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 id="2147483660" r:id="rId2"/>
  </p:sldMasterIdLst>
  <p:notesMasterIdLst>
    <p:notesMasterId r:id="rId22"/>
  </p:notesMasterIdLst>
  <p:sldIdLst>
    <p:sldId id="258" r:id="rId3"/>
    <p:sldId id="2563" r:id="rId4"/>
    <p:sldId id="381" r:id="rId5"/>
    <p:sldId id="2566" r:id="rId6"/>
    <p:sldId id="413" r:id="rId7"/>
    <p:sldId id="382" r:id="rId8"/>
    <p:sldId id="398" r:id="rId9"/>
    <p:sldId id="2565" r:id="rId10"/>
    <p:sldId id="323" r:id="rId11"/>
    <p:sldId id="336" r:id="rId12"/>
    <p:sldId id="2568" r:id="rId13"/>
    <p:sldId id="328" r:id="rId14"/>
    <p:sldId id="329" r:id="rId15"/>
    <p:sldId id="280" r:id="rId16"/>
    <p:sldId id="377" r:id="rId17"/>
    <p:sldId id="408" r:id="rId18"/>
    <p:sldId id="2574" r:id="rId19"/>
    <p:sldId id="295" r:id="rId20"/>
    <p:sldId id="305" r:id="rId21"/>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93447" autoAdjust="0"/>
  </p:normalViewPr>
  <p:slideViewPr>
    <p:cSldViewPr snapToGrid="0">
      <p:cViewPr varScale="1">
        <p:scale>
          <a:sx n="98" d="100"/>
          <a:sy n="98" d="100"/>
        </p:scale>
        <p:origin x="292" y="56"/>
      </p:cViewPr>
      <p:guideLst/>
    </p:cSldViewPr>
  </p:slideViewPr>
  <p:outlineViewPr>
    <p:cViewPr>
      <p:scale>
        <a:sx n="33" d="100"/>
        <a:sy n="33" d="100"/>
      </p:scale>
      <p:origin x="0" y="-848"/>
    </p:cViewPr>
  </p:outlineViewPr>
  <p:notesTextViewPr>
    <p:cViewPr>
      <p:scale>
        <a:sx n="1" d="1"/>
        <a:sy n="1" d="1"/>
      </p:scale>
      <p:origin x="0" y="0"/>
    </p:cViewPr>
  </p:notesTextViewPr>
  <p:sorterViewPr>
    <p:cViewPr>
      <p:scale>
        <a:sx n="53" d="100"/>
        <a:sy n="53"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8C39E6F-4A3C-4E42-B56F-06BBD102516D}" type="datetimeFigureOut">
              <a:rPr lang="en-GB" smtClean="0"/>
              <a:t>03/02/2026</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C70D0824-6004-4DE5-AC9E-B8A0EC7E5FE6}" type="slidenum">
              <a:rPr lang="en-GB" smtClean="0"/>
              <a:t>‹#›</a:t>
            </a:fld>
            <a:endParaRPr lang="en-GB"/>
          </a:p>
        </p:txBody>
      </p:sp>
    </p:spTree>
    <p:extLst>
      <p:ext uri="{BB962C8B-B14F-4D97-AF65-F5344CB8AC3E}">
        <p14:creationId xmlns:p14="http://schemas.microsoft.com/office/powerpoint/2010/main" val="3894139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70D0824-6004-4DE5-AC9E-B8A0EC7E5FE6}" type="slidenum">
              <a:rPr lang="en-GB" smtClean="0"/>
              <a:t>1</a:t>
            </a:fld>
            <a:endParaRPr lang="en-GB"/>
          </a:p>
        </p:txBody>
      </p:sp>
    </p:spTree>
    <p:extLst>
      <p:ext uri="{BB962C8B-B14F-4D97-AF65-F5344CB8AC3E}">
        <p14:creationId xmlns:p14="http://schemas.microsoft.com/office/powerpoint/2010/main" val="1475582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70D0824-6004-4DE5-AC9E-B8A0EC7E5FE6}" type="slidenum">
              <a:rPr lang="en-GB" smtClean="0"/>
              <a:t>10</a:t>
            </a:fld>
            <a:endParaRPr lang="en-GB"/>
          </a:p>
        </p:txBody>
      </p:sp>
    </p:spTree>
    <p:extLst>
      <p:ext uri="{BB962C8B-B14F-4D97-AF65-F5344CB8AC3E}">
        <p14:creationId xmlns:p14="http://schemas.microsoft.com/office/powerpoint/2010/main" val="3241041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BA (Hons) Applied Health and Social Care Top‑up degree builds upon prior Level 4–5 study to develop practitioners capable of critical thinking, leadership and meaningful contribution to complex health and social care environments. </a:t>
            </a:r>
          </a:p>
          <a:p>
            <a:endParaRPr lang="en-US" dirty="0"/>
          </a:p>
          <a:p>
            <a:r>
              <a:rPr lang="en-US" dirty="0"/>
              <a:t>The course </a:t>
            </a:r>
            <a:r>
              <a:rPr lang="en-US" dirty="0" err="1"/>
              <a:t>centres</a:t>
            </a:r>
            <a:r>
              <a:rPr lang="en-US" dirty="0"/>
              <a:t> on the University of Worcester’s commitment to producing graduates who act as ‘agents of change’, advocating for human dignity, social justice and equitable access to services. The curriculum foregrounds resilience, professional autonomy and the capacity to engage critically with rapidly evolving challenges across the sector. </a:t>
            </a:r>
          </a:p>
          <a:p>
            <a:endParaRPr lang="en-US" dirty="0"/>
          </a:p>
          <a:p>
            <a:r>
              <a:rPr lang="en-US" dirty="0"/>
              <a:t>A key thematic framework underpinning the </a:t>
            </a:r>
            <a:r>
              <a:rPr lang="en-US" dirty="0" err="1"/>
              <a:t>programme</a:t>
            </a:r>
            <a:r>
              <a:rPr lang="en-US" dirty="0"/>
              <a:t> is the ‘trio of vulnerabilities’: substance misuse, mental health and domestic abuse. This concept reflects interconnected experiences that affect individuals across the life‑course and require coordinated, holistic responses from practitioners. The theme encourages learners to adopt a multi‑disciplinary mindset, </a:t>
            </a:r>
            <a:r>
              <a:rPr lang="en-US" dirty="0" err="1"/>
              <a:t>recognising</a:t>
            </a:r>
            <a:r>
              <a:rPr lang="en-US" dirty="0"/>
              <a:t> the interplay between social determinants, trauma, public health, community interventions and safeguarding responsibilities. </a:t>
            </a:r>
          </a:p>
          <a:p>
            <a:endParaRPr lang="en-US" dirty="0"/>
          </a:p>
          <a:p>
            <a:r>
              <a:rPr lang="en-US" dirty="0"/>
              <a:t>The course philosophy </a:t>
            </a:r>
            <a:r>
              <a:rPr lang="en-US" dirty="0" err="1"/>
              <a:t>emphasises</a:t>
            </a:r>
            <a:r>
              <a:rPr lang="en-US" dirty="0"/>
              <a:t> reflective practice, empowerment, community engagement and strength‑based approaches that support individuals and communities in diverse settings. The curriculum incorporates contemporary policy, evidence‑based practice, ethical considerations, cultural competence and anti‑oppressive frameworks. Students are encouraged to critically evaluate services, challenge inequalities and explore innovative responses to unmet needs. </a:t>
            </a:r>
          </a:p>
          <a:p>
            <a:endParaRPr lang="en-US" dirty="0"/>
          </a:p>
          <a:p>
            <a:r>
              <a:rPr lang="en-US" dirty="0"/>
              <a:t>The </a:t>
            </a:r>
            <a:r>
              <a:rPr lang="en-US" dirty="0" err="1"/>
              <a:t>programme’s</a:t>
            </a:r>
            <a:r>
              <a:rPr lang="en-US" dirty="0"/>
              <a:t> flexible delivery model accommodates both full‑time and part‑time learners and supports those returning to education after extended breaks. Its blended learning design enables accessibility for working professionals, carers and individuals balancing multiple commitments. The course fosters a supportive academic environment with small group teaching, accessible tutors and inclusive pedagogical practices. Specialist dissertation supervision strengthens academic development, research confidence and the ability to design and implement small‑scale service improvement projects. </a:t>
            </a:r>
          </a:p>
          <a:p>
            <a:endParaRPr lang="en-US" dirty="0"/>
          </a:p>
          <a:p>
            <a:r>
              <a:rPr lang="en-US" dirty="0"/>
              <a:t>Overall, the APHS Top‑up cultivates practitioners with the knowledge, skills and values needed to influence practice, contribute to </a:t>
            </a:r>
            <a:r>
              <a:rPr lang="en-US" dirty="0" err="1"/>
              <a:t>organisational</a:t>
            </a:r>
            <a:r>
              <a:rPr lang="en-US" dirty="0"/>
              <a:t> change and respond effectively to contemporary social challenges.</a:t>
            </a:r>
          </a:p>
        </p:txBody>
      </p:sp>
      <p:sp>
        <p:nvSpPr>
          <p:cNvPr id="4" name="Slide Number Placeholder 3"/>
          <p:cNvSpPr>
            <a:spLocks noGrp="1"/>
          </p:cNvSpPr>
          <p:nvPr>
            <p:ph type="sldNum" sz="quarter" idx="5"/>
          </p:nvPr>
        </p:nvSpPr>
        <p:spPr/>
        <p:txBody>
          <a:bodyPr/>
          <a:lstStyle/>
          <a:p>
            <a:fld id="{A4A4EB62-6961-4182-B728-51F12C4BCE3E}" type="slidenum">
              <a:t>11</a:t>
            </a:fld>
            <a:endParaRPr lang="en-US"/>
          </a:p>
        </p:txBody>
      </p:sp>
    </p:spTree>
    <p:extLst>
      <p:ext uri="{BB962C8B-B14F-4D97-AF65-F5344CB8AC3E}">
        <p14:creationId xmlns:p14="http://schemas.microsoft.com/office/powerpoint/2010/main" val="875606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6EEAD-40D8-7C54-2701-57762DDEC7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044DDC-4600-A791-33BE-69CE01A883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E4D743-DFB8-9C70-1544-CC40936F7329}"/>
              </a:ext>
            </a:extLst>
          </p:cNvPr>
          <p:cNvSpPr>
            <a:spLocks noGrp="1"/>
          </p:cNvSpPr>
          <p:nvPr>
            <p:ph type="body" idx="1"/>
          </p:nvPr>
        </p:nvSpPr>
        <p:spPr/>
        <p:txBody>
          <a:bodyPr/>
          <a:lstStyle/>
          <a:p>
            <a:r>
              <a:rPr lang="en-US" dirty="0"/>
              <a:t>The APHS Top‑up </a:t>
            </a:r>
            <a:r>
              <a:rPr lang="en-US" dirty="0" err="1"/>
              <a:t>programme</a:t>
            </a:r>
            <a:r>
              <a:rPr lang="en-US" dirty="0"/>
              <a:t> provides a structured yet flexible learning experience that enables students to deepen their academic understanding while building practical skills relevant to contemporary service environments. </a:t>
            </a:r>
          </a:p>
          <a:p>
            <a:endParaRPr lang="en-US" dirty="0"/>
          </a:p>
          <a:p>
            <a:r>
              <a:rPr lang="en-US" dirty="0"/>
              <a:t>Semester 1 offers modules such as Understanding Domestic Abuse, Promoting Child and Adolescent Mental Health, Empowering Diverse Communities for Change and Person‑Centred Care in Practice. These modules encourage learners to build upon prior experience while critically engaging with intersectional vulnerabilities, community engagement strategies, and approaches to promoting wellbeing. Students explore how societal factors, policy frameworks, trauma‑informed practice and safeguarding considerations shape service delivery and professional responsibilities. </a:t>
            </a:r>
          </a:p>
          <a:p>
            <a:endParaRPr lang="en-US" dirty="0"/>
          </a:p>
          <a:p>
            <a:r>
              <a:rPr lang="en-US" dirty="0"/>
              <a:t>Semester 2 advances students’ analytical and leadership capabilities through modules including Substance Misuse, Children and Young People’s Rights, Contemporary Issues in Mental Health and Managing Change in Health and Social Care Practice. These subjects support critical engagement with public health priorities, legal and ethical issues, diversity and inclusion, and the complexities of </a:t>
            </a:r>
            <a:r>
              <a:rPr lang="en-US" dirty="0" err="1"/>
              <a:t>organisational</a:t>
            </a:r>
            <a:r>
              <a:rPr lang="en-US" dirty="0"/>
              <a:t> transformation. </a:t>
            </a:r>
          </a:p>
          <a:p>
            <a:endParaRPr lang="en-US" dirty="0"/>
          </a:p>
          <a:p>
            <a:r>
              <a:rPr lang="en-US" dirty="0"/>
              <a:t>Alongside taught modules, students undertake an independently supervised dissertation or project improvement plan, designed to develop research literacy, evaluative thinking and practical problem‑solving. This component strengthens employability and professional confidence, enabling students to present reasoned arguments, apply evidence to practice and formulate recommendations for improvement. </a:t>
            </a:r>
          </a:p>
          <a:p>
            <a:endParaRPr lang="en-US" dirty="0"/>
          </a:p>
          <a:p>
            <a:r>
              <a:rPr lang="en-US" dirty="0"/>
              <a:t>The learning environment is </a:t>
            </a:r>
            <a:r>
              <a:rPr lang="en-US" dirty="0" err="1"/>
              <a:t>characterised</a:t>
            </a:r>
            <a:r>
              <a:rPr lang="en-US" dirty="0"/>
              <a:t> by small cohorts, accessible staff and a supportive atmosphere well suited to mature and returning learners. </a:t>
            </a:r>
          </a:p>
          <a:p>
            <a:endParaRPr lang="en-US" dirty="0"/>
          </a:p>
          <a:p>
            <a:r>
              <a:rPr lang="en-US" dirty="0"/>
              <a:t>Delivery methods include seminars, case study analysis, collaborative group work, digital resources, guest lecturers and applied activities that enrich understanding. Additionally, the </a:t>
            </a:r>
            <a:r>
              <a:rPr lang="en-US" dirty="0" err="1"/>
              <a:t>programme</a:t>
            </a:r>
            <a:r>
              <a:rPr lang="en-US" dirty="0"/>
              <a:t> prepares students for future postgraduate study or career progression by promoting academic writing, critical reflection and leadership capability. Overall, the APHS </a:t>
            </a:r>
            <a:r>
              <a:rPr lang="en-US" dirty="0" err="1"/>
              <a:t>programme</a:t>
            </a:r>
            <a:r>
              <a:rPr lang="en-US" dirty="0"/>
              <a:t> facilitates a transition from practitioner‑level thinking towards more advanced conceptual, analytical and evaluative skills.</a:t>
            </a:r>
          </a:p>
          <a:p>
            <a:endParaRPr lang="en-US" dirty="0"/>
          </a:p>
          <a:p>
            <a:r>
              <a:rPr lang="en-GB" sz="1200" dirty="0"/>
              <a:t>To develop a broad range of practitioners with a commitment to the promotion and maintenance of human dignity</a:t>
            </a:r>
          </a:p>
          <a:p>
            <a:r>
              <a:rPr lang="en-GB" sz="1200" dirty="0"/>
              <a:t>To develop students’ ability to thrive in an increasingly dynamic and challenging workplace</a:t>
            </a:r>
          </a:p>
          <a:p>
            <a:r>
              <a:rPr lang="en-GB" sz="1200" dirty="0"/>
              <a:t>To develop graduates who are the future ‘</a:t>
            </a:r>
            <a:r>
              <a:rPr lang="en-GB" sz="1200" i="1" dirty="0"/>
              <a:t>agents of change</a:t>
            </a:r>
            <a:r>
              <a:rPr lang="en-GB" sz="1200" dirty="0"/>
              <a:t>’ – influencing the delivery of services in an increasingly diverse society</a:t>
            </a:r>
          </a:p>
          <a:p>
            <a:endParaRPr lang="en-US" dirty="0"/>
          </a:p>
        </p:txBody>
      </p:sp>
      <p:sp>
        <p:nvSpPr>
          <p:cNvPr id="4" name="Slide Number Placeholder 3">
            <a:extLst>
              <a:ext uri="{FF2B5EF4-FFF2-40B4-BE49-F238E27FC236}">
                <a16:creationId xmlns:a16="http://schemas.microsoft.com/office/drawing/2014/main" id="{4F3A24E0-0151-B43D-3AB0-81CBF84BD842}"/>
              </a:ext>
            </a:extLst>
          </p:cNvPr>
          <p:cNvSpPr>
            <a:spLocks noGrp="1"/>
          </p:cNvSpPr>
          <p:nvPr>
            <p:ph type="sldNum" sz="quarter" idx="5"/>
          </p:nvPr>
        </p:nvSpPr>
        <p:spPr/>
        <p:txBody>
          <a:bodyPr/>
          <a:lstStyle/>
          <a:p>
            <a:fld id="{C70D0824-6004-4DE5-AC9E-B8A0EC7E5FE6}" type="slidenum">
              <a:rPr lang="en-GB" smtClean="0"/>
              <a:t>12</a:t>
            </a:fld>
            <a:endParaRPr lang="en-GB"/>
          </a:p>
        </p:txBody>
      </p:sp>
    </p:spTree>
    <p:extLst>
      <p:ext uri="{BB962C8B-B14F-4D97-AF65-F5344CB8AC3E}">
        <p14:creationId xmlns:p14="http://schemas.microsoft.com/office/powerpoint/2010/main" val="3598796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75F34-9CD1-7F6A-2269-86F02847A7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26FDA2-B671-C04E-89DF-BC0B45F31B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644325-E2F5-918E-A817-C716B3EABFC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CBF36DE-783C-18B9-B5F3-FA5A0AF8C094}"/>
              </a:ext>
            </a:extLst>
          </p:cNvPr>
          <p:cNvSpPr>
            <a:spLocks noGrp="1"/>
          </p:cNvSpPr>
          <p:nvPr>
            <p:ph type="sldNum" sz="quarter" idx="5"/>
          </p:nvPr>
        </p:nvSpPr>
        <p:spPr/>
        <p:txBody>
          <a:bodyPr/>
          <a:lstStyle/>
          <a:p>
            <a:fld id="{C70D0824-6004-4DE5-AC9E-B8A0EC7E5FE6}" type="slidenum">
              <a:rPr lang="en-GB" smtClean="0"/>
              <a:t>13</a:t>
            </a:fld>
            <a:endParaRPr lang="en-GB"/>
          </a:p>
        </p:txBody>
      </p:sp>
    </p:spTree>
    <p:extLst>
      <p:ext uri="{BB962C8B-B14F-4D97-AF65-F5344CB8AC3E}">
        <p14:creationId xmlns:p14="http://schemas.microsoft.com/office/powerpoint/2010/main" val="40029542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lumMod val="75000"/>
                  <a:lumOff val="25000"/>
                </a:schemeClr>
              </a:solidFill>
            </a:endParaRPr>
          </a:p>
          <a:p>
            <a:r>
              <a:rPr lang="en-GB" b="1" dirty="0">
                <a:solidFill>
                  <a:srgbClr val="333333"/>
                </a:solidFill>
              </a:rPr>
              <a:t>“The Foundation Degree is such a valuable, well-recognised course and is a huge help.“</a:t>
            </a:r>
            <a:br>
              <a:rPr lang="en-GB" b="1" dirty="0">
                <a:cs typeface="+mn-lt"/>
              </a:rPr>
            </a:br>
            <a:r>
              <a:rPr lang="en-GB" b="1" dirty="0">
                <a:solidFill>
                  <a:srgbClr val="333333"/>
                </a:solidFill>
              </a:rPr>
              <a:t>Claire, FD Graduate</a:t>
            </a:r>
            <a:endParaRPr lang="en-GB" dirty="0"/>
          </a:p>
        </p:txBody>
      </p:sp>
      <p:sp>
        <p:nvSpPr>
          <p:cNvPr id="4" name="Slide Number Placeholder 3"/>
          <p:cNvSpPr>
            <a:spLocks noGrp="1"/>
          </p:cNvSpPr>
          <p:nvPr>
            <p:ph type="sldNum" sz="quarter" idx="5"/>
          </p:nvPr>
        </p:nvSpPr>
        <p:spPr/>
        <p:txBody>
          <a:bodyPr/>
          <a:lstStyle/>
          <a:p>
            <a:fld id="{B5BBB1BA-FEF1-4562-907B-BE7F6163B9C9}" type="slidenum">
              <a:rPr lang="en-GB" smtClean="0"/>
              <a:t>14</a:t>
            </a:fld>
            <a:endParaRPr lang="en-GB"/>
          </a:p>
        </p:txBody>
      </p:sp>
    </p:spTree>
    <p:extLst>
      <p:ext uri="{BB962C8B-B14F-4D97-AF65-F5344CB8AC3E}">
        <p14:creationId xmlns:p14="http://schemas.microsoft.com/office/powerpoint/2010/main" val="31154913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838" y="808038"/>
            <a:ext cx="7185026" cy="4041775"/>
          </a:xfrm>
        </p:spPr>
      </p:sp>
      <p:sp>
        <p:nvSpPr>
          <p:cNvPr id="3" name="Notes Placeholder 2"/>
          <p:cNvSpPr>
            <a:spLocks noGrp="1"/>
          </p:cNvSpPr>
          <p:nvPr>
            <p:ph type="body" idx="1"/>
          </p:nvPr>
        </p:nvSpPr>
        <p:spPr/>
        <p:txBody>
          <a:bodyPr/>
          <a:lstStyle/>
          <a:p>
            <a:pPr>
              <a:buFont typeface="Arial" panose="020B0604020202020204" pitchFamily="34" charset="0"/>
              <a:buChar char="•"/>
            </a:pPr>
            <a:r>
              <a:rPr lang="en-US" sz="1200" b="0" i="0" dirty="0">
                <a:effectLst/>
                <a:latin typeface="Open Sans" panose="020B0606030504020204" pitchFamily="34" charset="0"/>
              </a:rPr>
              <a:t>Statutory and voluntary sector </a:t>
            </a:r>
            <a:r>
              <a:rPr lang="en-US" sz="1200" b="0" i="0" dirty="0" err="1">
                <a:effectLst/>
                <a:latin typeface="Open Sans" panose="020B0606030504020204" pitchFamily="34" charset="0"/>
              </a:rPr>
              <a:t>organisations</a:t>
            </a:r>
            <a:r>
              <a:rPr lang="en-US" sz="1200" b="0" i="0" dirty="0">
                <a:effectLst/>
                <a:latin typeface="Open Sans" panose="020B0606030504020204" pitchFamily="34" charset="0"/>
              </a:rPr>
              <a:t> working with older people, families and people with disabilities</a:t>
            </a:r>
          </a:p>
          <a:p>
            <a:pPr>
              <a:buFont typeface="Arial" panose="020B0604020202020204" pitchFamily="34" charset="0"/>
              <a:buChar char="•"/>
            </a:pPr>
            <a:r>
              <a:rPr lang="en-US" sz="1200" b="0" i="0" dirty="0">
                <a:effectLst/>
                <a:latin typeface="Open Sans" panose="020B0606030504020204" pitchFamily="34" charset="0"/>
              </a:rPr>
              <a:t>Advice and guidance services</a:t>
            </a:r>
          </a:p>
          <a:p>
            <a:pPr>
              <a:buFont typeface="Arial" panose="020B0604020202020204" pitchFamily="34" charset="0"/>
              <a:buChar char="•"/>
            </a:pPr>
            <a:r>
              <a:rPr lang="en-US" sz="1200" b="0" i="0" dirty="0">
                <a:effectLst/>
                <a:latin typeface="Open Sans" panose="020B0606030504020204" pitchFamily="34" charset="0"/>
              </a:rPr>
              <a:t>Advocacy and social justice services</a:t>
            </a:r>
          </a:p>
          <a:p>
            <a:pPr>
              <a:buFont typeface="Arial" panose="020B0604020202020204" pitchFamily="34" charset="0"/>
              <a:buChar char="•"/>
            </a:pPr>
            <a:r>
              <a:rPr lang="en-US" sz="1200" b="0" i="0" dirty="0">
                <a:effectLst/>
                <a:latin typeface="Open Sans" panose="020B0606030504020204" pitchFamily="34" charset="0"/>
              </a:rPr>
              <a:t>Social enterprise</a:t>
            </a:r>
          </a:p>
          <a:p>
            <a:pPr>
              <a:buFont typeface="Arial" panose="020B0604020202020204" pitchFamily="34" charset="0"/>
              <a:buChar char="•"/>
            </a:pPr>
            <a:r>
              <a:rPr lang="en-US" sz="1200" b="0" i="0" dirty="0">
                <a:effectLst/>
                <a:latin typeface="Open Sans" panose="020B0606030504020204" pitchFamily="34" charset="0"/>
              </a:rPr>
              <a:t>Housing support services targeting young people</a:t>
            </a:r>
          </a:p>
          <a:p>
            <a:pPr>
              <a:buFont typeface="Arial" panose="020B0604020202020204" pitchFamily="34" charset="0"/>
              <a:buChar char="•"/>
            </a:pPr>
            <a:r>
              <a:rPr lang="en-US" sz="1200" b="0" i="0" dirty="0">
                <a:effectLst/>
                <a:latin typeface="Open Sans" panose="020B0606030504020204" pitchFamily="34" charset="0"/>
              </a:rPr>
              <a:t>Community based provision and services</a:t>
            </a:r>
          </a:p>
          <a:p>
            <a:pPr>
              <a:buFont typeface="Arial" panose="020B0604020202020204" pitchFamily="34" charset="0"/>
              <a:buChar char="•"/>
            </a:pPr>
            <a:r>
              <a:rPr lang="en-US" sz="1200" b="0" i="0" dirty="0">
                <a:effectLst/>
                <a:latin typeface="Open Sans" panose="020B0606030504020204" pitchFamily="34" charset="0"/>
              </a:rPr>
              <a:t>Health promotion services/ social prescribing </a:t>
            </a:r>
          </a:p>
          <a:p>
            <a:pPr>
              <a:buFont typeface="Arial" panose="020B0604020202020204" pitchFamily="34" charset="0"/>
              <a:buChar char="•"/>
            </a:pPr>
            <a:r>
              <a:rPr lang="en-US" sz="1200" b="0" i="0" dirty="0">
                <a:effectLst/>
                <a:latin typeface="Open Sans" panose="020B0606030504020204" pitchFamily="34" charset="0"/>
              </a:rPr>
              <a:t>Welfare services</a:t>
            </a:r>
          </a:p>
          <a:p>
            <a:pPr>
              <a:buFont typeface="Arial" panose="020B0604020202020204" pitchFamily="34" charset="0"/>
              <a:buChar char="•"/>
            </a:pPr>
            <a:r>
              <a:rPr lang="en-US" sz="1200" b="0" i="0" dirty="0">
                <a:effectLst/>
                <a:latin typeface="Open Sans" panose="020B0606030504020204" pitchFamily="34" charset="0"/>
              </a:rPr>
              <a:t>Care services</a:t>
            </a:r>
          </a:p>
          <a:p>
            <a:endParaRPr lang="en-GB" dirty="0"/>
          </a:p>
        </p:txBody>
      </p:sp>
      <p:sp>
        <p:nvSpPr>
          <p:cNvPr id="4" name="Slide Number Placeholder 3"/>
          <p:cNvSpPr>
            <a:spLocks noGrp="1"/>
          </p:cNvSpPr>
          <p:nvPr>
            <p:ph type="sldNum" sz="quarter" idx="10"/>
          </p:nvPr>
        </p:nvSpPr>
        <p:spPr/>
        <p:txBody>
          <a:bodyPr/>
          <a:lstStyle/>
          <a:p>
            <a:fld id="{3D733C85-F9E3-4235-8F67-020A21F1381C}" type="slidenum">
              <a:rPr lang="en-GB" smtClean="0"/>
              <a:pPr/>
              <a:t>15</a:t>
            </a:fld>
            <a:endParaRPr lang="en-GB"/>
          </a:p>
        </p:txBody>
      </p:sp>
    </p:spTree>
    <p:extLst>
      <p:ext uri="{BB962C8B-B14F-4D97-AF65-F5344CB8AC3E}">
        <p14:creationId xmlns:p14="http://schemas.microsoft.com/office/powerpoint/2010/main" val="20834304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838" y="808038"/>
            <a:ext cx="7185026" cy="40417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D733C85-F9E3-4235-8F67-020A21F1381C}" type="slidenum">
              <a:rPr lang="en-GB" smtClean="0"/>
              <a:pPr/>
              <a:t>16</a:t>
            </a:fld>
            <a:endParaRPr lang="en-GB"/>
          </a:p>
        </p:txBody>
      </p:sp>
    </p:spTree>
    <p:extLst>
      <p:ext uri="{BB962C8B-B14F-4D97-AF65-F5344CB8AC3E}">
        <p14:creationId xmlns:p14="http://schemas.microsoft.com/office/powerpoint/2010/main" val="34079631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 series of engagement and promotional initiatives are being implemented to strengthen visibility, recruitment and employer collaboration for the </a:t>
            </a:r>
            <a:r>
              <a:rPr lang="en-US" dirty="0" err="1"/>
              <a:t>FDSc</a:t>
            </a:r>
            <a:r>
              <a:rPr lang="en-US" dirty="0"/>
              <a:t> Assistant Practitioner and APHS Top‑up </a:t>
            </a:r>
            <a:r>
              <a:rPr lang="en-US" dirty="0" err="1"/>
              <a:t>programmes</a:t>
            </a:r>
            <a:r>
              <a:rPr lang="en-US" dirty="0"/>
              <a:t>. </a:t>
            </a:r>
          </a:p>
          <a:p>
            <a:endParaRPr lang="en-US" dirty="0"/>
          </a:p>
          <a:p>
            <a:r>
              <a:rPr lang="en-US" dirty="0"/>
              <a:t>Recent updates include the redesign of the </a:t>
            </a:r>
            <a:r>
              <a:rPr lang="en-US" dirty="0" err="1"/>
              <a:t>programme’s</a:t>
            </a:r>
            <a:r>
              <a:rPr lang="en-US" dirty="0"/>
              <a:t> web presence to incorporate refreshed health and social care imagery, inclusive language and clearer pathways, helping to broaden appeal to prospective learners from both health and social care backgrounds. The updated site also highlights the 2+2 progression pathway, enabling prospective students and employers to better understand how the </a:t>
            </a:r>
            <a:r>
              <a:rPr lang="en-US" dirty="0" err="1"/>
              <a:t>FDSc</a:t>
            </a:r>
            <a:r>
              <a:rPr lang="en-US" dirty="0"/>
              <a:t> leads into further study. </a:t>
            </a:r>
          </a:p>
          <a:p>
            <a:endParaRPr lang="en-US" dirty="0"/>
          </a:p>
          <a:p>
            <a:r>
              <a:rPr lang="en-US" dirty="0"/>
              <a:t>A dedicated LinkedIn network has been established to enhance professional visibility, foster alumni connections and support aspirational engagement with the broader sector. Looking forward, planned enhancements include the development of promotional videos to showcase student experience, teaching activities and practice environments, alongside the integration of an AP‑focused slide into Nursing and Allied Health Profession open‑day presentations to raise the profile of the Assistant Practitioner role. Additionally, targeted employer and applicant engagement is being expanded between February and May through regular drop‑in sessions. </a:t>
            </a:r>
          </a:p>
          <a:p>
            <a:endParaRPr lang="en-US" dirty="0"/>
          </a:p>
          <a:p>
            <a:r>
              <a:rPr lang="en-US" dirty="0"/>
              <a:t>These include two employer sessions per week and one applicant session, promoted to both existing partners and prospective collaborators. The sessions are facilitated by the apprenticeship lead and administrative officer, providing an accessible point of contact for enquiries relating to placements, apprenticeship expectations, role development and </a:t>
            </a:r>
            <a:r>
              <a:rPr lang="en-US" dirty="0" err="1"/>
              <a:t>programme</a:t>
            </a:r>
            <a:r>
              <a:rPr lang="en-US" dirty="0"/>
              <a:t> structure. Collectively, these initiatives strengthen the </a:t>
            </a:r>
            <a:r>
              <a:rPr lang="en-US" dirty="0" err="1"/>
              <a:t>programme’s</a:t>
            </a:r>
            <a:r>
              <a:rPr lang="en-US" dirty="0"/>
              <a:t> reach, improve understanding of the Assistant Practitioner role, and support employer confidence in the value of the </a:t>
            </a:r>
            <a:r>
              <a:rPr lang="en-US" dirty="0" err="1"/>
              <a:t>FDSc</a:t>
            </a:r>
            <a:r>
              <a:rPr lang="en-US" dirty="0"/>
              <a:t> and Top‑up routes. They also contribute to a more cohesive recruitment strategy by linking digital presence, direct engagement and cross‑school promotional activity.</a:t>
            </a:r>
          </a:p>
        </p:txBody>
      </p:sp>
      <p:sp>
        <p:nvSpPr>
          <p:cNvPr id="4" name="Slide Number Placeholder 3"/>
          <p:cNvSpPr>
            <a:spLocks noGrp="1"/>
          </p:cNvSpPr>
          <p:nvPr>
            <p:ph type="sldNum" sz="quarter" idx="5"/>
          </p:nvPr>
        </p:nvSpPr>
        <p:spPr/>
        <p:txBody>
          <a:bodyPr/>
          <a:lstStyle/>
          <a:p>
            <a:fld id="{A4A4EB62-6961-4182-B728-51F12C4BCE3E}" type="slidenum">
              <a:t>17</a:t>
            </a:fld>
            <a:endParaRPr lang="en-US"/>
          </a:p>
        </p:txBody>
      </p:sp>
    </p:spTree>
    <p:extLst>
      <p:ext uri="{BB962C8B-B14F-4D97-AF65-F5344CB8AC3E}">
        <p14:creationId xmlns:p14="http://schemas.microsoft.com/office/powerpoint/2010/main" val="36258372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0418156D-404D-4BF4-B397-7FC4A81B5B3C}"/>
              </a:ext>
            </a:extLst>
          </p:cNvPr>
          <p:cNvSpPr>
            <a:spLocks noGrp="1" noRot="1" noChangeAspect="1" noTextEdit="1"/>
          </p:cNvSpPr>
          <p:nvPr>
            <p:ph type="sldImg"/>
          </p:nvPr>
        </p:nvSpPr>
        <p:spPr bwMode="auto">
          <a:xfrm>
            <a:off x="-223838" y="808038"/>
            <a:ext cx="7185026" cy="40417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751944BE-67CC-4A30-BB3C-990F071DBB5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
        <p:nvSpPr>
          <p:cNvPr id="61444" name="Slide Number Placeholder 3">
            <a:extLst>
              <a:ext uri="{FF2B5EF4-FFF2-40B4-BE49-F238E27FC236}">
                <a16:creationId xmlns:a16="http://schemas.microsoft.com/office/drawing/2014/main" id="{C461765B-9EF2-4904-B227-1653A2413EC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269702B-95B4-4C07-B8CA-25154602DB3F}" type="slidenum">
              <a:rPr lang="en-GB" altLang="en-US" smtClean="0"/>
              <a:pPr/>
              <a:t>18</a:t>
            </a:fld>
            <a:endParaRPr lang="en-GB"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70D0824-6004-4DE5-AC9E-B8A0EC7E5FE6}" type="slidenum">
              <a:rPr lang="en-GB" smtClean="0"/>
              <a:t>19</a:t>
            </a:fld>
            <a:endParaRPr lang="en-GB"/>
          </a:p>
        </p:txBody>
      </p:sp>
    </p:spTree>
    <p:extLst>
      <p:ext uri="{BB962C8B-B14F-4D97-AF65-F5344CB8AC3E}">
        <p14:creationId xmlns:p14="http://schemas.microsoft.com/office/powerpoint/2010/main" val="3881856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a:t>
            </a:r>
            <a:r>
              <a:rPr lang="en-US" dirty="0" err="1"/>
              <a:t>FDSc</a:t>
            </a:r>
            <a:r>
              <a:rPr lang="en-US" dirty="0"/>
              <a:t> Assistant Practitioner (Health and Social Care) and the BA (Hons) Applied Health and Social Care Top‑up </a:t>
            </a:r>
            <a:r>
              <a:rPr lang="en-US" dirty="0" err="1"/>
              <a:t>programmes</a:t>
            </a:r>
            <a:r>
              <a:rPr lang="en-US" dirty="0"/>
              <a:t> occupy a central role within the Department of Community, Social Justice and Health, reflecting the University of Worcester’s wider commitment to accessible, practice‑informed education. Both </a:t>
            </a:r>
            <a:r>
              <a:rPr lang="en-US" dirty="0" err="1"/>
              <a:t>programmes</a:t>
            </a:r>
            <a:r>
              <a:rPr lang="en-US" dirty="0"/>
              <a:t> are situated within a portfolio designed to support progression from foundation‑level study through to advanced undergraduate attainment, ensuring that learners at varying stages of professional development can access a coherent and supportive educational journey. </a:t>
            </a:r>
          </a:p>
          <a:p>
            <a:endParaRPr lang="en-US" dirty="0"/>
          </a:p>
          <a:p>
            <a:r>
              <a:rPr lang="en-US" dirty="0"/>
              <a:t>The </a:t>
            </a:r>
            <a:r>
              <a:rPr lang="en-US" dirty="0" err="1"/>
              <a:t>FDSc</a:t>
            </a:r>
            <a:r>
              <a:rPr lang="en-US" dirty="0"/>
              <a:t> Assistant Practitioner </a:t>
            </a:r>
            <a:r>
              <a:rPr lang="en-US" dirty="0" err="1"/>
              <a:t>programme</a:t>
            </a:r>
            <a:r>
              <a:rPr lang="en-US" dirty="0"/>
              <a:t> provides a structured entry point for individuals seeking to develop clinical, care-focused, interpersonal and </a:t>
            </a:r>
            <a:r>
              <a:rPr lang="en-US" dirty="0" err="1"/>
              <a:t>organisational</a:t>
            </a:r>
            <a:r>
              <a:rPr lang="en-US" dirty="0"/>
              <a:t> competencies relevant across health and social care settings. In contrast, the APHS Top‑up degree builds upon prior Level 4–5 learning, </a:t>
            </a:r>
            <a:r>
              <a:rPr lang="en-US" dirty="0" err="1"/>
              <a:t>emphasising</a:t>
            </a:r>
            <a:r>
              <a:rPr lang="en-US" dirty="0"/>
              <a:t> professional autonomy, analytical capability, and a capacity to contribute to service improvement across statutory, voluntary and community sectors. </a:t>
            </a:r>
          </a:p>
          <a:p>
            <a:endParaRPr lang="en-US" dirty="0"/>
          </a:p>
          <a:p>
            <a:r>
              <a:rPr lang="en-US" dirty="0"/>
              <a:t>Collectively, the </a:t>
            </a:r>
            <a:r>
              <a:rPr lang="en-US" dirty="0" err="1"/>
              <a:t>programmes</a:t>
            </a:r>
            <a:r>
              <a:rPr lang="en-US" dirty="0"/>
              <a:t> serve a diverse student body, many of whom are mature learners balancing employment, caring responsibilities or part‑time study. By embedding blended learning, supportive academic environments and strong employer engagement, the </a:t>
            </a:r>
            <a:r>
              <a:rPr lang="en-US" dirty="0" err="1"/>
              <a:t>programmes</a:t>
            </a:r>
            <a:r>
              <a:rPr lang="en-US" dirty="0"/>
              <a:t> align well with the University’s commitment to widening participation and enhancing social mobility. </a:t>
            </a:r>
          </a:p>
          <a:p>
            <a:endParaRPr lang="en-US" dirty="0"/>
          </a:p>
          <a:p>
            <a:r>
              <a:rPr lang="en-US" dirty="0"/>
              <a:t>This contextual positioning also supports regional workforce development, addressing employer needs for skilled practitioners who can progress into roles such as Assistant Practitioners, support workers, wellbeing officers or community‑based coordinators. Furthermore, the alignment across </a:t>
            </a:r>
            <a:r>
              <a:rPr lang="en-US" dirty="0" err="1"/>
              <a:t>FdSc</a:t>
            </a:r>
            <a:r>
              <a:rPr lang="en-US" dirty="0"/>
              <a:t> and Top‑up pathways ensures that students experience a clear developmental trajectory, moving from foundational concepts such as person‑centred care and interprofessional practice into more advanced themes including leadership, change management, contemporary issues in mental health, and critical engagement with the ‘trio of vulnerabilities’. </a:t>
            </a:r>
          </a:p>
          <a:p>
            <a:endParaRPr lang="en-US" dirty="0"/>
          </a:p>
          <a:p>
            <a:r>
              <a:rPr lang="en-US" dirty="0"/>
              <a:t>This structuring provides clarity for learners while also meeting employer expectations for adaptable, reflective and resilient practitioners who can respond to evolving workforce needs. The shared departmental environment also enables collaborative working between academic staff with expertise in public health, mental health, social care, domestic abuse, paramedic science,  Allied Health, research and community engagement, enriching the curriculum and supporting effective preparation for practice.</a:t>
            </a:r>
          </a:p>
        </p:txBody>
      </p:sp>
      <p:sp>
        <p:nvSpPr>
          <p:cNvPr id="4" name="Slide Number Placeholder 3"/>
          <p:cNvSpPr>
            <a:spLocks noGrp="1"/>
          </p:cNvSpPr>
          <p:nvPr>
            <p:ph type="sldNum" sz="quarter" idx="5"/>
          </p:nvPr>
        </p:nvSpPr>
        <p:spPr/>
        <p:txBody>
          <a:bodyPr/>
          <a:lstStyle/>
          <a:p>
            <a:fld id="{A4A4EB62-6961-4182-B728-51F12C4BCE3E}" type="slidenum">
              <a:t>2</a:t>
            </a:fld>
            <a:endParaRPr lang="en-US"/>
          </a:p>
        </p:txBody>
      </p:sp>
    </p:spTree>
    <p:extLst>
      <p:ext uri="{BB962C8B-B14F-4D97-AF65-F5344CB8AC3E}">
        <p14:creationId xmlns:p14="http://schemas.microsoft.com/office/powerpoint/2010/main" val="2879861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838" y="808038"/>
            <a:ext cx="7185026" cy="40417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D733C85-F9E3-4235-8F67-020A21F1381C}" type="slidenum">
              <a:rPr lang="en-GB" smtClean="0"/>
              <a:pPr/>
              <a:t>3</a:t>
            </a:fld>
            <a:endParaRPr lang="en-GB"/>
          </a:p>
        </p:txBody>
      </p:sp>
    </p:spTree>
    <p:extLst>
      <p:ext uri="{BB962C8B-B14F-4D97-AF65-F5344CB8AC3E}">
        <p14:creationId xmlns:p14="http://schemas.microsoft.com/office/powerpoint/2010/main" val="3248414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a:t>
            </a:r>
            <a:r>
              <a:rPr lang="en-US" dirty="0" err="1"/>
              <a:t>FDSc</a:t>
            </a:r>
            <a:r>
              <a:rPr lang="en-US" dirty="0"/>
              <a:t> Assistant Practitioner </a:t>
            </a:r>
            <a:r>
              <a:rPr lang="en-US" dirty="0" err="1"/>
              <a:t>programme</a:t>
            </a:r>
            <a:r>
              <a:rPr lang="en-US" dirty="0"/>
              <a:t> is designed as a two‑year foundation degree with two distinct routes: the apprenticeship pathway and the direct‑entry pathway. Apprentices remain employed within health or social care settings while undertaking academic study, benefitting from integrated work‑based learning that aligns with their employment responsibilities. Direct‑entry learners follow a similar curriculum structure may be employed in their placement settings but also can source placements either independently or with support from the university, enabling them to gain essential practice experience across diverse environments. </a:t>
            </a:r>
          </a:p>
          <a:p>
            <a:endParaRPr lang="en-US" dirty="0"/>
          </a:p>
          <a:p>
            <a:r>
              <a:rPr lang="en-US" dirty="0"/>
              <a:t>The study model blends on‑campus learning one day per week with an additional half‑day online component and at least one day per week in placement or practice‑based learning. This format enables flexibility while maintaining academic </a:t>
            </a:r>
            <a:r>
              <a:rPr lang="en-US" dirty="0" err="1"/>
              <a:t>rigour</a:t>
            </a:r>
            <a:r>
              <a:rPr lang="en-US" dirty="0"/>
              <a:t> and appropriate contact time.   We use the skills simulation rooms and anatomical learning resources to support learning.</a:t>
            </a:r>
          </a:p>
          <a:p>
            <a:endParaRPr lang="en-US" dirty="0"/>
          </a:p>
          <a:p>
            <a:r>
              <a:rPr lang="en-US" dirty="0"/>
              <a:t>Year 1 introduces core concepts including person‑centred care, professionalism, the fundamentals of health and care science, health promotion, interprofessional collaboration and reflective skill development. Year 2 builds upon this foundation with modules in research and evidence‑based practice, leadership, innovation, workplace projects and optional specialism modules such as complex needs, physiotherapy principles, occupational therapy foundations or nutrition and dietetics. </a:t>
            </a:r>
          </a:p>
          <a:p>
            <a:endParaRPr lang="en-US" dirty="0"/>
          </a:p>
          <a:p>
            <a:r>
              <a:rPr lang="en-US" dirty="0"/>
              <a:t>The curricular design ensures that learners progressively build competence, confidence and professional identity, supported by structured supervision, formative assessment opportunities and strong pastoral care. Teaching activities incorporate simulation, clinical skills development, digital learning tools, group work and facilitated reflective discussion. Access to specialist university facilities, including skills labs and anatomical learning resources, enhances applied learning through </a:t>
            </a:r>
            <a:r>
              <a:rPr lang="en-US" dirty="0" err="1"/>
              <a:t>visualisation</a:t>
            </a:r>
            <a:r>
              <a:rPr lang="en-US" dirty="0"/>
              <a:t>, observation and scenario‑based practice. </a:t>
            </a:r>
          </a:p>
          <a:p>
            <a:endParaRPr lang="en-US" dirty="0"/>
          </a:p>
          <a:p>
            <a:r>
              <a:rPr lang="en-US" dirty="0"/>
              <a:t>Work‑based learning forms a substantial component of the </a:t>
            </a:r>
            <a:r>
              <a:rPr lang="en-US" dirty="0" err="1"/>
              <a:t>programme</a:t>
            </a:r>
            <a:r>
              <a:rPr lang="en-US" dirty="0"/>
              <a:t>, enabling students to apply knowledge to real‑world contexts, develop workplace competencies, and reflect on professional </a:t>
            </a:r>
            <a:r>
              <a:rPr lang="en-US" dirty="0" err="1"/>
              <a:t>behaviours</a:t>
            </a:r>
            <a:r>
              <a:rPr lang="en-US" dirty="0"/>
              <a:t>. Students are supported throughout by supervisors, academic tutors and placement educators who help bridge academic learning with practice expectations. This integrated learning approach strengthens employability and ensures alignment with workforce needs.</a:t>
            </a:r>
          </a:p>
        </p:txBody>
      </p:sp>
      <p:sp>
        <p:nvSpPr>
          <p:cNvPr id="4" name="Slide Number Placeholder 3"/>
          <p:cNvSpPr>
            <a:spLocks noGrp="1"/>
          </p:cNvSpPr>
          <p:nvPr>
            <p:ph type="sldNum" sz="quarter" idx="5"/>
          </p:nvPr>
        </p:nvSpPr>
        <p:spPr/>
        <p:txBody>
          <a:bodyPr/>
          <a:lstStyle/>
          <a:p>
            <a:fld id="{A4A4EB62-6961-4182-B728-51F12C4BCE3E}" type="slidenum">
              <a:t>4</a:t>
            </a:fld>
            <a:endParaRPr lang="en-US"/>
          </a:p>
        </p:txBody>
      </p:sp>
    </p:spTree>
    <p:extLst>
      <p:ext uri="{BB962C8B-B14F-4D97-AF65-F5344CB8AC3E}">
        <p14:creationId xmlns:p14="http://schemas.microsoft.com/office/powerpoint/2010/main" val="241929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5BBB1BA-FEF1-4562-907B-BE7F6163B9C9}" type="slidenum">
              <a:rPr lang="en-GB" smtClean="0"/>
              <a:t>5</a:t>
            </a:fld>
            <a:endParaRPr lang="en-GB"/>
          </a:p>
        </p:txBody>
      </p:sp>
    </p:spTree>
    <p:extLst>
      <p:ext uri="{BB962C8B-B14F-4D97-AF65-F5344CB8AC3E}">
        <p14:creationId xmlns:p14="http://schemas.microsoft.com/office/powerpoint/2010/main" val="703041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xfrm>
            <a:off x="-223838" y="808038"/>
            <a:ext cx="7185026" cy="4041775"/>
          </a:xfrm>
          <a:ln/>
        </p:spPr>
      </p:sp>
      <p:sp>
        <p:nvSpPr>
          <p:cNvPr id="1945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ea typeface="ＭＳ Ｐゴシック" panose="020B0600070205080204" pitchFamily="34" charset="-128"/>
            </a:endParaRPr>
          </a:p>
        </p:txBody>
      </p:sp>
      <p:sp>
        <p:nvSpPr>
          <p:cNvPr id="1946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B42DAC7-59E6-4425-8656-9FB6FCA6DCA5}" type="slidenum">
              <a:rPr lang="en-GB" altLang="en-US" sz="1200" smtClean="0"/>
              <a:pPr/>
              <a:t>6</a:t>
            </a:fld>
            <a:endParaRPr lang="en-GB"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Teaching includes skills rooms, healthcare technologies, and anatomical learning resources</a:t>
            </a:r>
          </a:p>
          <a:p>
            <a:endParaRPr lang="en-US" dirty="0">
              <a:ea typeface="Calibri"/>
              <a:cs typeface="Calibri"/>
            </a:endParaRPr>
          </a:p>
          <a:p>
            <a:r>
              <a:rPr lang="en-US" dirty="0">
                <a:ea typeface="Calibri"/>
                <a:cs typeface="Calibri"/>
              </a:rPr>
              <a:t>Important part of the course because Assistant practitioners/senior support in care settings bridge between support staff and registered health/social care professionals.  </a:t>
            </a:r>
          </a:p>
          <a:p>
            <a:endParaRPr lang="en-US" dirty="0">
              <a:ea typeface="Calibri"/>
              <a:cs typeface="Calibri"/>
            </a:endParaRPr>
          </a:p>
          <a:p>
            <a:r>
              <a:rPr lang="en-US" dirty="0">
                <a:ea typeface="Calibri"/>
                <a:cs typeface="Calibri"/>
              </a:rPr>
              <a:t>This includes physical assessment activities for A/P in various skills rooms, looking at various technology used in health care, use of the anatomical lab in the medical school (table that takes a body and dissects it layer by layer looking at the various structures, changes due to a specific condition and what led to the death of the person plus in year 2 more specific activities related to managing conditions.</a:t>
            </a:r>
          </a:p>
        </p:txBody>
      </p:sp>
      <p:sp>
        <p:nvSpPr>
          <p:cNvPr id="4" name="Slide Number Placeholder 3"/>
          <p:cNvSpPr>
            <a:spLocks noGrp="1"/>
          </p:cNvSpPr>
          <p:nvPr>
            <p:ph type="sldNum" sz="quarter" idx="5"/>
          </p:nvPr>
        </p:nvSpPr>
        <p:spPr/>
        <p:txBody>
          <a:bodyPr/>
          <a:lstStyle/>
          <a:p>
            <a:fld id="{B5BBB1BA-FEF1-4562-907B-BE7F6163B9C9}" type="slidenum">
              <a:rPr lang="en-GB" smtClean="0"/>
              <a:t>7</a:t>
            </a:fld>
            <a:endParaRPr lang="en-GB"/>
          </a:p>
        </p:txBody>
      </p:sp>
    </p:spTree>
    <p:extLst>
      <p:ext uri="{BB962C8B-B14F-4D97-AF65-F5344CB8AC3E}">
        <p14:creationId xmlns:p14="http://schemas.microsoft.com/office/powerpoint/2010/main" val="290960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Assistant Practitioner role provides an essential bridge between support staff and registered health and social care professionals, ensuring continuity, safety and high‑quality care delivery across a wide variety of clinical and community environments. Assistant Practitioners operate with a high level of responsibility and autonomy, often undertaking delegated tasks without direct supervision while remaining accountable to a registered professional for oversight and guidance. </a:t>
            </a:r>
          </a:p>
          <a:p>
            <a:endParaRPr lang="en-US" dirty="0"/>
          </a:p>
          <a:p>
            <a:r>
              <a:rPr lang="en-US" dirty="0"/>
              <a:t>The </a:t>
            </a:r>
            <a:r>
              <a:rPr lang="en-US" dirty="0" err="1"/>
              <a:t>FDSc</a:t>
            </a:r>
            <a:r>
              <a:rPr lang="en-US" dirty="0"/>
              <a:t> </a:t>
            </a:r>
            <a:r>
              <a:rPr lang="en-US" dirty="0" err="1"/>
              <a:t>programme</a:t>
            </a:r>
            <a:r>
              <a:rPr lang="en-US" dirty="0"/>
              <a:t> equips learners with a deep understanding of person‑centred care, professional </a:t>
            </a:r>
            <a:r>
              <a:rPr lang="en-US" dirty="0" err="1"/>
              <a:t>behaviour</a:t>
            </a:r>
            <a:r>
              <a:rPr lang="en-US" dirty="0"/>
              <a:t>, safeguarding responsibilities and applied anatomy and physiology, enabling them to contribute effectively to multidisciplinary teams. Assistant Practitioners work across hospitals, GP surgeries, residential care settings and in the community, frequently supporting individuals with long‑term conditions, acute needs or complex vulnerabilities. </a:t>
            </a:r>
          </a:p>
          <a:p>
            <a:endParaRPr lang="en-US" dirty="0"/>
          </a:p>
          <a:p>
            <a:r>
              <a:rPr lang="en-US" dirty="0"/>
              <a:t>Their role includes clinical observations, therapeutic engagement, health promotion activities, basic clinical interventions, and communication with families, carers and other professionals. The training </a:t>
            </a:r>
            <a:r>
              <a:rPr lang="en-US" dirty="0" err="1"/>
              <a:t>emphasises</a:t>
            </a:r>
            <a:r>
              <a:rPr lang="en-US" dirty="0"/>
              <a:t> understanding the wider determinants of health, ensuring that learners can support individuals in ways that reflect social context, lived experience and personal choice. Trauma informed care is a key discussion point when working through case studies. </a:t>
            </a:r>
          </a:p>
          <a:p>
            <a:endParaRPr lang="en-US" dirty="0"/>
          </a:p>
          <a:p>
            <a:r>
              <a:rPr lang="en-US" dirty="0"/>
              <a:t>Additional focus is placed on the development of reflective practice and emotional intelligence, both of which are crucial for building resilience and maintaining high‑quality interactions in demanding environments. The </a:t>
            </a:r>
            <a:r>
              <a:rPr lang="en-US" dirty="0" err="1"/>
              <a:t>FDSc</a:t>
            </a:r>
            <a:r>
              <a:rPr lang="en-US" dirty="0"/>
              <a:t> equips learners with the ability to interpret guidance, follow protocols, and engage in safe decision‑making while also understanding when to escalate concerns or seek professional advice. Through placements and structured work‑based learning, learners gain exposure to real‑world settings where they link theory to practice, applying their developing skills in direct care activities, communication scenarios and record‑keeping responsibilities. As the role continues to evolve within modern health and social care systems, Assistant Practitioners contribute significantly to service efficiency, enabling registered professionals to focus on </a:t>
            </a:r>
            <a:r>
              <a:rPr lang="en-US" dirty="0" err="1"/>
              <a:t>specialised</a:t>
            </a:r>
            <a:r>
              <a:rPr lang="en-US" dirty="0"/>
              <a:t> tasks while ensuring continuity and reassurance for service users. In this way, the </a:t>
            </a:r>
            <a:r>
              <a:rPr lang="en-US" dirty="0" err="1"/>
              <a:t>FDSc</a:t>
            </a:r>
            <a:r>
              <a:rPr lang="en-US" dirty="0"/>
              <a:t> </a:t>
            </a:r>
            <a:r>
              <a:rPr lang="en-US" dirty="0" err="1"/>
              <a:t>programme</a:t>
            </a:r>
            <a:r>
              <a:rPr lang="en-US" dirty="0"/>
              <a:t> strengthens both individual capability and workforce capacity.</a:t>
            </a:r>
          </a:p>
        </p:txBody>
      </p:sp>
      <p:sp>
        <p:nvSpPr>
          <p:cNvPr id="4" name="Slide Number Placeholder 3"/>
          <p:cNvSpPr>
            <a:spLocks noGrp="1"/>
          </p:cNvSpPr>
          <p:nvPr>
            <p:ph type="sldNum" sz="quarter" idx="5"/>
          </p:nvPr>
        </p:nvSpPr>
        <p:spPr/>
        <p:txBody>
          <a:bodyPr/>
          <a:lstStyle/>
          <a:p>
            <a:fld id="{A4A4EB62-6961-4182-B728-51F12C4BCE3E}" type="slidenum">
              <a:t>8</a:t>
            </a:fld>
            <a:endParaRPr lang="en-US"/>
          </a:p>
        </p:txBody>
      </p:sp>
    </p:spTree>
    <p:extLst>
      <p:ext uri="{BB962C8B-B14F-4D97-AF65-F5344CB8AC3E}">
        <p14:creationId xmlns:p14="http://schemas.microsoft.com/office/powerpoint/2010/main" val="3710319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70D0824-6004-4DE5-AC9E-B8A0EC7E5FE6}" type="slidenum">
              <a:rPr lang="en-GB" smtClean="0"/>
              <a:t>9</a:t>
            </a:fld>
            <a:endParaRPr lang="en-GB"/>
          </a:p>
        </p:txBody>
      </p:sp>
    </p:spTree>
    <p:extLst>
      <p:ext uri="{BB962C8B-B14F-4D97-AF65-F5344CB8AC3E}">
        <p14:creationId xmlns:p14="http://schemas.microsoft.com/office/powerpoint/2010/main" val="3110592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69455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00761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0205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54091-6EC0-403B-1C7B-5A082BDBB81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669BC7-6BE5-633C-F427-9DC1E601D914}"/>
              </a:ext>
            </a:extLst>
          </p:cNvPr>
          <p:cNvSpPr>
            <a:spLocks noGrp="1"/>
          </p:cNvSpPr>
          <p:nvPr>
            <p:ph idx="1"/>
          </p:nvPr>
        </p:nvSpPr>
        <p:spPr/>
        <p:txBody>
          <a:bodyPr/>
          <a:lstStyle>
            <a:lvl1pPr>
              <a:buClr>
                <a:srgbClr val="007DBA"/>
              </a:buClr>
              <a:defRPr/>
            </a:lvl1pPr>
            <a:lvl2pPr>
              <a:buClr>
                <a:srgbClr val="007DBA"/>
              </a:buClr>
              <a:defRPr/>
            </a:lvl2pPr>
            <a:lvl3pPr>
              <a:buClr>
                <a:srgbClr val="007DBA"/>
              </a:buClr>
              <a:defRPr/>
            </a:lvl3pPr>
            <a:lvl4pPr>
              <a:buClr>
                <a:srgbClr val="007DBA"/>
              </a:buClr>
              <a:defRPr/>
            </a:lvl4pPr>
            <a:lvl5pPr>
              <a:buClr>
                <a:srgbClr val="007DBA"/>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080655E-6580-3B72-583D-CF7F7BC8DC7F}"/>
              </a:ext>
            </a:extLst>
          </p:cNvPr>
          <p:cNvSpPr>
            <a:spLocks noGrp="1"/>
          </p:cNvSpPr>
          <p:nvPr>
            <p:ph type="dt" sz="half" idx="10"/>
          </p:nvPr>
        </p:nvSpPr>
        <p:spPr/>
        <p:txBody>
          <a:bodyPr/>
          <a:lstStyle/>
          <a:p>
            <a:fld id="{5B4CF7B2-AB9C-4070-A3B4-748AEE43B95A}" type="datetimeFigureOut">
              <a:rPr lang="en-GB" smtClean="0"/>
              <a:t>03/02/2026</a:t>
            </a:fld>
            <a:endParaRPr lang="en-GB"/>
          </a:p>
        </p:txBody>
      </p:sp>
      <p:sp>
        <p:nvSpPr>
          <p:cNvPr id="5" name="Footer Placeholder 4">
            <a:extLst>
              <a:ext uri="{FF2B5EF4-FFF2-40B4-BE49-F238E27FC236}">
                <a16:creationId xmlns:a16="http://schemas.microsoft.com/office/drawing/2014/main" id="{4B684B50-40BB-C2CC-A848-5FCA8CDD37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DA5C7D0-4AB3-F809-5A4B-DF45E33BC5E7}"/>
              </a:ext>
            </a:extLst>
          </p:cNvPr>
          <p:cNvSpPr>
            <a:spLocks noGrp="1"/>
          </p:cNvSpPr>
          <p:nvPr>
            <p:ph type="sldNum" sz="quarter" idx="12"/>
          </p:nvPr>
        </p:nvSpPr>
        <p:spPr/>
        <p:txBody>
          <a:bodyPr/>
          <a:lstStyle/>
          <a:p>
            <a:fld id="{436B6140-80DE-43E9-9CF5-255D8B836319}" type="slidenum">
              <a:rPr lang="en-GB" smtClean="0"/>
              <a:t>‹#›</a:t>
            </a:fld>
            <a:endParaRPr lang="en-GB"/>
          </a:p>
        </p:txBody>
      </p:sp>
    </p:spTree>
    <p:extLst>
      <p:ext uri="{BB962C8B-B14F-4D97-AF65-F5344CB8AC3E}">
        <p14:creationId xmlns:p14="http://schemas.microsoft.com/office/powerpoint/2010/main" val="32796750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16D90-4D8C-6765-FA04-628429EC48B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1C04F42-B961-27BF-3B5B-152CBF7F15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04B2F1C-C56D-2046-0367-AB880DA384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BB12B46-E680-028C-F0CC-7711E67743D5}"/>
              </a:ext>
            </a:extLst>
          </p:cNvPr>
          <p:cNvSpPr>
            <a:spLocks noGrp="1"/>
          </p:cNvSpPr>
          <p:nvPr>
            <p:ph type="dt" sz="half" idx="10"/>
          </p:nvPr>
        </p:nvSpPr>
        <p:spPr/>
        <p:txBody>
          <a:bodyPr/>
          <a:lstStyle/>
          <a:p>
            <a:fld id="{5B4CF7B2-AB9C-4070-A3B4-748AEE43B95A}" type="datetimeFigureOut">
              <a:rPr lang="en-GB" smtClean="0"/>
              <a:t>03/02/2026</a:t>
            </a:fld>
            <a:endParaRPr lang="en-GB"/>
          </a:p>
        </p:txBody>
      </p:sp>
      <p:sp>
        <p:nvSpPr>
          <p:cNvPr id="6" name="Footer Placeholder 5">
            <a:extLst>
              <a:ext uri="{FF2B5EF4-FFF2-40B4-BE49-F238E27FC236}">
                <a16:creationId xmlns:a16="http://schemas.microsoft.com/office/drawing/2014/main" id="{A4F1E305-1F7D-3CEC-928C-3EB35B85DDA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FABEA19-3AC5-97E0-6444-072A53078195}"/>
              </a:ext>
            </a:extLst>
          </p:cNvPr>
          <p:cNvSpPr>
            <a:spLocks noGrp="1"/>
          </p:cNvSpPr>
          <p:nvPr>
            <p:ph type="sldNum" sz="quarter" idx="12"/>
          </p:nvPr>
        </p:nvSpPr>
        <p:spPr/>
        <p:txBody>
          <a:bodyPr/>
          <a:lstStyle/>
          <a:p>
            <a:fld id="{436B6140-80DE-43E9-9CF5-255D8B836319}" type="slidenum">
              <a:rPr lang="en-GB" smtClean="0"/>
              <a:t>‹#›</a:t>
            </a:fld>
            <a:endParaRPr lang="en-GB"/>
          </a:p>
        </p:txBody>
      </p:sp>
    </p:spTree>
    <p:extLst>
      <p:ext uri="{BB962C8B-B14F-4D97-AF65-F5344CB8AC3E}">
        <p14:creationId xmlns:p14="http://schemas.microsoft.com/office/powerpoint/2010/main" val="533993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1D6E6-CD33-DAA6-0868-09EB15C6B0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0B18A8D-DFA1-8583-4DF6-46374ABFFF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35CB29E-7F37-F00B-53D6-2F6C25CA63CB}"/>
              </a:ext>
            </a:extLst>
          </p:cNvPr>
          <p:cNvSpPr>
            <a:spLocks noGrp="1"/>
          </p:cNvSpPr>
          <p:nvPr>
            <p:ph type="dt" sz="half" idx="10"/>
          </p:nvPr>
        </p:nvSpPr>
        <p:spPr/>
        <p:txBody>
          <a:bodyPr/>
          <a:lstStyle/>
          <a:p>
            <a:fld id="{5B4CF7B2-AB9C-4070-A3B4-748AEE43B95A}" type="datetimeFigureOut">
              <a:rPr lang="en-GB" smtClean="0"/>
              <a:t>03/02/2026</a:t>
            </a:fld>
            <a:endParaRPr lang="en-GB"/>
          </a:p>
        </p:txBody>
      </p:sp>
      <p:sp>
        <p:nvSpPr>
          <p:cNvPr id="5" name="Footer Placeholder 4">
            <a:extLst>
              <a:ext uri="{FF2B5EF4-FFF2-40B4-BE49-F238E27FC236}">
                <a16:creationId xmlns:a16="http://schemas.microsoft.com/office/drawing/2014/main" id="{9E1DB935-F766-0C9D-A5F0-326A3B4499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C461519-B151-CBC3-EF40-85CCCA709460}"/>
              </a:ext>
            </a:extLst>
          </p:cNvPr>
          <p:cNvSpPr>
            <a:spLocks noGrp="1"/>
          </p:cNvSpPr>
          <p:nvPr>
            <p:ph type="sldNum" sz="quarter" idx="12"/>
          </p:nvPr>
        </p:nvSpPr>
        <p:spPr/>
        <p:txBody>
          <a:bodyPr/>
          <a:lstStyle/>
          <a:p>
            <a:fld id="{436B6140-80DE-43E9-9CF5-255D8B836319}" type="slidenum">
              <a:rPr lang="en-GB" smtClean="0"/>
              <a:t>‹#›</a:t>
            </a:fld>
            <a:endParaRPr lang="en-GB"/>
          </a:p>
        </p:txBody>
      </p:sp>
    </p:spTree>
    <p:extLst>
      <p:ext uri="{BB962C8B-B14F-4D97-AF65-F5344CB8AC3E}">
        <p14:creationId xmlns:p14="http://schemas.microsoft.com/office/powerpoint/2010/main" val="1545446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1487488" y="1052736"/>
            <a:ext cx="9217024" cy="1080120"/>
          </a:xfrm>
        </p:spPr>
        <p:txBody>
          <a:bodyPr anchor="b"/>
          <a:lstStyle>
            <a:lvl1pPr>
              <a:defRPr sz="3200">
                <a:solidFill>
                  <a:schemeClr val="tx1">
                    <a:lumMod val="75000"/>
                    <a:lumOff val="25000"/>
                  </a:schemeClr>
                </a:solidFill>
              </a:defRPr>
            </a:lvl1pPr>
          </a:lstStyle>
          <a:p>
            <a:r>
              <a:rPr lang="en-GB"/>
              <a:t>Click to edit Master title style</a:t>
            </a:r>
          </a:p>
        </p:txBody>
      </p:sp>
      <p:sp>
        <p:nvSpPr>
          <p:cNvPr id="15" name="Text Placeholder 14"/>
          <p:cNvSpPr>
            <a:spLocks noGrp="1"/>
          </p:cNvSpPr>
          <p:nvPr>
            <p:ph type="body" sz="quarter" idx="10"/>
          </p:nvPr>
        </p:nvSpPr>
        <p:spPr>
          <a:xfrm>
            <a:off x="1488018" y="2239928"/>
            <a:ext cx="9216495" cy="3997384"/>
          </a:xfrm>
        </p:spPr>
        <p:txBody>
          <a:bodyPr/>
          <a:lstStyle>
            <a:lvl1pPr marL="0" indent="0">
              <a:buClr>
                <a:schemeClr val="tx1">
                  <a:lumMod val="75000"/>
                  <a:lumOff val="25000"/>
                </a:schemeClr>
              </a:buClr>
              <a:buSzPct val="100000"/>
              <a:buFontTx/>
              <a:buNone/>
              <a:defRPr sz="2400" baseline="0">
                <a:solidFill>
                  <a:schemeClr val="tx1">
                    <a:lumMod val="75000"/>
                    <a:lumOff val="25000"/>
                  </a:schemeClr>
                </a:solidFill>
              </a:defRPr>
            </a:lvl1pPr>
          </a:lstStyle>
          <a:p>
            <a:pPr lvl="0"/>
            <a:r>
              <a:rPr lang="en-GB"/>
              <a:t>Click to edit Master text styles</a:t>
            </a:r>
          </a:p>
        </p:txBody>
      </p:sp>
    </p:spTree>
    <p:extLst>
      <p:ext uri="{BB962C8B-B14F-4D97-AF65-F5344CB8AC3E}">
        <p14:creationId xmlns:p14="http://schemas.microsoft.com/office/powerpoint/2010/main" val="755670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2D8C6-284E-CFEF-8AAF-85D1C03044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DADCF1E-D6B2-8536-E364-B5875BE20E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74DFC01-D2CE-06F8-3439-0D30CFFAC7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D1AFFC-37C7-B65E-4BBE-51D6F346ED65}"/>
              </a:ext>
            </a:extLst>
          </p:cNvPr>
          <p:cNvSpPr>
            <a:spLocks noGrp="1"/>
          </p:cNvSpPr>
          <p:nvPr>
            <p:ph type="dt" sz="half" idx="10"/>
          </p:nvPr>
        </p:nvSpPr>
        <p:spPr/>
        <p:txBody>
          <a:bodyPr/>
          <a:lstStyle/>
          <a:p>
            <a:fld id="{5B4CF7B2-AB9C-4070-A3B4-748AEE43B95A}" type="datetimeFigureOut">
              <a:rPr lang="en-GB" smtClean="0"/>
              <a:t>03/02/2026</a:t>
            </a:fld>
            <a:endParaRPr lang="en-GB"/>
          </a:p>
        </p:txBody>
      </p:sp>
      <p:sp>
        <p:nvSpPr>
          <p:cNvPr id="6" name="Footer Placeholder 5">
            <a:extLst>
              <a:ext uri="{FF2B5EF4-FFF2-40B4-BE49-F238E27FC236}">
                <a16:creationId xmlns:a16="http://schemas.microsoft.com/office/drawing/2014/main" id="{A39925E8-7642-0FF6-1E19-C61BA90418C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007897E-8B3F-AF51-6EC5-6ADB8A252D49}"/>
              </a:ext>
            </a:extLst>
          </p:cNvPr>
          <p:cNvSpPr>
            <a:spLocks noGrp="1"/>
          </p:cNvSpPr>
          <p:nvPr>
            <p:ph type="sldNum" sz="quarter" idx="12"/>
          </p:nvPr>
        </p:nvSpPr>
        <p:spPr/>
        <p:txBody>
          <a:bodyPr/>
          <a:lstStyle/>
          <a:p>
            <a:fld id="{436B6140-80DE-43E9-9CF5-255D8B836319}" type="slidenum">
              <a:rPr lang="en-GB" smtClean="0"/>
              <a:t>‹#›</a:t>
            </a:fld>
            <a:endParaRPr lang="en-GB"/>
          </a:p>
        </p:txBody>
      </p:sp>
    </p:spTree>
    <p:extLst>
      <p:ext uri="{BB962C8B-B14F-4D97-AF65-F5344CB8AC3E}">
        <p14:creationId xmlns:p14="http://schemas.microsoft.com/office/powerpoint/2010/main" val="459913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Content with Picture 18">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95E85AE-6D30-80EB-DDF8-337E49DD6E5B}"/>
              </a:ext>
            </a:extLst>
          </p:cNvPr>
          <p:cNvSpPr>
            <a:spLocks noGrp="1"/>
          </p:cNvSpPr>
          <p:nvPr>
            <p:ph type="pic" sz="quarter" idx="13" hasCustomPrompt="1"/>
          </p:nvPr>
        </p:nvSpPr>
        <p:spPr>
          <a:xfrm>
            <a:off x="0" y="1"/>
            <a:ext cx="4800600" cy="4822372"/>
          </a:xfrm>
          <a:blipFill>
            <a:blip r:embed="rId2">
              <a:alphaModFix amt="70000"/>
            </a:blip>
            <a:stretch>
              <a:fillRect/>
            </a:stretch>
          </a:blipFill>
        </p:spPr>
        <p:txBody>
          <a:bodyPr/>
          <a:lstStyle>
            <a:lvl1pPr marL="0" indent="0">
              <a:buNone/>
              <a:defRPr/>
            </a:lvl1pPr>
          </a:lstStyle>
          <a:p>
            <a:r>
              <a:rPr lang="en-US"/>
              <a:t> </a:t>
            </a:r>
          </a:p>
        </p:txBody>
      </p:sp>
      <p:sp>
        <p:nvSpPr>
          <p:cNvPr id="2" name="Title 1">
            <a:extLst>
              <a:ext uri="{FF2B5EF4-FFF2-40B4-BE49-F238E27FC236}">
                <a16:creationId xmlns:a16="http://schemas.microsoft.com/office/drawing/2014/main" id="{421917DD-3691-27F7-68C8-EACE32AEAF6A}"/>
              </a:ext>
            </a:extLst>
          </p:cNvPr>
          <p:cNvSpPr>
            <a:spLocks noGrp="1"/>
          </p:cNvSpPr>
          <p:nvPr>
            <p:ph type="title" hasCustomPrompt="1"/>
          </p:nvPr>
        </p:nvSpPr>
        <p:spPr>
          <a:xfrm>
            <a:off x="1002085" y="4374100"/>
            <a:ext cx="3897905" cy="1380814"/>
          </a:xfrm>
        </p:spPr>
        <p:txBody>
          <a:bodyPr lIns="137160" tIns="137160" anchor="t"/>
          <a:lstStyle>
            <a:lvl1pPr>
              <a:defRPr/>
            </a:lvl1pPr>
          </a:lstStyle>
          <a:p>
            <a:r>
              <a:rPr lang="en-US"/>
              <a:t>Click to Edit Master title style</a:t>
            </a:r>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p:nvPr>
        </p:nvSpPr>
        <p:spPr>
          <a:xfrm>
            <a:off x="5389516" y="685800"/>
            <a:ext cx="5430884" cy="52049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xfrm>
            <a:off x="602974" y="6029867"/>
            <a:ext cx="1911096" cy="365126"/>
          </a:xfrm>
          <a:solidFill>
            <a:schemeClr val="bg1"/>
          </a:solidFill>
        </p:spPr>
        <p:txBody>
          <a:bodyPr anchor="ctr"/>
          <a:lstStyle>
            <a:lvl1pPr algn="l">
              <a:defRPr/>
            </a:lvl1p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xfrm>
            <a:off x="10058400" y="6029868"/>
            <a:ext cx="1179576" cy="365125"/>
          </a:xfrm>
          <a:solidFill>
            <a:schemeClr val="bg1"/>
          </a:solidFill>
        </p:spPr>
        <p:txBody>
          <a:bodyPr/>
          <a:lstStyle/>
          <a:p>
            <a:fld id="{A25B1B0E-4CBA-421A-9FF9-BD907EE313C7}" type="datetime1">
              <a:rPr lang="en-US" smtClean="0"/>
              <a:t>2/3/2026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1648207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70343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60648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2/3/2026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31035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2/3/2026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41957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2/3/2026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53847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2/3/2026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86031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13385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34322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2/3/2026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2808610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0986E0-EBDC-8E25-D5F3-16A3C52166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A908FDF-E859-FE0E-D6D0-63B6F3CFA3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C01B16-C99E-D702-6111-4E054CD6C6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4CF7B2-AB9C-4070-A3B4-748AEE43B95A}" type="datetimeFigureOut">
              <a:rPr lang="en-GB" smtClean="0"/>
              <a:t>03/02/2026</a:t>
            </a:fld>
            <a:endParaRPr lang="en-GB"/>
          </a:p>
        </p:txBody>
      </p:sp>
      <p:sp>
        <p:nvSpPr>
          <p:cNvPr id="5" name="Footer Placeholder 4">
            <a:extLst>
              <a:ext uri="{FF2B5EF4-FFF2-40B4-BE49-F238E27FC236}">
                <a16:creationId xmlns:a16="http://schemas.microsoft.com/office/drawing/2014/main" id="{08525D23-2B36-8ED8-64D3-526C56BDAF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8442759-3224-01D2-D066-CA7BC5B82A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6B6140-80DE-43E9-9CF5-255D8B836319}" type="slidenum">
              <a:rPr lang="en-GB" smtClean="0"/>
              <a:t>‹#›</a:t>
            </a:fld>
            <a:endParaRPr lang="en-GB"/>
          </a:p>
        </p:txBody>
      </p:sp>
      <p:sp>
        <p:nvSpPr>
          <p:cNvPr id="7" name="Rectangle 6">
            <a:extLst>
              <a:ext uri="{FF2B5EF4-FFF2-40B4-BE49-F238E27FC236}">
                <a16:creationId xmlns:a16="http://schemas.microsoft.com/office/drawing/2014/main" id="{78339B29-A4BB-24FF-6B74-75FF1D9704D8}"/>
              </a:ext>
            </a:extLst>
          </p:cNvPr>
          <p:cNvSpPr/>
          <p:nvPr userDrawn="1"/>
        </p:nvSpPr>
        <p:spPr>
          <a:xfrm>
            <a:off x="0" y="0"/>
            <a:ext cx="12192000" cy="6858000"/>
          </a:xfrm>
          <a:prstGeom prst="rect">
            <a:avLst/>
          </a:prstGeom>
          <a:noFill/>
          <a:ln w="155575">
            <a:solidFill>
              <a:srgbClr val="008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pic>
        <p:nvPicPr>
          <p:cNvPr id="8" name="Picture 7" descr="University of Worcester logo">
            <a:extLst>
              <a:ext uri="{FF2B5EF4-FFF2-40B4-BE49-F238E27FC236}">
                <a16:creationId xmlns:a16="http://schemas.microsoft.com/office/drawing/2014/main" id="{B1F6DDA1-8546-BA9E-DE09-BEEF2AEECFCC}"/>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9765791" y="5920243"/>
            <a:ext cx="2014633" cy="678669"/>
          </a:xfrm>
          <a:prstGeom prst="rect">
            <a:avLst/>
          </a:prstGeom>
        </p:spPr>
      </p:pic>
    </p:spTree>
    <p:extLst>
      <p:ext uri="{BB962C8B-B14F-4D97-AF65-F5344CB8AC3E}">
        <p14:creationId xmlns:p14="http://schemas.microsoft.com/office/powerpoint/2010/main" val="3479453803"/>
      </p:ext>
    </p:extLst>
  </p:cSld>
  <p:clrMap bg1="lt1" tx1="dk1" bg2="lt2" tx2="dk2" accent1="accent1" accent2="accent2" accent3="accent3" accent4="accent4" accent5="accent5" accent6="accent6" hlink="hlink" folHlink="folHlink"/>
  <p:sldLayoutIdLst>
    <p:sldLayoutId id="2147483662" r:id="rId1"/>
    <p:sldLayoutId id="2147483664" r:id="rId2"/>
    <p:sldLayoutId id="2147483661" r:id="rId3"/>
    <p:sldLayoutId id="2147483713" r:id="rId4"/>
    <p:sldLayoutId id="2147483714" r:id="rId5"/>
    <p:sldLayoutId id="2147483716" r:id="rId6"/>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worcester.ac.uk/courses/assistant-practitioner-fdsc?option=16cb53ea-0681-5edf-881b-eb3342a87089" TargetMode="External"/><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hyperlink" Target="mailto:l.mauro-bracken@worc.ac.uk" TargetMode="External"/><Relationship Id="rId4" Type="http://schemas.openxmlformats.org/officeDocument/2006/relationships/hyperlink" Target="https://www.worcester.ac.uk/courses/applied-health-and-social-care-ba-hons-top-up-degree?option=601fd717-c2c4-52a8-8b63-6b2725901645"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hyperlink" Target="https://youtu.be/8KyWnNiAfpA?si=avg1ibqgSTdQ-mJ0"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mailto:c.lennox@worc.ac.uk" TargetMode="External"/><Relationship Id="rId4" Type="http://schemas.openxmlformats.org/officeDocument/2006/relationships/hyperlink" Target="mailto:l.mauro-bracken@worc.ac.u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6.emf"/><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CB1972A-B35E-C47F-B3B7-434FB3BF787D}"/>
              </a:ext>
            </a:extLst>
          </p:cNvPr>
          <p:cNvSpPr/>
          <p:nvPr/>
        </p:nvSpPr>
        <p:spPr>
          <a:xfrm>
            <a:off x="311403" y="128409"/>
            <a:ext cx="11331957" cy="882678"/>
          </a:xfrm>
          <a:prstGeom prst="rect">
            <a:avLst/>
          </a:prstGeom>
          <a:noFill/>
          <a:effectLst/>
        </p:spPr>
        <p:txBody>
          <a:bodyPr wrap="square" lIns="91440" tIns="45720" rIns="91440" bIns="45720">
            <a:spAutoFit/>
          </a:bodyPr>
          <a:lstStyle/>
          <a:p>
            <a:pPr algn="ctr">
              <a:lnSpc>
                <a:spcPct val="107000"/>
              </a:lnSpc>
              <a:spcAft>
                <a:spcPts val="800"/>
              </a:spcAft>
            </a:pPr>
            <a:r>
              <a:rPr lang="en-GB" sz="4800" b="1" kern="200" dirty="0">
                <a:solidFill>
                  <a:srgbClr val="003399"/>
                </a:solidFill>
                <a:effectLst/>
                <a:latin typeface="Bebas Neue" panose="020B0606020202050201" pitchFamily="34" charset="0"/>
                <a:ea typeface="Aptos" panose="020B0004020202020204" pitchFamily="34" charset="0"/>
                <a:cs typeface="Arial" panose="020B0604020202020204" pitchFamily="34" charset="0"/>
              </a:rPr>
              <a:t>Department of community, Social Justice and Health</a:t>
            </a:r>
          </a:p>
        </p:txBody>
      </p:sp>
      <p:sp>
        <p:nvSpPr>
          <p:cNvPr id="6" name="Title 1">
            <a:extLst>
              <a:ext uri="{FF2B5EF4-FFF2-40B4-BE49-F238E27FC236}">
                <a16:creationId xmlns:a16="http://schemas.microsoft.com/office/drawing/2014/main" id="{31EEFA59-7A7F-9D4A-D8CF-3BF63E0F1276}"/>
              </a:ext>
            </a:extLst>
          </p:cNvPr>
          <p:cNvSpPr>
            <a:spLocks noGrp="1"/>
          </p:cNvSpPr>
          <p:nvPr>
            <p:ph type="ctrTitle"/>
          </p:nvPr>
        </p:nvSpPr>
        <p:spPr>
          <a:xfrm>
            <a:off x="548640" y="1481458"/>
            <a:ext cx="10778581" cy="1565695"/>
          </a:xfrm>
        </p:spPr>
        <p:txBody>
          <a:bodyPr anchor="b">
            <a:normAutofit fontScale="90000"/>
          </a:bodyPr>
          <a:lstStyle/>
          <a:p>
            <a:pPr algn="ctr">
              <a:lnSpc>
                <a:spcPct val="150000"/>
              </a:lnSpc>
              <a:spcBef>
                <a:spcPts val="1200"/>
              </a:spcBef>
              <a:spcAft>
                <a:spcPts val="1200"/>
              </a:spcAft>
            </a:pPr>
            <a:r>
              <a:rPr lang="en-US" sz="3200" dirty="0" err="1">
                <a:solidFill>
                  <a:srgbClr val="003399"/>
                </a:solidFill>
                <a:hlinkClick r:id="rId3"/>
              </a:rPr>
              <a:t>FDSc</a:t>
            </a:r>
            <a:r>
              <a:rPr lang="en-US" sz="3200" dirty="0">
                <a:solidFill>
                  <a:srgbClr val="003399"/>
                </a:solidFill>
                <a:hlinkClick r:id="rId3"/>
              </a:rPr>
              <a:t> Assistant Practitioner (Health and Social Care) </a:t>
            </a:r>
            <a:r>
              <a:rPr lang="en-US" sz="3200" dirty="0">
                <a:solidFill>
                  <a:srgbClr val="003399"/>
                </a:solidFill>
              </a:rPr>
              <a:t>&amp; </a:t>
            </a:r>
            <a:br>
              <a:rPr lang="en-US" sz="3200" dirty="0">
                <a:solidFill>
                  <a:srgbClr val="003399"/>
                </a:solidFill>
              </a:rPr>
            </a:br>
            <a:r>
              <a:rPr lang="en-US" sz="3200" dirty="0">
                <a:solidFill>
                  <a:srgbClr val="003399"/>
                </a:solidFill>
                <a:hlinkClick r:id="rId4"/>
              </a:rPr>
              <a:t>BA (Hons) Top-up degree: Applied Health and Social Care </a:t>
            </a:r>
            <a:br>
              <a:rPr lang="en-US" sz="3200" dirty="0">
                <a:solidFill>
                  <a:srgbClr val="003399"/>
                </a:solidFill>
              </a:rPr>
            </a:br>
            <a:r>
              <a:rPr lang="en-US" sz="3200" dirty="0">
                <a:solidFill>
                  <a:srgbClr val="003399"/>
                </a:solidFill>
              </a:rPr>
              <a:t>A Combined Overview</a:t>
            </a:r>
          </a:p>
        </p:txBody>
      </p:sp>
      <p:sp>
        <p:nvSpPr>
          <p:cNvPr id="7" name="Subtitle 2">
            <a:extLst>
              <a:ext uri="{FF2B5EF4-FFF2-40B4-BE49-F238E27FC236}">
                <a16:creationId xmlns:a16="http://schemas.microsoft.com/office/drawing/2014/main" id="{D89DAB67-2FB3-D853-F81F-DA5B79D92792}"/>
              </a:ext>
            </a:extLst>
          </p:cNvPr>
          <p:cNvSpPr>
            <a:spLocks noGrp="1"/>
          </p:cNvSpPr>
          <p:nvPr>
            <p:ph type="subTitle" idx="1"/>
          </p:nvPr>
        </p:nvSpPr>
        <p:spPr>
          <a:xfrm>
            <a:off x="3019286" y="4747589"/>
            <a:ext cx="4558848" cy="873642"/>
          </a:xfrm>
        </p:spPr>
        <p:txBody>
          <a:bodyPr anchor="b">
            <a:noAutofit/>
          </a:bodyPr>
          <a:lstStyle/>
          <a:p>
            <a:pPr algn="ctr">
              <a:lnSpc>
                <a:spcPct val="100000"/>
              </a:lnSpc>
            </a:pPr>
            <a:r>
              <a:rPr lang="en-US" sz="1800" b="1" dirty="0">
                <a:solidFill>
                  <a:schemeClr val="tx2"/>
                </a:solidFill>
              </a:rPr>
              <a:t>An integrated approach to </a:t>
            </a:r>
          </a:p>
          <a:p>
            <a:pPr algn="ctr">
              <a:lnSpc>
                <a:spcPct val="100000"/>
              </a:lnSpc>
            </a:pPr>
            <a:r>
              <a:rPr lang="en-US" sz="1800" b="1" dirty="0">
                <a:solidFill>
                  <a:schemeClr val="tx2"/>
                </a:solidFill>
              </a:rPr>
              <a:t>health and social care education</a:t>
            </a:r>
          </a:p>
          <a:p>
            <a:pPr algn="ctr">
              <a:lnSpc>
                <a:spcPct val="100000"/>
              </a:lnSpc>
            </a:pPr>
            <a:r>
              <a:rPr lang="en-US" sz="1800" b="1" dirty="0">
                <a:solidFill>
                  <a:schemeClr val="tx2"/>
                </a:solidFill>
              </a:rPr>
              <a:t>Lisa Mauro-Bracken</a:t>
            </a:r>
          </a:p>
          <a:p>
            <a:pPr algn="ctr">
              <a:lnSpc>
                <a:spcPct val="100000"/>
              </a:lnSpc>
            </a:pPr>
            <a:r>
              <a:rPr lang="en-US" sz="1800" b="1" dirty="0">
                <a:solidFill>
                  <a:schemeClr val="tx2"/>
                </a:solidFill>
                <a:hlinkClick r:id="rId5"/>
              </a:rPr>
              <a:t>l.mauro-bracken@worc.ac.uk</a:t>
            </a:r>
            <a:r>
              <a:rPr lang="en-US" sz="1800" b="1" dirty="0">
                <a:solidFill>
                  <a:schemeClr val="tx2"/>
                </a:solidFill>
              </a:rPr>
              <a:t> </a:t>
            </a:r>
          </a:p>
        </p:txBody>
      </p:sp>
    </p:spTree>
    <p:extLst>
      <p:ext uri="{BB962C8B-B14F-4D97-AF65-F5344CB8AC3E}">
        <p14:creationId xmlns:p14="http://schemas.microsoft.com/office/powerpoint/2010/main" val="470255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22B2F-D4FB-68D9-B5E5-6CBBD44A822A}"/>
            </a:ext>
          </a:extLst>
        </p:cNvPr>
        <p:cNvGrpSpPr/>
        <p:nvPr/>
      </p:nvGrpSpPr>
      <p:grpSpPr>
        <a:xfrm>
          <a:off x="0" y="0"/>
          <a:ext cx="0" cy="0"/>
          <a:chOff x="0" y="0"/>
          <a:chExt cx="0" cy="0"/>
        </a:xfrm>
      </p:grpSpPr>
      <p:pic>
        <p:nvPicPr>
          <p:cNvPr id="4" name="Content Placeholder 3" descr="A collage of people with different facial expressions&#10;&#10;AI-generated content may be incorrect.">
            <a:extLst>
              <a:ext uri="{FF2B5EF4-FFF2-40B4-BE49-F238E27FC236}">
                <a16:creationId xmlns:a16="http://schemas.microsoft.com/office/drawing/2014/main" id="{959FD165-ACC3-BFCE-E6E7-847644D94059}"/>
              </a:ext>
            </a:extLst>
          </p:cNvPr>
          <p:cNvPicPr>
            <a:picLocks noGrp="1" noChangeAspect="1"/>
          </p:cNvPicPr>
          <p:nvPr>
            <p:ph idx="1"/>
          </p:nvPr>
        </p:nvPicPr>
        <p:blipFill>
          <a:blip r:embed="rId3"/>
          <a:srcRect b="6306"/>
          <a:stretch/>
        </p:blipFill>
        <p:spPr>
          <a:xfrm>
            <a:off x="962163" y="1366844"/>
            <a:ext cx="7746709" cy="4082738"/>
          </a:xfrm>
          <a:prstGeom prst="rect">
            <a:avLst/>
          </a:prstGeom>
        </p:spPr>
      </p:pic>
      <p:sp>
        <p:nvSpPr>
          <p:cNvPr id="5" name="TextBox 4">
            <a:extLst>
              <a:ext uri="{FF2B5EF4-FFF2-40B4-BE49-F238E27FC236}">
                <a16:creationId xmlns:a16="http://schemas.microsoft.com/office/drawing/2014/main" id="{14B243EB-6D46-529F-F2F2-A7AF0236AC34}"/>
              </a:ext>
            </a:extLst>
          </p:cNvPr>
          <p:cNvSpPr txBox="1"/>
          <p:nvPr/>
        </p:nvSpPr>
        <p:spPr>
          <a:xfrm>
            <a:off x="5053778" y="3739990"/>
            <a:ext cx="5459104" cy="2739211"/>
          </a:xfrm>
          <a:prstGeom prst="rect">
            <a:avLst/>
          </a:prstGeom>
          <a:noFill/>
        </p:spPr>
        <p:txBody>
          <a:bodyPr wrap="square" rtlCol="0">
            <a:spAutoFit/>
          </a:bodyPr>
          <a:lstStyle/>
          <a:p>
            <a:r>
              <a:rPr lang="en-GB" sz="3200" b="1" dirty="0"/>
              <a:t>A broad range of disciplines represented in student cohort</a:t>
            </a:r>
          </a:p>
          <a:p>
            <a:r>
              <a:rPr lang="en-GB" dirty="0"/>
              <a:t>Counsellor</a:t>
            </a:r>
          </a:p>
          <a:p>
            <a:r>
              <a:rPr lang="en-GB" dirty="0"/>
              <a:t>Social Worker</a:t>
            </a:r>
          </a:p>
          <a:p>
            <a:r>
              <a:rPr lang="en-GB" dirty="0"/>
              <a:t>Ophthalmologist </a:t>
            </a:r>
          </a:p>
          <a:p>
            <a:r>
              <a:rPr lang="en-GB" dirty="0"/>
              <a:t>Paramedic</a:t>
            </a:r>
          </a:p>
          <a:p>
            <a:r>
              <a:rPr lang="en-GB" dirty="0"/>
              <a:t>IT manager  </a:t>
            </a:r>
          </a:p>
          <a:p>
            <a:endParaRPr lang="en-GB" dirty="0"/>
          </a:p>
        </p:txBody>
      </p:sp>
    </p:spTree>
    <p:extLst>
      <p:ext uri="{BB962C8B-B14F-4D97-AF65-F5344CB8AC3E}">
        <p14:creationId xmlns:p14="http://schemas.microsoft.com/office/powerpoint/2010/main" val="37204150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0B1EC-CFF4-6B6C-0630-67614CDA1CE6}"/>
              </a:ext>
            </a:extLst>
          </p:cNvPr>
          <p:cNvSpPr>
            <a:spLocks noGrp="1"/>
          </p:cNvSpPr>
          <p:nvPr>
            <p:ph type="title"/>
          </p:nvPr>
        </p:nvSpPr>
        <p:spPr>
          <a:xfrm>
            <a:off x="1451201" y="98031"/>
            <a:ext cx="10189565" cy="1380814"/>
          </a:xfrm>
        </p:spPr>
        <p:txBody>
          <a:bodyPr anchor="t">
            <a:normAutofit/>
          </a:bodyPr>
          <a:lstStyle/>
          <a:p>
            <a:pPr>
              <a:lnSpc>
                <a:spcPct val="90000"/>
              </a:lnSpc>
            </a:pPr>
            <a:r>
              <a:rPr lang="en-US" sz="2600" dirty="0">
                <a:solidFill>
                  <a:srgbClr val="003399"/>
                </a:solidFill>
              </a:rPr>
              <a:t>APHS Course Vision, Philosophy and Contemporary Themes</a:t>
            </a:r>
          </a:p>
        </p:txBody>
      </p:sp>
      <p:sp>
        <p:nvSpPr>
          <p:cNvPr id="4" name="Content Placeholder 3">
            <a:extLst>
              <a:ext uri="{FF2B5EF4-FFF2-40B4-BE49-F238E27FC236}">
                <a16:creationId xmlns:a16="http://schemas.microsoft.com/office/drawing/2014/main" id="{D136940E-3144-9145-1A64-4D7D2C01EE6A}"/>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51234" y="862519"/>
            <a:ext cx="11117140" cy="3997827"/>
          </a:xfrm>
        </p:spPr>
        <p:txBody>
          <a:bodyPr>
            <a:noAutofit/>
          </a:bodyPr>
          <a:lstStyle/>
          <a:p>
            <a:pPr marL="0" indent="0">
              <a:lnSpc>
                <a:spcPct val="120000"/>
              </a:lnSpc>
              <a:spcBef>
                <a:spcPts val="2500"/>
              </a:spcBef>
              <a:buFont typeface="Arial" panose="020B0604020202020204" pitchFamily="34" charset="0"/>
              <a:buNone/>
            </a:pPr>
            <a:r>
              <a:rPr lang="en-US" sz="2000" b="1" dirty="0"/>
              <a:t>Course Purpose and Vision</a:t>
            </a:r>
          </a:p>
          <a:p>
            <a:pPr marL="0" lvl="1" indent="0">
              <a:lnSpc>
                <a:spcPct val="120000"/>
              </a:lnSpc>
              <a:buFont typeface="Arial" panose="020B0604020202020204" pitchFamily="34" charset="0"/>
              <a:buNone/>
            </a:pPr>
            <a:r>
              <a:rPr sz="1600" dirty="0"/>
              <a:t>The degree develops critical thinkers and leaders who contribute meaningfully to complex health and social care settings.</a:t>
            </a:r>
            <a:endParaRPr lang="en-GB" sz="1600" dirty="0"/>
          </a:p>
          <a:p>
            <a:pPr marL="285750" lvl="1" indent="-285750">
              <a:lnSpc>
                <a:spcPct val="120000"/>
              </a:lnSpc>
            </a:pPr>
            <a:r>
              <a:rPr lang="en-GB" sz="1600" b="1" dirty="0"/>
              <a:t>Creating Professional Identity</a:t>
            </a:r>
            <a:endParaRPr lang="en-US" sz="1600" b="1" dirty="0"/>
          </a:p>
          <a:p>
            <a:pPr marL="0" indent="0">
              <a:lnSpc>
                <a:spcPct val="100000"/>
              </a:lnSpc>
              <a:spcBef>
                <a:spcPts val="2400"/>
              </a:spcBef>
              <a:buFont typeface="Arial" panose="020B0604020202020204" pitchFamily="34" charset="0"/>
              <a:buNone/>
            </a:pPr>
            <a:r>
              <a:rPr lang="en-US" sz="2000" b="1" dirty="0"/>
              <a:t>Trio of Vulnerabilities</a:t>
            </a:r>
          </a:p>
          <a:p>
            <a:pPr marL="0" lvl="1" indent="0">
              <a:lnSpc>
                <a:spcPct val="120000"/>
              </a:lnSpc>
              <a:buFont typeface="Arial" panose="020B0604020202020204" pitchFamily="34" charset="0"/>
              <a:buNone/>
            </a:pPr>
            <a:r>
              <a:rPr sz="1600" dirty="0"/>
              <a:t>Focus on substance misuse, mental health, and domestic abuse encourages holistic</a:t>
            </a:r>
            <a:r>
              <a:rPr lang="en-GB" sz="1600" dirty="0"/>
              <a:t>, </a:t>
            </a:r>
            <a:r>
              <a:rPr sz="1600" dirty="0"/>
              <a:t>multidisciplinary responses.</a:t>
            </a:r>
            <a:endParaRPr lang="en-GB" sz="1600" dirty="0"/>
          </a:p>
          <a:p>
            <a:pPr marL="285750" lvl="1" indent="-285750">
              <a:lnSpc>
                <a:spcPct val="120000"/>
              </a:lnSpc>
            </a:pPr>
            <a:r>
              <a:rPr lang="en-GB" sz="1600" b="1" dirty="0"/>
              <a:t>Trauma informed working</a:t>
            </a:r>
            <a:endParaRPr lang="en-US" sz="1600" b="1" dirty="0"/>
          </a:p>
          <a:p>
            <a:pPr marL="0" indent="0">
              <a:lnSpc>
                <a:spcPct val="100000"/>
              </a:lnSpc>
              <a:spcBef>
                <a:spcPts val="2400"/>
              </a:spcBef>
              <a:buFont typeface="Arial" panose="020B0604020202020204" pitchFamily="34" charset="0"/>
              <a:buNone/>
            </a:pPr>
            <a:r>
              <a:rPr lang="en-US" sz="2000" b="1" dirty="0"/>
              <a:t>Philosophy and Values</a:t>
            </a:r>
          </a:p>
          <a:p>
            <a:pPr marL="0" lvl="1" indent="0">
              <a:lnSpc>
                <a:spcPct val="120000"/>
              </a:lnSpc>
              <a:buFont typeface="Arial" panose="020B0604020202020204" pitchFamily="34" charset="0"/>
              <a:buNone/>
            </a:pPr>
            <a:r>
              <a:rPr sz="1600" dirty="0" err="1"/>
              <a:t>Emphas</a:t>
            </a:r>
            <a:r>
              <a:rPr lang="en-GB" sz="1600" dirty="0"/>
              <a:t>is</a:t>
            </a:r>
            <a:r>
              <a:rPr sz="1600" dirty="0"/>
              <a:t>es reflective practice, empowerment, cultural competence,</a:t>
            </a:r>
            <a:r>
              <a:rPr lang="en-GB" sz="1600" dirty="0"/>
              <a:t> solution focused/strengths-based approaches </a:t>
            </a:r>
            <a:r>
              <a:rPr sz="1600" dirty="0"/>
              <a:t>and anti-oppressive frameworks in care delivery.</a:t>
            </a:r>
            <a:endParaRPr lang="en-GB" sz="1600" dirty="0"/>
          </a:p>
          <a:p>
            <a:pPr marL="285750" lvl="1" indent="-285750">
              <a:lnSpc>
                <a:spcPct val="120000"/>
              </a:lnSpc>
            </a:pPr>
            <a:r>
              <a:rPr lang="en-GB" sz="1600" b="1" dirty="0"/>
              <a:t>Person-centred care</a:t>
            </a:r>
            <a:endParaRPr lang="en-US" sz="1600" b="1" dirty="0"/>
          </a:p>
          <a:p>
            <a:pPr marL="0" indent="0">
              <a:lnSpc>
                <a:spcPct val="100000"/>
              </a:lnSpc>
              <a:spcBef>
                <a:spcPts val="2400"/>
              </a:spcBef>
              <a:buFont typeface="Arial" panose="020B0604020202020204" pitchFamily="34" charset="0"/>
              <a:buNone/>
            </a:pPr>
            <a:r>
              <a:rPr lang="en-US" sz="2000" b="1" dirty="0"/>
              <a:t>Flexible Learning and Support</a:t>
            </a:r>
          </a:p>
          <a:p>
            <a:pPr marL="0" lvl="1" indent="0">
              <a:lnSpc>
                <a:spcPct val="120000"/>
              </a:lnSpc>
              <a:buFont typeface="Arial" panose="020B0604020202020204" pitchFamily="34" charset="0"/>
              <a:buNone/>
            </a:pPr>
            <a:r>
              <a:rPr sz="1600" dirty="0"/>
              <a:t>Blended learning supports diverse students including working professionals and carers with inclusive teaching.</a:t>
            </a:r>
            <a:endParaRPr lang="en-US" sz="1600" dirty="0"/>
          </a:p>
        </p:txBody>
      </p:sp>
    </p:spTree>
    <p:extLst>
      <p:ext uri="{BB962C8B-B14F-4D97-AF65-F5344CB8AC3E}">
        <p14:creationId xmlns:p14="http://schemas.microsoft.com/office/powerpoint/2010/main" val="1489078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5F711-B4A5-3E93-4A77-37AE122E1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9F0763-78A7-F7A8-781D-DBA9538800C6}"/>
              </a:ext>
            </a:extLst>
          </p:cNvPr>
          <p:cNvSpPr>
            <a:spLocks noGrp="1"/>
          </p:cNvSpPr>
          <p:nvPr>
            <p:ph type="title"/>
          </p:nvPr>
        </p:nvSpPr>
        <p:spPr>
          <a:xfrm>
            <a:off x="838200" y="54224"/>
            <a:ext cx="10515600" cy="1325563"/>
          </a:xfrm>
        </p:spPr>
        <p:txBody>
          <a:bodyPr anchor="ctr">
            <a:normAutofit/>
          </a:bodyPr>
          <a:lstStyle/>
          <a:p>
            <a:r>
              <a:rPr lang="en-GB" sz="4000" dirty="0"/>
              <a:t>Key features and structure of the Course </a:t>
            </a:r>
            <a:endParaRPr lang="en-GB" sz="4000" b="1" dirty="0"/>
          </a:p>
        </p:txBody>
      </p:sp>
      <p:sp>
        <p:nvSpPr>
          <p:cNvPr id="3" name="Content Placeholder 2">
            <a:extLst>
              <a:ext uri="{FF2B5EF4-FFF2-40B4-BE49-F238E27FC236}">
                <a16:creationId xmlns:a16="http://schemas.microsoft.com/office/drawing/2014/main" id="{A5DD6EF1-3115-482F-6581-E5F0B3C84C31}"/>
              </a:ext>
            </a:extLst>
          </p:cNvPr>
          <p:cNvSpPr>
            <a:spLocks noGrp="1"/>
          </p:cNvSpPr>
          <p:nvPr>
            <p:ph sz="half" idx="1"/>
          </p:nvPr>
        </p:nvSpPr>
        <p:spPr>
          <a:xfrm>
            <a:off x="254453" y="1311915"/>
            <a:ext cx="5181600" cy="4351338"/>
          </a:xfrm>
        </p:spPr>
        <p:txBody>
          <a:bodyPr>
            <a:normAutofit/>
          </a:bodyPr>
          <a:lstStyle/>
          <a:p>
            <a:r>
              <a:rPr lang="en-GB" sz="1800" dirty="0"/>
              <a:t>Flexible - available as 1-year (full-time) or 2 year (part-time).  </a:t>
            </a:r>
          </a:p>
          <a:p>
            <a:r>
              <a:rPr lang="en-GB" sz="1800" dirty="0"/>
              <a:t>Highly blended/online option available from September 2026*. </a:t>
            </a:r>
          </a:p>
          <a:p>
            <a:r>
              <a:rPr lang="en-GB" sz="1800" dirty="0"/>
              <a:t>Ideal for those seeking day-release from work.</a:t>
            </a:r>
          </a:p>
          <a:p>
            <a:r>
              <a:rPr lang="en-GB" sz="1800" dirty="0"/>
              <a:t>Taught by broad range of practitioners  with specialist supervisory support for dissertation </a:t>
            </a:r>
          </a:p>
          <a:p>
            <a:r>
              <a:rPr lang="en-GB" sz="1800" dirty="0"/>
              <a:t>Strong reputation for being highly supportive environment and ideal for those returning to education following a break </a:t>
            </a:r>
          </a:p>
        </p:txBody>
      </p:sp>
      <p:sp>
        <p:nvSpPr>
          <p:cNvPr id="4" name="TextBox 3">
            <a:extLst>
              <a:ext uri="{FF2B5EF4-FFF2-40B4-BE49-F238E27FC236}">
                <a16:creationId xmlns:a16="http://schemas.microsoft.com/office/drawing/2014/main" id="{6B4934BA-8C60-242F-A37E-C63CC9012EEC}"/>
              </a:ext>
            </a:extLst>
          </p:cNvPr>
          <p:cNvSpPr txBox="1"/>
          <p:nvPr/>
        </p:nvSpPr>
        <p:spPr>
          <a:xfrm>
            <a:off x="466172" y="5961348"/>
            <a:ext cx="3507475" cy="369332"/>
          </a:xfrm>
          <a:prstGeom prst="rect">
            <a:avLst/>
          </a:prstGeom>
          <a:noFill/>
        </p:spPr>
        <p:txBody>
          <a:bodyPr wrap="square" rtlCol="0">
            <a:spAutoFit/>
          </a:bodyPr>
          <a:lstStyle/>
          <a:p>
            <a:r>
              <a:rPr lang="en-GB" dirty="0"/>
              <a:t> </a:t>
            </a:r>
            <a:r>
              <a:rPr lang="en-GB" sz="1400" i="1" dirty="0"/>
              <a:t>* subject to Approval </a:t>
            </a:r>
            <a:endParaRPr lang="en-GB" i="1" dirty="0"/>
          </a:p>
        </p:txBody>
      </p:sp>
      <p:sp>
        <p:nvSpPr>
          <p:cNvPr id="8" name="TextBox 7">
            <a:extLst>
              <a:ext uri="{FF2B5EF4-FFF2-40B4-BE49-F238E27FC236}">
                <a16:creationId xmlns:a16="http://schemas.microsoft.com/office/drawing/2014/main" id="{55FF9C9C-F901-80C9-25BB-E4C18297B45C}"/>
              </a:ext>
            </a:extLst>
          </p:cNvPr>
          <p:cNvSpPr txBox="1"/>
          <p:nvPr/>
        </p:nvSpPr>
        <p:spPr>
          <a:xfrm>
            <a:off x="7438436" y="1458824"/>
            <a:ext cx="4659086" cy="4057521"/>
          </a:xfrm>
          <a:prstGeom prst="rect">
            <a:avLst/>
          </a:prstGeom>
          <a:noFill/>
        </p:spPr>
        <p:txBody>
          <a:bodyPr wrap="square">
            <a:spAutoFit/>
          </a:bodyPr>
          <a:lstStyle/>
          <a:p>
            <a:pPr marL="0" lvl="1" indent="0">
              <a:buFont typeface="Arial" panose="020B0604020202020204" pitchFamily="34" charset="0"/>
              <a:buNone/>
            </a:pPr>
            <a:r>
              <a:rPr lang="en-GB" b="1" dirty="0">
                <a:solidFill>
                  <a:srgbClr val="003399"/>
                </a:solidFill>
              </a:rPr>
              <a:t>Core modules: Semester 1 focus </a:t>
            </a:r>
            <a:r>
              <a:rPr lang="en-GB" dirty="0"/>
              <a:t>domestic abuse, mental health, diverse communities/empowering change, and person-centred care.</a:t>
            </a:r>
          </a:p>
          <a:p>
            <a:pPr marL="0" indent="0">
              <a:spcBef>
                <a:spcPts val="2500"/>
              </a:spcBef>
              <a:buFont typeface="Arial" panose="020B0604020202020204" pitchFamily="34" charset="0"/>
              <a:buNone/>
            </a:pPr>
            <a:r>
              <a:rPr lang="en-GB" b="1" dirty="0">
                <a:solidFill>
                  <a:srgbClr val="003399"/>
                </a:solidFill>
              </a:rPr>
              <a:t>Semester 2 Advanced Modules</a:t>
            </a:r>
          </a:p>
          <a:p>
            <a:pPr marL="0" lvl="1" indent="0">
              <a:buFont typeface="Arial" panose="020B0604020202020204" pitchFamily="34" charset="0"/>
              <a:buNone/>
            </a:pPr>
            <a:r>
              <a:rPr lang="en-GB" dirty="0"/>
              <a:t>Analytical and leadership skills through modules on substance misuse, rights, and managing change.</a:t>
            </a:r>
          </a:p>
          <a:p>
            <a:pPr marL="0" indent="0">
              <a:spcBef>
                <a:spcPts val="2500"/>
              </a:spcBef>
              <a:buFont typeface="Arial" panose="020B0604020202020204" pitchFamily="34" charset="0"/>
              <a:buNone/>
            </a:pPr>
            <a:r>
              <a:rPr lang="en-GB" b="1" dirty="0">
                <a:solidFill>
                  <a:srgbClr val="003399"/>
                </a:solidFill>
              </a:rPr>
              <a:t>Independent Research Project</a:t>
            </a:r>
          </a:p>
          <a:p>
            <a:pPr marL="0" lvl="1" indent="0">
              <a:buFont typeface="Arial" panose="020B0604020202020204" pitchFamily="34" charset="0"/>
              <a:buNone/>
            </a:pPr>
            <a:r>
              <a:rPr lang="en-GB" dirty="0"/>
              <a:t>Students complete a supervised dissertation or project plan to build research and problem-solving skills.</a:t>
            </a:r>
          </a:p>
        </p:txBody>
      </p:sp>
      <p:pic>
        <p:nvPicPr>
          <p:cNvPr id="10" name="Picture 9">
            <a:extLst>
              <a:ext uri="{FF2B5EF4-FFF2-40B4-BE49-F238E27FC236}">
                <a16:creationId xmlns:a16="http://schemas.microsoft.com/office/drawing/2014/main" id="{B8D5520D-45E8-C220-C531-0CB2D95B3977}"/>
              </a:ext>
            </a:extLst>
          </p:cNvPr>
          <p:cNvPicPr>
            <a:picLocks noChangeAspect="1"/>
          </p:cNvPicPr>
          <p:nvPr/>
        </p:nvPicPr>
        <p:blipFill>
          <a:blip r:embed="rId3"/>
          <a:srcRect l="11648" r="8865" b="-1"/>
          <a:stretch/>
        </p:blipFill>
        <p:spPr>
          <a:xfrm>
            <a:off x="5537313" y="1071845"/>
            <a:ext cx="1458119" cy="1224481"/>
          </a:xfrm>
          <a:prstGeom prst="rect">
            <a:avLst/>
          </a:prstGeom>
          <a:noFill/>
        </p:spPr>
      </p:pic>
      <p:pic>
        <p:nvPicPr>
          <p:cNvPr id="9" name="Picture 8">
            <a:extLst>
              <a:ext uri="{FF2B5EF4-FFF2-40B4-BE49-F238E27FC236}">
                <a16:creationId xmlns:a16="http://schemas.microsoft.com/office/drawing/2014/main" id="{2C19C88A-7AAE-7C60-3816-4668237B8350}"/>
              </a:ext>
            </a:extLst>
          </p:cNvPr>
          <p:cNvPicPr>
            <a:picLocks noChangeAspect="1"/>
          </p:cNvPicPr>
          <p:nvPr/>
        </p:nvPicPr>
        <p:blipFill>
          <a:blip r:embed="rId4"/>
          <a:srcRect l="14304" r="13056" b="-2"/>
          <a:stretch/>
        </p:blipFill>
        <p:spPr>
          <a:xfrm>
            <a:off x="2946513" y="4874537"/>
            <a:ext cx="1639866" cy="1377106"/>
          </a:xfrm>
          <a:prstGeom prst="rect">
            <a:avLst/>
          </a:prstGeom>
          <a:noFill/>
        </p:spPr>
      </p:pic>
      <p:pic>
        <p:nvPicPr>
          <p:cNvPr id="12" name="Picture 11" descr="A diagram of a change agent&#10;contains competencies required to be a change agent&#10; ">
            <a:extLst>
              <a:ext uri="{FF2B5EF4-FFF2-40B4-BE49-F238E27FC236}">
                <a16:creationId xmlns:a16="http://schemas.microsoft.com/office/drawing/2014/main" id="{4AF96FFD-6C00-0468-047C-6490AD63698C}"/>
              </a:ext>
            </a:extLst>
          </p:cNvPr>
          <p:cNvPicPr>
            <a:picLocks noChangeAspect="1"/>
          </p:cNvPicPr>
          <p:nvPr/>
        </p:nvPicPr>
        <p:blipFill>
          <a:blip r:embed="rId5"/>
          <a:stretch>
            <a:fillRect/>
          </a:stretch>
        </p:blipFill>
        <p:spPr>
          <a:xfrm>
            <a:off x="5319078" y="3990482"/>
            <a:ext cx="1916837" cy="2346782"/>
          </a:xfrm>
          <a:prstGeom prst="rect">
            <a:avLst/>
          </a:prstGeom>
        </p:spPr>
      </p:pic>
    </p:spTree>
    <p:extLst>
      <p:ext uri="{BB962C8B-B14F-4D97-AF65-F5344CB8AC3E}">
        <p14:creationId xmlns:p14="http://schemas.microsoft.com/office/powerpoint/2010/main" val="261255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A6996-6678-A914-9144-A8C7867C89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A178B1-DC03-8683-E81E-C16448E4BDC7}"/>
              </a:ext>
            </a:extLst>
          </p:cNvPr>
          <p:cNvSpPr>
            <a:spLocks noGrp="1"/>
          </p:cNvSpPr>
          <p:nvPr>
            <p:ph type="ctrTitle"/>
          </p:nvPr>
        </p:nvSpPr>
        <p:spPr>
          <a:xfrm>
            <a:off x="6095998" y="148918"/>
            <a:ext cx="5380002" cy="3691633"/>
          </a:xfrm>
        </p:spPr>
        <p:txBody>
          <a:bodyPr anchor="t">
            <a:normAutofit fontScale="90000"/>
          </a:bodyPr>
          <a:lstStyle/>
          <a:p>
            <a:pPr algn="l"/>
            <a:br>
              <a:rPr lang="en-GB" sz="1900" b="1" dirty="0"/>
            </a:br>
            <a:r>
              <a:rPr lang="en-US" sz="4000" b="1" strike="noStrike" spc="-1" dirty="0">
                <a:latin typeface="Arial"/>
              </a:rPr>
              <a:t>BA (Hons) Applied Health &amp; Social Care </a:t>
            </a:r>
            <a:br>
              <a:rPr lang="en-GB" sz="2200" dirty="0"/>
            </a:br>
            <a:br>
              <a:rPr lang="en-GB" sz="2200" dirty="0"/>
            </a:br>
            <a:r>
              <a:rPr lang="en-GB" sz="2200" dirty="0"/>
              <a:t>Graduates of this degree will also be awarded:</a:t>
            </a:r>
            <a:br>
              <a:rPr lang="en-GB" sz="2200" dirty="0"/>
            </a:br>
            <a:br>
              <a:rPr lang="en-GB" sz="2200" dirty="0"/>
            </a:br>
            <a:r>
              <a:rPr lang="en-GB" sz="2200" dirty="0"/>
              <a:t>CMI L5 Certificate in Management and Leadership (including L5 Award in Equality, Diversity and Inclusion)</a:t>
            </a:r>
            <a:br>
              <a:rPr lang="en-GB" sz="2200" dirty="0"/>
            </a:br>
            <a:br>
              <a:rPr lang="en-GB" sz="2200" dirty="0"/>
            </a:br>
            <a:r>
              <a:rPr lang="en-GB" sz="2200" dirty="0"/>
              <a:t>Students with management experience can apply for CMI Chartered Manager status on graduation. </a:t>
            </a:r>
            <a:br>
              <a:rPr lang="en-GB" sz="2200" dirty="0"/>
            </a:br>
            <a:br>
              <a:rPr lang="en-GB" sz="2200" dirty="0"/>
            </a:br>
            <a:br>
              <a:rPr lang="en-GB" sz="2200" dirty="0"/>
            </a:br>
            <a:br>
              <a:rPr lang="en-US" sz="1900" b="1" strike="noStrike" spc="-1" dirty="0">
                <a:latin typeface="Arial"/>
              </a:rPr>
            </a:br>
            <a:br>
              <a:rPr lang="en-US" sz="1900" dirty="0"/>
            </a:br>
            <a:br>
              <a:rPr lang="en-US" sz="1900" b="0" strike="noStrike" spc="-1" dirty="0">
                <a:latin typeface="Arial"/>
              </a:rPr>
            </a:br>
            <a:endParaRPr lang="en-GB" sz="1900" b="1" dirty="0"/>
          </a:p>
        </p:txBody>
      </p:sp>
      <p:pic>
        <p:nvPicPr>
          <p:cNvPr id="6" name="Picture 5">
            <a:extLst>
              <a:ext uri="{FF2B5EF4-FFF2-40B4-BE49-F238E27FC236}">
                <a16:creationId xmlns:a16="http://schemas.microsoft.com/office/drawing/2014/main" id="{94B18BB1-2810-84FB-8254-408B66093475}"/>
              </a:ext>
            </a:extLst>
          </p:cNvPr>
          <p:cNvPicPr>
            <a:picLocks noChangeAspect="1"/>
          </p:cNvPicPr>
          <p:nvPr/>
        </p:nvPicPr>
        <p:blipFill>
          <a:blip r:embed="rId3"/>
          <a:srcRect t="22287" r="1" b="14227"/>
          <a:stretch>
            <a:fillRect/>
          </a:stretch>
        </p:blipFill>
        <p:spPr>
          <a:xfrm>
            <a:off x="1" y="10"/>
            <a:ext cx="5410199" cy="3434741"/>
          </a:xfrm>
          <a:prstGeom prst="rect">
            <a:avLst/>
          </a:prstGeom>
        </p:spPr>
      </p:pic>
      <p:pic>
        <p:nvPicPr>
          <p:cNvPr id="4" name="Picture 3">
            <a:extLst>
              <a:ext uri="{FF2B5EF4-FFF2-40B4-BE49-F238E27FC236}">
                <a16:creationId xmlns:a16="http://schemas.microsoft.com/office/drawing/2014/main" id="{D11969D9-B17A-F1C9-DADF-C4D8820648DF}"/>
              </a:ext>
              <a:ext uri="{C183D7F6-B498-43B3-948B-1728B52AA6E4}">
                <adec:decorative xmlns:adec="http://schemas.microsoft.com/office/drawing/2017/decorative" val="1"/>
              </a:ext>
            </a:extLst>
          </p:cNvPr>
          <p:cNvPicPr>
            <a:picLocks noChangeAspect="1"/>
          </p:cNvPicPr>
          <p:nvPr/>
        </p:nvPicPr>
        <p:blipFill rotWithShape="1">
          <a:blip r:embed="rId4"/>
          <a:srcRect l="15040" r="15932" b="-1"/>
          <a:stretch>
            <a:fillRect/>
          </a:stretch>
        </p:blipFill>
        <p:spPr>
          <a:xfrm>
            <a:off x="1" y="3429000"/>
            <a:ext cx="5410199" cy="3429000"/>
          </a:xfrm>
          <a:prstGeom prst="rect">
            <a:avLst/>
          </a:prstGeom>
        </p:spPr>
      </p:pic>
      <p:pic>
        <p:nvPicPr>
          <p:cNvPr id="3" name="Picture 2" descr="A qr code with a black border&#10;&#10;AI-generated content may be incorrect.">
            <a:extLst>
              <a:ext uri="{FF2B5EF4-FFF2-40B4-BE49-F238E27FC236}">
                <a16:creationId xmlns:a16="http://schemas.microsoft.com/office/drawing/2014/main" id="{50610BAB-304C-5384-8813-15CDD8651DC0}"/>
              </a:ext>
            </a:extLst>
          </p:cNvPr>
          <p:cNvPicPr>
            <a:picLocks noChangeAspect="1"/>
          </p:cNvPicPr>
          <p:nvPr/>
        </p:nvPicPr>
        <p:blipFill>
          <a:blip r:embed="rId5" cstate="hqprint">
            <a:extLst>
              <a:ext uri="{28A0092B-C50C-407E-A947-70E740481C1C}">
                <a14:useLocalDpi xmlns:a14="http://schemas.microsoft.com/office/drawing/2010/main"/>
              </a:ext>
            </a:extLst>
          </a:blip>
          <a:srcRect b="20150"/>
          <a:stretch>
            <a:fillRect/>
          </a:stretch>
        </p:blipFill>
        <p:spPr>
          <a:xfrm rot="19005808">
            <a:off x="7251601" y="4917479"/>
            <a:ext cx="1486618" cy="1483834"/>
          </a:xfrm>
          <a:prstGeom prst="rect">
            <a:avLst/>
          </a:prstGeom>
        </p:spPr>
      </p:pic>
    </p:spTree>
    <p:extLst>
      <p:ext uri="{BB962C8B-B14F-4D97-AF65-F5344CB8AC3E}">
        <p14:creationId xmlns:p14="http://schemas.microsoft.com/office/powerpoint/2010/main" val="2065021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41B3C4-73D9-B826-64CC-F99E19C2DBCD}"/>
              </a:ext>
            </a:extLst>
          </p:cNvPr>
          <p:cNvSpPr/>
          <p:nvPr/>
        </p:nvSpPr>
        <p:spPr>
          <a:xfrm>
            <a:off x="0" y="0"/>
            <a:ext cx="12192000" cy="6858000"/>
          </a:xfrm>
          <a:prstGeom prst="rect">
            <a:avLst/>
          </a:prstGeom>
          <a:noFill/>
          <a:ln w="155575">
            <a:solidFill>
              <a:srgbClr val="007D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Blue text on a black background&#10;&#10;Description automatically generated">
            <a:extLst>
              <a:ext uri="{FF2B5EF4-FFF2-40B4-BE49-F238E27FC236}">
                <a16:creationId xmlns:a16="http://schemas.microsoft.com/office/drawing/2014/main" id="{B02C2B8B-2B46-294E-A3AF-6193BAE1C7F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095346" y="5991950"/>
            <a:ext cx="1735380" cy="520879"/>
          </a:xfrm>
          <a:prstGeom prst="rect">
            <a:avLst/>
          </a:prstGeom>
        </p:spPr>
      </p:pic>
      <p:sp>
        <p:nvSpPr>
          <p:cNvPr id="7" name="Text Placeholder 2">
            <a:extLst>
              <a:ext uri="{FF2B5EF4-FFF2-40B4-BE49-F238E27FC236}">
                <a16:creationId xmlns:a16="http://schemas.microsoft.com/office/drawing/2014/main" id="{EC80B6B6-38BD-18FC-59C5-9A3CA62708A9}"/>
              </a:ext>
            </a:extLst>
          </p:cNvPr>
          <p:cNvSpPr>
            <a:spLocks noGrp="1"/>
          </p:cNvSpPr>
          <p:nvPr>
            <p:ph type="subTitle" idx="1"/>
          </p:nvPr>
        </p:nvSpPr>
        <p:spPr>
          <a:xfrm>
            <a:off x="0" y="2664541"/>
            <a:ext cx="11443652" cy="2497394"/>
          </a:xfrm>
        </p:spPr>
        <p:txBody>
          <a:bodyPr>
            <a:normAutofit/>
          </a:bodyPr>
          <a:lstStyle/>
          <a:p>
            <a:pPr marL="285750" indent="-285750">
              <a:buFont typeface="Arial" panose="020B0604020202020204" pitchFamily="34" charset="0"/>
              <a:buChar char="•"/>
            </a:pPr>
            <a:endParaRPr lang="en-GB" sz="2000"/>
          </a:p>
          <a:p>
            <a:pPr marL="285750" indent="-285750">
              <a:buFont typeface="Arial" panose="020B0604020202020204" pitchFamily="34" charset="0"/>
              <a:buChar char="•"/>
            </a:pPr>
            <a:endParaRPr lang="en-GB" sz="2000"/>
          </a:p>
        </p:txBody>
      </p:sp>
      <p:pic>
        <p:nvPicPr>
          <p:cNvPr id="11" name="Picture 10" descr="A blue circles with white text&#10;&#10;AI-generated content may be incorrect.">
            <a:extLst>
              <a:ext uri="{FF2B5EF4-FFF2-40B4-BE49-F238E27FC236}">
                <a16:creationId xmlns:a16="http://schemas.microsoft.com/office/drawing/2014/main" id="{527C4E9F-5C1A-4375-FE46-F127C16343D6}"/>
              </a:ext>
            </a:extLst>
          </p:cNvPr>
          <p:cNvPicPr>
            <a:picLocks noChangeAspect="1"/>
          </p:cNvPicPr>
          <p:nvPr/>
        </p:nvPicPr>
        <p:blipFill>
          <a:blip r:embed="rId4"/>
          <a:stretch>
            <a:fillRect/>
          </a:stretch>
        </p:blipFill>
        <p:spPr>
          <a:xfrm>
            <a:off x="0" y="0"/>
            <a:ext cx="12179300" cy="6858000"/>
          </a:xfrm>
          <a:prstGeom prst="rect">
            <a:avLst/>
          </a:prstGeom>
        </p:spPr>
      </p:pic>
      <p:pic>
        <p:nvPicPr>
          <p:cNvPr id="12" name="Picture 11" descr="A black and white rectangle with black text&#10;&#10;AI-generated content may be incorrect.">
            <a:extLst>
              <a:ext uri="{FF2B5EF4-FFF2-40B4-BE49-F238E27FC236}">
                <a16:creationId xmlns:a16="http://schemas.microsoft.com/office/drawing/2014/main" id="{1782BF63-62B4-CB7A-F2B6-58B696EACF2E}"/>
              </a:ext>
            </a:extLst>
          </p:cNvPr>
          <p:cNvPicPr>
            <a:picLocks noChangeAspect="1"/>
          </p:cNvPicPr>
          <p:nvPr/>
        </p:nvPicPr>
        <p:blipFill>
          <a:blip r:embed="rId5"/>
          <a:stretch>
            <a:fillRect/>
          </a:stretch>
        </p:blipFill>
        <p:spPr>
          <a:xfrm>
            <a:off x="-3175" y="174625"/>
            <a:ext cx="8058150" cy="1352550"/>
          </a:xfrm>
          <a:prstGeom prst="rect">
            <a:avLst/>
          </a:prstGeom>
        </p:spPr>
      </p:pic>
      <p:sp>
        <p:nvSpPr>
          <p:cNvPr id="3" name="TextBox 2">
            <a:extLst>
              <a:ext uri="{FF2B5EF4-FFF2-40B4-BE49-F238E27FC236}">
                <a16:creationId xmlns:a16="http://schemas.microsoft.com/office/drawing/2014/main" id="{34F0BB30-8F8B-3CB3-9749-2680168F900E}"/>
              </a:ext>
            </a:extLst>
          </p:cNvPr>
          <p:cNvSpPr txBox="1"/>
          <p:nvPr/>
        </p:nvSpPr>
        <p:spPr>
          <a:xfrm>
            <a:off x="4288068" y="6252389"/>
            <a:ext cx="6174376" cy="369332"/>
          </a:xfrm>
          <a:prstGeom prst="rect">
            <a:avLst/>
          </a:prstGeom>
          <a:noFill/>
        </p:spPr>
        <p:txBody>
          <a:bodyPr wrap="square">
            <a:spAutoFit/>
          </a:bodyPr>
          <a:lstStyle/>
          <a:p>
            <a:r>
              <a:rPr lang="en-GB" dirty="0">
                <a:hlinkClick r:id="rId6"/>
              </a:rPr>
              <a:t>APHS Students highlight support provide</a:t>
            </a:r>
            <a:endParaRPr lang="en-GB" dirty="0"/>
          </a:p>
        </p:txBody>
      </p:sp>
    </p:spTree>
    <p:extLst>
      <p:ext uri="{BB962C8B-B14F-4D97-AF65-F5344CB8AC3E}">
        <p14:creationId xmlns:p14="http://schemas.microsoft.com/office/powerpoint/2010/main" val="3349093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1854" y="1196754"/>
            <a:ext cx="5570559" cy="4789182"/>
          </a:xfrm>
          <a:solidFill>
            <a:schemeClr val="tx2">
              <a:lumMod val="20000"/>
              <a:lumOff val="80000"/>
            </a:schemeClr>
          </a:solidFill>
        </p:spPr>
        <p:txBody>
          <a:bodyPr vert="horz" lIns="91440" tIns="45720" rIns="91440" bIns="45720" rtlCol="0" anchor="t">
            <a:normAutofit fontScale="70000" lnSpcReduction="20000"/>
          </a:bodyPr>
          <a:lstStyle/>
          <a:p>
            <a:pPr marL="0" indent="0" algn="ctr" fontAlgn="t">
              <a:buNone/>
            </a:pPr>
            <a:r>
              <a:rPr lang="en-GB" sz="3300" b="1" u="sng" dirty="0">
                <a:ea typeface="Calibri"/>
                <a:cs typeface="Calibri"/>
              </a:rPr>
              <a:t>Jobs</a:t>
            </a:r>
            <a:endParaRPr lang="en-US" sz="3300" dirty="0"/>
          </a:p>
          <a:p>
            <a:r>
              <a:rPr lang="en-GB" sz="2600" b="1" dirty="0"/>
              <a:t>Assistant Practitioner</a:t>
            </a:r>
          </a:p>
          <a:p>
            <a:r>
              <a:rPr lang="en-GB" sz="2600" b="1" dirty="0"/>
              <a:t>Health and Social Care Lead </a:t>
            </a:r>
            <a:endParaRPr lang="en-GB" sz="2600" b="1" dirty="0">
              <a:ea typeface="Calibri"/>
              <a:cs typeface="Calibri"/>
            </a:endParaRPr>
          </a:p>
          <a:p>
            <a:pPr fontAlgn="t"/>
            <a:r>
              <a:rPr lang="en-GB" sz="2600" b="1" dirty="0"/>
              <a:t>Community Support Worker</a:t>
            </a:r>
            <a:endParaRPr lang="en-GB" sz="2600" b="1" dirty="0">
              <a:ea typeface="Calibri"/>
              <a:cs typeface="Calibri"/>
            </a:endParaRPr>
          </a:p>
          <a:p>
            <a:pPr fontAlgn="t"/>
            <a:r>
              <a:rPr lang="en-GB" sz="2600" b="1" dirty="0"/>
              <a:t>Dementia Adviser</a:t>
            </a:r>
            <a:endParaRPr lang="en-GB" sz="2600" b="1" dirty="0">
              <a:ea typeface="Calibri"/>
              <a:cs typeface="Calibri"/>
            </a:endParaRPr>
          </a:p>
          <a:p>
            <a:pPr fontAlgn="t"/>
            <a:r>
              <a:rPr lang="en-GB" sz="2600" b="1" dirty="0"/>
              <a:t>Domestic Violence Officer</a:t>
            </a:r>
            <a:endParaRPr lang="en-GB" sz="2600" b="1" dirty="0">
              <a:ea typeface="Calibri"/>
              <a:cs typeface="Calibri"/>
            </a:endParaRPr>
          </a:p>
          <a:p>
            <a:pPr fontAlgn="t"/>
            <a:r>
              <a:rPr lang="en-GB" sz="2600" b="1" dirty="0"/>
              <a:t>Duty Manager</a:t>
            </a:r>
            <a:endParaRPr lang="en-GB" sz="2600" b="1" dirty="0">
              <a:ea typeface="Calibri"/>
              <a:cs typeface="Calibri"/>
            </a:endParaRPr>
          </a:p>
          <a:p>
            <a:pPr fontAlgn="t"/>
            <a:r>
              <a:rPr lang="en-GB" sz="2600" b="1" dirty="0"/>
              <a:t>Skills Trainer</a:t>
            </a:r>
            <a:endParaRPr lang="en-GB" sz="2600" b="1" dirty="0">
              <a:ea typeface="Calibri"/>
              <a:cs typeface="Calibri"/>
            </a:endParaRPr>
          </a:p>
          <a:p>
            <a:pPr fontAlgn="t"/>
            <a:r>
              <a:rPr lang="en-GB" sz="2600" b="1" dirty="0"/>
              <a:t>Support Worker</a:t>
            </a:r>
            <a:endParaRPr lang="en-GB" sz="2600" b="1" dirty="0">
              <a:ea typeface="Calibri"/>
              <a:cs typeface="Calibri"/>
            </a:endParaRPr>
          </a:p>
          <a:p>
            <a:pPr fontAlgn="t"/>
            <a:r>
              <a:rPr lang="en-GB" sz="2600" b="1" dirty="0"/>
              <a:t>Teaching Assistant</a:t>
            </a:r>
            <a:endParaRPr lang="en-GB" sz="2600" b="1" dirty="0">
              <a:ea typeface="Calibri"/>
              <a:cs typeface="Calibri"/>
            </a:endParaRPr>
          </a:p>
          <a:p>
            <a:pPr fontAlgn="t"/>
            <a:r>
              <a:rPr lang="en-GB" sz="2600" b="1" dirty="0"/>
              <a:t>Pastoral Assistant Practitioner</a:t>
            </a:r>
            <a:endParaRPr lang="en-GB" sz="2600" b="1" dirty="0">
              <a:ea typeface="Calibri"/>
              <a:cs typeface="Calibri"/>
            </a:endParaRPr>
          </a:p>
          <a:p>
            <a:pPr fontAlgn="t"/>
            <a:r>
              <a:rPr lang="en-GB" sz="2600" b="1" dirty="0"/>
              <a:t>Social Prescriber</a:t>
            </a:r>
            <a:endParaRPr lang="en-GB" sz="2600" b="1" dirty="0">
              <a:ea typeface="Calibri"/>
              <a:cs typeface="Calibri"/>
            </a:endParaRPr>
          </a:p>
          <a:p>
            <a:pPr fontAlgn="t"/>
            <a:r>
              <a:rPr lang="en-GB" sz="2600" b="1" dirty="0"/>
              <a:t>Youth Work</a:t>
            </a:r>
            <a:endParaRPr lang="en-GB" sz="2600" b="1" dirty="0">
              <a:ea typeface="Calibri"/>
              <a:cs typeface="Calibri"/>
            </a:endParaRPr>
          </a:p>
          <a:p>
            <a:pPr fontAlgn="t"/>
            <a:r>
              <a:rPr lang="en-GB" sz="2600" b="1" dirty="0"/>
              <a:t>Wellbeing Officer</a:t>
            </a:r>
            <a:endParaRPr lang="en-GB" sz="2600" b="1" dirty="0">
              <a:ea typeface="Calibri"/>
              <a:cs typeface="Calibri"/>
            </a:endParaRPr>
          </a:p>
        </p:txBody>
      </p:sp>
      <p:sp>
        <p:nvSpPr>
          <p:cNvPr id="4" name="Footer Placeholder 3"/>
          <p:cNvSpPr>
            <a:spLocks noGrp="1"/>
          </p:cNvSpPr>
          <p:nvPr>
            <p:ph type="ftr" sz="quarter" idx="4294967295"/>
          </p:nvPr>
        </p:nvSpPr>
        <p:spPr>
          <a:xfrm>
            <a:off x="2711624" y="6356351"/>
            <a:ext cx="5976664" cy="365125"/>
          </a:xfrm>
          <a:prstGeom prst="rect">
            <a:avLst/>
          </a:prstGeom>
        </p:spPr>
        <p:txBody>
          <a:bodyPr/>
          <a:lstStyle/>
          <a:p>
            <a:r>
              <a:rPr lang="en-US">
                <a:solidFill>
                  <a:prstClr val="black">
                    <a:tint val="75000"/>
                  </a:prstClr>
                </a:solidFill>
              </a:rPr>
              <a:t>	www.worc.ac.uk/careers </a:t>
            </a:r>
          </a:p>
        </p:txBody>
      </p:sp>
      <p:sp>
        <p:nvSpPr>
          <p:cNvPr id="6" name="Content Placeholder 2"/>
          <p:cNvSpPr txBox="1">
            <a:spLocks/>
          </p:cNvSpPr>
          <p:nvPr/>
        </p:nvSpPr>
        <p:spPr>
          <a:xfrm>
            <a:off x="6947024" y="1196753"/>
            <a:ext cx="4429011" cy="4801827"/>
          </a:xfrm>
          <a:prstGeom prst="rect">
            <a:avLst/>
          </a:prstGeom>
          <a:solidFill>
            <a:schemeClr val="accent5">
              <a:lumMod val="20000"/>
              <a:lumOff val="80000"/>
            </a:schemeClr>
          </a:solidFill>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GB" sz="2800" b="1" u="sng"/>
              <a:t>Courses</a:t>
            </a:r>
          </a:p>
          <a:p>
            <a:pPr fontAlgn="t"/>
            <a:r>
              <a:rPr lang="en-GB" sz="2400"/>
              <a:t>Applied Health &amp; Social Science (BA Top-up)</a:t>
            </a:r>
            <a:endParaRPr lang="en-GB" sz="2400">
              <a:ea typeface="Calibri"/>
              <a:cs typeface="Calibri"/>
            </a:endParaRPr>
          </a:p>
          <a:p>
            <a:pPr fontAlgn="t"/>
            <a:r>
              <a:rPr lang="en-GB" sz="2400"/>
              <a:t>Children &amp; Young People -(BA Top-up)</a:t>
            </a:r>
            <a:endParaRPr lang="en-GB" sz="2400">
              <a:ea typeface="Calibri"/>
              <a:cs typeface="Calibri"/>
            </a:endParaRPr>
          </a:p>
          <a:p>
            <a:r>
              <a:rPr lang="en-GB" sz="2400"/>
              <a:t>Diagnostic Radiography</a:t>
            </a:r>
            <a:endParaRPr lang="en-GB" sz="2400">
              <a:ea typeface="Calibri"/>
              <a:cs typeface="Calibri"/>
            </a:endParaRPr>
          </a:p>
          <a:p>
            <a:r>
              <a:rPr lang="en-GB" sz="2400"/>
              <a:t>Leadership &amp; Management</a:t>
            </a:r>
            <a:endParaRPr lang="en-GB" sz="2400">
              <a:ea typeface="Calibri"/>
              <a:cs typeface="Calibri"/>
            </a:endParaRPr>
          </a:p>
          <a:p>
            <a:pPr fontAlgn="t"/>
            <a:r>
              <a:rPr lang="en-GB" sz="2400"/>
              <a:t>Nursing</a:t>
            </a:r>
            <a:endParaRPr lang="en-GB" sz="2400">
              <a:ea typeface="Calibri"/>
              <a:cs typeface="Calibri"/>
            </a:endParaRPr>
          </a:p>
          <a:p>
            <a:pPr fontAlgn="t"/>
            <a:r>
              <a:rPr lang="en-GB" sz="2400"/>
              <a:t>Occupational Therapy</a:t>
            </a:r>
            <a:endParaRPr lang="en-GB" sz="2400">
              <a:ea typeface="Calibri"/>
              <a:cs typeface="Calibri"/>
            </a:endParaRPr>
          </a:p>
          <a:p>
            <a:pPr fontAlgn="t"/>
            <a:r>
              <a:rPr lang="en-GB" sz="2400"/>
              <a:t>Physiotherapy</a:t>
            </a:r>
            <a:endParaRPr lang="en-GB" sz="2400">
              <a:ea typeface="Calibri"/>
              <a:cs typeface="Calibri"/>
            </a:endParaRPr>
          </a:p>
          <a:p>
            <a:pPr fontAlgn="t"/>
            <a:r>
              <a:rPr lang="en-GB" sz="2400"/>
              <a:t>Nutrition and Dietetics</a:t>
            </a:r>
            <a:endParaRPr lang="en-GB" sz="2400">
              <a:ea typeface="Calibri"/>
              <a:cs typeface="Calibri"/>
            </a:endParaRPr>
          </a:p>
          <a:p>
            <a:pPr fontAlgn="t"/>
            <a:endParaRPr lang="en-GB" sz="2400">
              <a:ea typeface="Calibri"/>
              <a:cs typeface="Calibri"/>
            </a:endParaRPr>
          </a:p>
          <a:p>
            <a:pPr marL="0" indent="0">
              <a:buNone/>
            </a:pPr>
            <a:endParaRPr lang="en-GB"/>
          </a:p>
        </p:txBody>
      </p:sp>
      <p:sp>
        <p:nvSpPr>
          <p:cNvPr id="7" name="Title 1"/>
          <p:cNvSpPr>
            <a:spLocks noGrp="1"/>
          </p:cNvSpPr>
          <p:nvPr>
            <p:ph type="title"/>
          </p:nvPr>
        </p:nvSpPr>
        <p:spPr>
          <a:xfrm>
            <a:off x="296091" y="136524"/>
            <a:ext cx="11686903" cy="977105"/>
          </a:xfrm>
        </p:spPr>
        <p:txBody>
          <a:bodyPr>
            <a:normAutofit fontScale="90000"/>
          </a:bodyPr>
          <a:lstStyle/>
          <a:p>
            <a:r>
              <a:rPr lang="en-GB" sz="3600" b="1" dirty="0">
                <a:solidFill>
                  <a:srgbClr val="003399"/>
                </a:solidFill>
                <a:latin typeface="Bliss 2 Regular"/>
              </a:rPr>
              <a:t>FD Leaver Destinations (Graduate Employment &amp; Further Study)</a:t>
            </a:r>
            <a:endParaRPr lang="en-GB" sz="3600" b="1" dirty="0">
              <a:solidFill>
                <a:srgbClr val="003399"/>
              </a:solidFill>
              <a:latin typeface="Bliss 2 Regular" panose="02000506030000020004" pitchFamily="50" charset="0"/>
            </a:endParaRPr>
          </a:p>
        </p:txBody>
      </p:sp>
      <p:sp>
        <p:nvSpPr>
          <p:cNvPr id="8" name="Footer Placeholder 3"/>
          <p:cNvSpPr txBox="1">
            <a:spLocks/>
          </p:cNvSpPr>
          <p:nvPr/>
        </p:nvSpPr>
        <p:spPr>
          <a:xfrm>
            <a:off x="3287688" y="5949281"/>
            <a:ext cx="6480720" cy="648072"/>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tint val="75000"/>
                  </a:prstClr>
                </a:solidFill>
              </a:rPr>
              <a:t>(Source:  Annual survey of destination of leavers from higher education)</a:t>
            </a:r>
          </a:p>
          <a:p>
            <a:endParaRPr lang="en-US">
              <a:solidFill>
                <a:prstClr val="black">
                  <a:tint val="75000"/>
                </a:prstClr>
              </a:solidFill>
            </a:endParaRPr>
          </a:p>
        </p:txBody>
      </p:sp>
      <p:sp>
        <p:nvSpPr>
          <p:cNvPr id="2" name="Rectangle 1">
            <a:extLst>
              <a:ext uri="{FF2B5EF4-FFF2-40B4-BE49-F238E27FC236}">
                <a16:creationId xmlns:a16="http://schemas.microsoft.com/office/drawing/2014/main" id="{DBC5D991-EAD5-3AC0-1CCA-7E5304FA8222}"/>
              </a:ext>
            </a:extLst>
          </p:cNvPr>
          <p:cNvSpPr/>
          <p:nvPr/>
        </p:nvSpPr>
        <p:spPr>
          <a:xfrm>
            <a:off x="0" y="0"/>
            <a:ext cx="12192000" cy="6858000"/>
          </a:xfrm>
          <a:prstGeom prst="rect">
            <a:avLst/>
          </a:prstGeom>
          <a:noFill/>
          <a:ln w="155575">
            <a:solidFill>
              <a:srgbClr val="007D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965807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39864" y="1251853"/>
            <a:ext cx="4992416" cy="4708769"/>
          </a:xfrm>
          <a:solidFill>
            <a:schemeClr val="tx2">
              <a:lumMod val="20000"/>
              <a:lumOff val="80000"/>
            </a:schemeClr>
          </a:solidFill>
        </p:spPr>
        <p:txBody>
          <a:bodyPr vert="horz" lIns="91440" tIns="45720" rIns="91440" bIns="45720" rtlCol="0" anchor="t">
            <a:normAutofit fontScale="77500" lnSpcReduction="20000"/>
          </a:bodyPr>
          <a:lstStyle/>
          <a:p>
            <a:pPr marL="0" indent="0" algn="ctr">
              <a:buNone/>
            </a:pPr>
            <a:r>
              <a:rPr lang="en-GB" sz="3800" b="1" u="sng" dirty="0"/>
              <a:t>Jobs</a:t>
            </a:r>
          </a:p>
          <a:p>
            <a:pPr lvl="0"/>
            <a:r>
              <a:rPr lang="en-GB" b="1" dirty="0"/>
              <a:t>Assessment and Enablement Officer</a:t>
            </a:r>
            <a:endParaRPr lang="en-GB" b="1" dirty="0">
              <a:ea typeface="Calibri"/>
              <a:cs typeface="Calibri"/>
            </a:endParaRPr>
          </a:p>
          <a:p>
            <a:pPr lvl="0"/>
            <a:r>
              <a:rPr lang="en-GB" b="1" dirty="0"/>
              <a:t>Assistant Clinical Practitioner</a:t>
            </a:r>
            <a:endParaRPr lang="en-GB" b="1" dirty="0">
              <a:ea typeface="Calibri"/>
              <a:cs typeface="Calibri"/>
            </a:endParaRPr>
          </a:p>
          <a:p>
            <a:pPr lvl="0"/>
            <a:r>
              <a:rPr lang="en-GB" b="1" dirty="0"/>
              <a:t>Corporate Graduate</a:t>
            </a:r>
            <a:endParaRPr lang="en-GB" b="1" dirty="0">
              <a:ea typeface="Calibri"/>
              <a:cs typeface="Calibri"/>
            </a:endParaRPr>
          </a:p>
          <a:p>
            <a:pPr lvl="0"/>
            <a:r>
              <a:rPr lang="en-GB" b="1" dirty="0"/>
              <a:t>Family Support Worker</a:t>
            </a:r>
            <a:endParaRPr lang="en-GB" b="1" dirty="0">
              <a:ea typeface="Calibri"/>
              <a:cs typeface="Calibri"/>
            </a:endParaRPr>
          </a:p>
          <a:p>
            <a:pPr lvl="0"/>
            <a:r>
              <a:rPr lang="en-GB" b="1" dirty="0"/>
              <a:t>Health Care Rehabilitation Worker</a:t>
            </a:r>
            <a:endParaRPr lang="en-GB" b="1" dirty="0">
              <a:ea typeface="Calibri"/>
              <a:cs typeface="Calibri"/>
            </a:endParaRPr>
          </a:p>
          <a:p>
            <a:pPr lvl="0"/>
            <a:r>
              <a:rPr lang="en-GB" b="1" dirty="0"/>
              <a:t>Mental Health Coordinator</a:t>
            </a:r>
            <a:endParaRPr lang="en-GB" b="1" dirty="0">
              <a:ea typeface="Calibri"/>
              <a:cs typeface="Calibri"/>
            </a:endParaRPr>
          </a:p>
          <a:p>
            <a:pPr lvl="0"/>
            <a:r>
              <a:rPr lang="en-GB" b="1" dirty="0"/>
              <a:t>Recruitment Consultant</a:t>
            </a:r>
            <a:endParaRPr lang="en-GB" b="1" dirty="0">
              <a:ea typeface="Calibri"/>
              <a:cs typeface="Calibri"/>
            </a:endParaRPr>
          </a:p>
          <a:p>
            <a:pPr lvl="0"/>
            <a:r>
              <a:rPr lang="en-GB" b="1" dirty="0"/>
              <a:t>Regional Manager</a:t>
            </a:r>
            <a:endParaRPr lang="en-GB" b="1" dirty="0">
              <a:ea typeface="Calibri"/>
              <a:cs typeface="Calibri"/>
            </a:endParaRPr>
          </a:p>
          <a:p>
            <a:pPr lvl="0"/>
            <a:r>
              <a:rPr lang="en-GB" b="1" dirty="0"/>
              <a:t>Residential Advisor</a:t>
            </a:r>
            <a:endParaRPr lang="en-GB" b="1" dirty="0">
              <a:ea typeface="Calibri"/>
              <a:cs typeface="Calibri"/>
            </a:endParaRPr>
          </a:p>
          <a:p>
            <a:pPr lvl="0"/>
            <a:r>
              <a:rPr lang="en-GB" b="1" dirty="0"/>
              <a:t>Support Worker</a:t>
            </a:r>
            <a:endParaRPr lang="en-GB" b="1" dirty="0">
              <a:ea typeface="Calibri"/>
              <a:cs typeface="Calibri"/>
            </a:endParaRPr>
          </a:p>
          <a:p>
            <a:pPr lvl="0"/>
            <a:r>
              <a:rPr lang="en-GB" b="1" dirty="0"/>
              <a:t>Young Persons Practitioner</a:t>
            </a:r>
            <a:endParaRPr lang="en-GB" b="1" dirty="0">
              <a:ea typeface="Calibri" panose="020F0502020204030204"/>
              <a:cs typeface="Calibri" panose="020F0502020204030204"/>
            </a:endParaRPr>
          </a:p>
        </p:txBody>
      </p:sp>
      <p:sp>
        <p:nvSpPr>
          <p:cNvPr id="4" name="Footer Placeholder 3"/>
          <p:cNvSpPr>
            <a:spLocks noGrp="1"/>
          </p:cNvSpPr>
          <p:nvPr>
            <p:ph type="ftr" sz="quarter" idx="4294967295"/>
          </p:nvPr>
        </p:nvSpPr>
        <p:spPr>
          <a:xfrm>
            <a:off x="2711624" y="6356351"/>
            <a:ext cx="5976664" cy="365125"/>
          </a:xfrm>
          <a:prstGeom prst="rect">
            <a:avLst/>
          </a:prstGeom>
        </p:spPr>
        <p:txBody>
          <a:bodyPr/>
          <a:lstStyle/>
          <a:p>
            <a:r>
              <a:rPr lang="en-US">
                <a:solidFill>
                  <a:prstClr val="black">
                    <a:tint val="75000"/>
                  </a:prstClr>
                </a:solidFill>
              </a:rPr>
              <a:t>	www.worc.ac.uk/careers </a:t>
            </a:r>
          </a:p>
        </p:txBody>
      </p:sp>
      <p:sp>
        <p:nvSpPr>
          <p:cNvPr id="6" name="Content Placeholder 2"/>
          <p:cNvSpPr txBox="1">
            <a:spLocks/>
          </p:cNvSpPr>
          <p:nvPr/>
        </p:nvSpPr>
        <p:spPr>
          <a:xfrm>
            <a:off x="6672064" y="1251397"/>
            <a:ext cx="4684671" cy="4694659"/>
          </a:xfrm>
          <a:prstGeom prst="rect">
            <a:avLst/>
          </a:prstGeom>
          <a:solidFill>
            <a:schemeClr val="accent5">
              <a:lumMod val="20000"/>
              <a:lumOff val="80000"/>
            </a:schemeClr>
          </a:solidFill>
        </p:spPr>
        <p:txBody>
          <a:bodyPr vert="horz" lIns="91440" tIns="45720" rIns="91440" bIns="45720" rtlCol="0" anchor="t">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GB" sz="2800" b="1" u="sng" dirty="0"/>
              <a:t>Courses</a:t>
            </a:r>
            <a:endParaRPr lang="en-GB" sz="2800" b="1" u="sng" dirty="0">
              <a:ea typeface="Calibri"/>
              <a:cs typeface="Calibri"/>
            </a:endParaRPr>
          </a:p>
          <a:p>
            <a:pPr fontAlgn="t"/>
            <a:r>
              <a:rPr lang="en-GB" sz="2200" dirty="0"/>
              <a:t>MSc Healthcare Management and Leadership</a:t>
            </a:r>
            <a:endParaRPr lang="en-GB" sz="2200" dirty="0">
              <a:ea typeface="Calibri"/>
              <a:cs typeface="Calibri"/>
            </a:endParaRPr>
          </a:p>
          <a:p>
            <a:pPr fontAlgn="t"/>
            <a:r>
              <a:rPr lang="en-GB" sz="2200" dirty="0"/>
              <a:t>BSc Nursing</a:t>
            </a:r>
            <a:endParaRPr lang="en-GB" sz="2200" dirty="0">
              <a:ea typeface="Calibri"/>
              <a:cs typeface="Calibri"/>
            </a:endParaRPr>
          </a:p>
          <a:p>
            <a:pPr fontAlgn="t"/>
            <a:r>
              <a:rPr lang="en-GB" sz="2200" dirty="0"/>
              <a:t>MA Understanding Domestic and Sexual Violence</a:t>
            </a:r>
            <a:endParaRPr lang="en-GB" sz="2200" dirty="0">
              <a:ea typeface="Calibri"/>
              <a:cs typeface="Calibri"/>
            </a:endParaRPr>
          </a:p>
          <a:p>
            <a:pPr fontAlgn="t"/>
            <a:r>
              <a:rPr lang="en-GB" sz="2200" dirty="0"/>
              <a:t>MSc Nutrition and Lifestyle Medicine</a:t>
            </a:r>
            <a:endParaRPr lang="en-GB" sz="2200" dirty="0">
              <a:ea typeface="Calibri"/>
              <a:cs typeface="Calibri"/>
            </a:endParaRPr>
          </a:p>
          <a:p>
            <a:pPr fontAlgn="t"/>
            <a:r>
              <a:rPr lang="en-GB" sz="2200" dirty="0"/>
              <a:t>MA Social Work</a:t>
            </a:r>
            <a:endParaRPr lang="en-GB" sz="2200" dirty="0">
              <a:ea typeface="Calibri"/>
              <a:cs typeface="Calibri"/>
            </a:endParaRPr>
          </a:p>
          <a:p>
            <a:pPr fontAlgn="t"/>
            <a:r>
              <a:rPr lang="en-GB" sz="2200" dirty="0"/>
              <a:t>MSc Psychology (Conversion)</a:t>
            </a:r>
            <a:endParaRPr lang="en-GB" sz="2200" dirty="0">
              <a:ea typeface="Calibri"/>
              <a:cs typeface="Calibri"/>
            </a:endParaRPr>
          </a:p>
          <a:p>
            <a:pPr fontAlgn="t"/>
            <a:r>
              <a:rPr lang="en-GB" sz="2200" dirty="0"/>
              <a:t>MSc Occupational Therapy</a:t>
            </a:r>
            <a:endParaRPr lang="en-GB" sz="2200" dirty="0">
              <a:ea typeface="Calibri"/>
              <a:cs typeface="Calibri"/>
            </a:endParaRPr>
          </a:p>
          <a:p>
            <a:pPr fontAlgn="t"/>
            <a:r>
              <a:rPr lang="en-GB" sz="2200" dirty="0"/>
              <a:t>MSc Physiotherapy</a:t>
            </a:r>
            <a:endParaRPr lang="en-GB" sz="2200" dirty="0">
              <a:ea typeface="Calibri"/>
              <a:cs typeface="Calibri"/>
            </a:endParaRPr>
          </a:p>
          <a:p>
            <a:pPr fontAlgn="t"/>
            <a:endParaRPr lang="en-GB" sz="2400" dirty="0"/>
          </a:p>
          <a:p>
            <a:pPr marL="0" indent="0">
              <a:buNone/>
            </a:pPr>
            <a:endParaRPr lang="en-GB" dirty="0"/>
          </a:p>
        </p:txBody>
      </p:sp>
      <p:sp>
        <p:nvSpPr>
          <p:cNvPr id="7" name="Title 1"/>
          <p:cNvSpPr>
            <a:spLocks noGrp="1"/>
          </p:cNvSpPr>
          <p:nvPr>
            <p:ph type="title"/>
          </p:nvPr>
        </p:nvSpPr>
        <p:spPr>
          <a:xfrm>
            <a:off x="1165838" y="31817"/>
            <a:ext cx="9394658" cy="948883"/>
          </a:xfrm>
        </p:spPr>
        <p:txBody>
          <a:bodyPr>
            <a:noAutofit/>
          </a:bodyPr>
          <a:lstStyle/>
          <a:p>
            <a:r>
              <a:rPr lang="en-GB" sz="3000" b="1">
                <a:latin typeface="Bliss 2 Regular"/>
              </a:rPr>
              <a:t>BA/BSc (Hons) Top-up Degrees Leaver Destinations</a:t>
            </a:r>
          </a:p>
        </p:txBody>
      </p:sp>
      <p:sp>
        <p:nvSpPr>
          <p:cNvPr id="8" name="Footer Placeholder 3"/>
          <p:cNvSpPr txBox="1">
            <a:spLocks/>
          </p:cNvSpPr>
          <p:nvPr/>
        </p:nvSpPr>
        <p:spPr>
          <a:xfrm>
            <a:off x="3287688" y="5949281"/>
            <a:ext cx="6480720" cy="648072"/>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tint val="75000"/>
                  </a:prstClr>
                </a:solidFill>
              </a:rPr>
              <a:t>(Source:  Annual survey of destination of leavers from higher education)</a:t>
            </a:r>
          </a:p>
          <a:p>
            <a:endParaRPr lang="en-US">
              <a:solidFill>
                <a:prstClr val="black">
                  <a:tint val="75000"/>
                </a:prstClr>
              </a:solidFill>
            </a:endParaRPr>
          </a:p>
        </p:txBody>
      </p:sp>
      <p:sp>
        <p:nvSpPr>
          <p:cNvPr id="2" name="Rectangle 1">
            <a:extLst>
              <a:ext uri="{FF2B5EF4-FFF2-40B4-BE49-F238E27FC236}">
                <a16:creationId xmlns:a16="http://schemas.microsoft.com/office/drawing/2014/main" id="{EB2DD59D-D709-6300-4A8F-82B081AA2415}"/>
              </a:ext>
            </a:extLst>
          </p:cNvPr>
          <p:cNvSpPr/>
          <p:nvPr/>
        </p:nvSpPr>
        <p:spPr>
          <a:xfrm>
            <a:off x="0" y="0"/>
            <a:ext cx="12192000" cy="6858000"/>
          </a:xfrm>
          <a:prstGeom prst="rect">
            <a:avLst/>
          </a:prstGeom>
          <a:noFill/>
          <a:ln w="155575">
            <a:solidFill>
              <a:srgbClr val="007D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1100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man is traying to create digital content on hir computer with line icons">
            <a:extLst>
              <a:ext uri="{FF2B5EF4-FFF2-40B4-BE49-F238E27FC236}">
                <a16:creationId xmlns:a16="http://schemas.microsoft.com/office/drawing/2014/main" id="{EC9AC056-521D-49D3-AFEC-450959FD6F04}"/>
              </a:ext>
            </a:extLst>
          </p:cNvPr>
          <p:cNvPicPr>
            <a:picLocks noGrp="1" noChangeAspect="1"/>
          </p:cNvPicPr>
          <p:nvPr>
            <p:ph type="pic" sz="quarter" idx="13"/>
          </p:nvPr>
        </p:nvPicPr>
        <p:blipFill>
          <a:blip r:embed="rId3"/>
          <a:srcRect l="15345" r="18205" b="-2"/>
          <a:stretch>
            <a:fillRect/>
          </a:stretch>
        </p:blipFill>
        <p:spPr>
          <a:xfrm>
            <a:off x="95815" y="121921"/>
            <a:ext cx="4800580" cy="4822372"/>
          </a:xfrm>
        </p:spPr>
      </p:pic>
      <p:sp>
        <p:nvSpPr>
          <p:cNvPr id="2" name="Title 1">
            <a:extLst>
              <a:ext uri="{FF2B5EF4-FFF2-40B4-BE49-F238E27FC236}">
                <a16:creationId xmlns:a16="http://schemas.microsoft.com/office/drawing/2014/main" id="{1BF44D53-9603-2CD1-99A8-1103C3907EA6}"/>
              </a:ext>
            </a:extLst>
          </p:cNvPr>
          <p:cNvSpPr>
            <a:spLocks noGrp="1"/>
          </p:cNvSpPr>
          <p:nvPr>
            <p:ph type="title"/>
          </p:nvPr>
        </p:nvSpPr>
        <p:spPr>
          <a:xfrm>
            <a:off x="95815" y="5325707"/>
            <a:ext cx="5642064" cy="1380814"/>
          </a:xfrm>
        </p:spPr>
        <p:txBody>
          <a:bodyPr anchor="t">
            <a:noAutofit/>
          </a:bodyPr>
          <a:lstStyle/>
          <a:p>
            <a:r>
              <a:rPr lang="en-US" sz="3200" dirty="0">
                <a:solidFill>
                  <a:srgbClr val="003399"/>
                </a:solidFill>
              </a:rPr>
              <a:t>Current &amp; Planned Engagement Initiatives</a:t>
            </a:r>
          </a:p>
        </p:txBody>
      </p:sp>
      <p:sp>
        <p:nvSpPr>
          <p:cNvPr id="4" name="Content Placeholder 3">
            <a:extLst>
              <a:ext uri="{FF2B5EF4-FFF2-40B4-BE49-F238E27FC236}">
                <a16:creationId xmlns:a16="http://schemas.microsoft.com/office/drawing/2014/main" id="{A668EAF5-F5ED-08FC-FF61-BE3A01A3A434}"/>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389516" y="685800"/>
            <a:ext cx="6010004" cy="5204983"/>
          </a:xfrm>
        </p:spPr>
        <p:txBody>
          <a:bodyPr>
            <a:noAutofit/>
          </a:bodyPr>
          <a:lstStyle/>
          <a:p>
            <a:pPr marL="0" indent="0">
              <a:lnSpc>
                <a:spcPct val="120000"/>
              </a:lnSpc>
              <a:spcBef>
                <a:spcPts val="2500"/>
              </a:spcBef>
              <a:buFont typeface="Arial" panose="020B0604020202020204" pitchFamily="34" charset="0"/>
              <a:buNone/>
            </a:pPr>
            <a:r>
              <a:rPr lang="en-US" sz="2000" b="1" dirty="0">
                <a:solidFill>
                  <a:srgbClr val="003399"/>
                </a:solidFill>
              </a:rPr>
              <a:t>Enhanced Digital Presence</a:t>
            </a:r>
          </a:p>
          <a:p>
            <a:pPr marL="0" lvl="1" indent="0">
              <a:lnSpc>
                <a:spcPct val="120000"/>
              </a:lnSpc>
              <a:buFont typeface="Arial" panose="020B0604020202020204" pitchFamily="34" charset="0"/>
              <a:buNone/>
            </a:pPr>
            <a:r>
              <a:rPr sz="1600" dirty="0"/>
              <a:t>The </a:t>
            </a:r>
            <a:r>
              <a:rPr sz="1600" dirty="0" err="1"/>
              <a:t>programme’s</a:t>
            </a:r>
            <a:r>
              <a:rPr sz="1600" dirty="0"/>
              <a:t> website was redesigned with inclusive language, updated imagery, and clearer educational pathways.</a:t>
            </a:r>
            <a:endParaRPr lang="en-US" sz="1600" dirty="0"/>
          </a:p>
          <a:p>
            <a:pPr marL="0" indent="0">
              <a:lnSpc>
                <a:spcPct val="120000"/>
              </a:lnSpc>
              <a:spcBef>
                <a:spcPts val="2500"/>
              </a:spcBef>
              <a:buFont typeface="Arial" panose="020B0604020202020204" pitchFamily="34" charset="0"/>
              <a:buNone/>
            </a:pPr>
            <a:r>
              <a:rPr lang="en-US" sz="2000" b="1" dirty="0">
                <a:solidFill>
                  <a:srgbClr val="003399"/>
                </a:solidFill>
              </a:rPr>
              <a:t>Professional Network Development</a:t>
            </a:r>
          </a:p>
          <a:p>
            <a:pPr marL="0" lvl="1" indent="0">
              <a:lnSpc>
                <a:spcPct val="120000"/>
              </a:lnSpc>
              <a:buFont typeface="Arial" panose="020B0604020202020204" pitchFamily="34" charset="0"/>
              <a:buNone/>
            </a:pPr>
            <a:r>
              <a:rPr sz="1600" dirty="0"/>
              <a:t>A dedicated LinkedIn network supports alumni connections and boosts professional visibility in the sector.</a:t>
            </a:r>
            <a:endParaRPr lang="en-US" sz="1600" dirty="0"/>
          </a:p>
          <a:p>
            <a:pPr marL="0" indent="0">
              <a:lnSpc>
                <a:spcPct val="120000"/>
              </a:lnSpc>
              <a:spcBef>
                <a:spcPts val="2500"/>
              </a:spcBef>
              <a:buFont typeface="Arial" panose="020B0604020202020204" pitchFamily="34" charset="0"/>
              <a:buNone/>
            </a:pPr>
            <a:r>
              <a:rPr lang="en-US" sz="2000" b="1" dirty="0">
                <a:solidFill>
                  <a:srgbClr val="003399"/>
                </a:solidFill>
              </a:rPr>
              <a:t>Promotional Content Creation</a:t>
            </a:r>
          </a:p>
          <a:p>
            <a:pPr marL="0" lvl="1" indent="0">
              <a:lnSpc>
                <a:spcPct val="120000"/>
              </a:lnSpc>
              <a:buFont typeface="Arial" panose="020B0604020202020204" pitchFamily="34" charset="0"/>
              <a:buNone/>
            </a:pPr>
            <a:r>
              <a:rPr sz="1600" dirty="0"/>
              <a:t>Upcoming videos will showcase student experiences, teaching activities, and practice environments.</a:t>
            </a:r>
            <a:endParaRPr lang="en-US" sz="1600" dirty="0"/>
          </a:p>
          <a:p>
            <a:pPr marL="0" indent="0">
              <a:lnSpc>
                <a:spcPct val="120000"/>
              </a:lnSpc>
              <a:spcBef>
                <a:spcPts val="2500"/>
              </a:spcBef>
              <a:buFont typeface="Arial" panose="020B0604020202020204" pitchFamily="34" charset="0"/>
              <a:buNone/>
            </a:pPr>
            <a:r>
              <a:rPr lang="en-US" sz="2000" b="1" dirty="0">
                <a:solidFill>
                  <a:srgbClr val="003399"/>
                </a:solidFill>
              </a:rPr>
              <a:t>Targeted Engagement Sessions</a:t>
            </a:r>
          </a:p>
          <a:p>
            <a:pPr marL="0" lvl="1" indent="0">
              <a:lnSpc>
                <a:spcPct val="120000"/>
              </a:lnSpc>
              <a:buFont typeface="Arial" panose="020B0604020202020204" pitchFamily="34" charset="0"/>
              <a:buNone/>
            </a:pPr>
            <a:r>
              <a:rPr sz="1600" dirty="0"/>
              <a:t>Regular employer and applicant drop-in sessions facilitate collaboration and provide accessible support.</a:t>
            </a:r>
            <a:endParaRPr lang="en-US" sz="1600" dirty="0"/>
          </a:p>
        </p:txBody>
      </p:sp>
      <p:sp>
        <p:nvSpPr>
          <p:cNvPr id="7" name="Slide Number Placeholder 6">
            <a:extLst>
              <a:ext uri="{FF2B5EF4-FFF2-40B4-BE49-F238E27FC236}">
                <a16:creationId xmlns:a16="http://schemas.microsoft.com/office/drawing/2014/main" id="{3C0B4C48-1D83-D93A-D325-AEA0288345D8}"/>
              </a:ext>
            </a:extLst>
          </p:cNvPr>
          <p:cNvSpPr>
            <a:spLocks noGrp="1"/>
          </p:cNvSpPr>
          <p:nvPr>
            <p:ph type="sldNum" sz="quarter" idx="12"/>
          </p:nvPr>
        </p:nvSpPr>
        <p:spPr>
          <a:xfrm>
            <a:off x="11233434" y="6029868"/>
            <a:ext cx="429372" cy="365125"/>
          </a:xfrm>
        </p:spPr>
        <p:txBody>
          <a:bodyPr anchor="ctr">
            <a:normAutofit/>
          </a:bodyPr>
          <a:lstStyle/>
          <a:p>
            <a:pPr>
              <a:spcAft>
                <a:spcPts val="600"/>
              </a:spcAft>
            </a:pPr>
            <a:fld id="{27F8DDA4-3B80-4E8A-A8F5-521F73BF9127}" type="slidenum">
              <a:rPr lang="en-US" smtClean="0"/>
              <a:pPr>
                <a:spcAft>
                  <a:spcPts val="600"/>
                </a:spcAft>
              </a:pPr>
              <a:t>17</a:t>
            </a:fld>
            <a:endParaRPr lang="en-US"/>
          </a:p>
        </p:txBody>
      </p:sp>
    </p:spTree>
    <p:extLst>
      <p:ext uri="{BB962C8B-B14F-4D97-AF65-F5344CB8AC3E}">
        <p14:creationId xmlns:p14="http://schemas.microsoft.com/office/powerpoint/2010/main" val="21833573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3">
            <a:extLst>
              <a:ext uri="{FF2B5EF4-FFF2-40B4-BE49-F238E27FC236}">
                <a16:creationId xmlns:a16="http://schemas.microsoft.com/office/drawing/2014/main" id="{27F911F1-2B0E-4CCD-8E08-D5E7550C61F2}"/>
              </a:ext>
            </a:extLst>
          </p:cNvPr>
          <p:cNvSpPr>
            <a:spLocks noGrp="1"/>
          </p:cNvSpPr>
          <p:nvPr>
            <p:ph type="title"/>
          </p:nvPr>
        </p:nvSpPr>
        <p:spPr>
          <a:xfrm>
            <a:off x="1268083" y="5594722"/>
            <a:ext cx="8140633" cy="1079500"/>
          </a:xfrm>
        </p:spPr>
        <p:txBody>
          <a:bodyPr/>
          <a:lstStyle/>
          <a:p>
            <a:pPr algn="ctr" eaLnBrk="1" hangingPunct="1"/>
            <a:r>
              <a:rPr lang="en-GB" altLang="en-US" sz="2800" b="1" dirty="0">
                <a:solidFill>
                  <a:srgbClr val="003399"/>
                </a:solidFill>
                <a:latin typeface="Bliss 2 Regular"/>
                <a:ea typeface="ＭＳ Ｐゴシック"/>
                <a:cs typeface="Arial"/>
              </a:rPr>
              <a:t>Best part of th</a:t>
            </a:r>
            <a:r>
              <a:rPr lang="en-GB" altLang="en-US" sz="2800" dirty="0">
                <a:solidFill>
                  <a:srgbClr val="003399"/>
                </a:solidFill>
                <a:latin typeface="Bliss 2 Regular"/>
                <a:ea typeface="ＭＳ Ｐゴシック"/>
                <a:cs typeface="Arial"/>
              </a:rPr>
              <a:t>e year: </a:t>
            </a:r>
            <a:r>
              <a:rPr lang="en-GB" altLang="en-US" sz="2800" b="1" dirty="0">
                <a:solidFill>
                  <a:srgbClr val="003399"/>
                </a:solidFill>
                <a:latin typeface="Bliss 2 Regular"/>
                <a:ea typeface="ＭＳ Ｐゴシック"/>
                <a:cs typeface="Arial"/>
              </a:rPr>
              <a:t> Graduation!</a:t>
            </a:r>
          </a:p>
        </p:txBody>
      </p:sp>
      <p:sp>
        <p:nvSpPr>
          <p:cNvPr id="2" name="Rectangle 1">
            <a:extLst>
              <a:ext uri="{FF2B5EF4-FFF2-40B4-BE49-F238E27FC236}">
                <a16:creationId xmlns:a16="http://schemas.microsoft.com/office/drawing/2014/main" id="{7CBA1309-D6E1-D256-5AEB-000458F7C4A6}"/>
              </a:ext>
            </a:extLst>
          </p:cNvPr>
          <p:cNvSpPr/>
          <p:nvPr/>
        </p:nvSpPr>
        <p:spPr>
          <a:xfrm>
            <a:off x="0" y="0"/>
            <a:ext cx="12192000" cy="6858000"/>
          </a:xfrm>
          <a:prstGeom prst="rect">
            <a:avLst/>
          </a:prstGeom>
          <a:noFill/>
          <a:ln w="155575">
            <a:solidFill>
              <a:srgbClr val="007D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group of people in graduation gowns and caps">
            <a:extLst>
              <a:ext uri="{FF2B5EF4-FFF2-40B4-BE49-F238E27FC236}">
                <a16:creationId xmlns:a16="http://schemas.microsoft.com/office/drawing/2014/main" id="{04757E01-F92F-1B20-E23D-E477D12152B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452166" y="183778"/>
            <a:ext cx="8746355" cy="571669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up of a logo&#10;&#10;Description automatically generated with low confidence">
            <a:extLst>
              <a:ext uri="{FF2B5EF4-FFF2-40B4-BE49-F238E27FC236}">
                <a16:creationId xmlns:a16="http://schemas.microsoft.com/office/drawing/2014/main" id="{92ADA5BB-CB1A-4641-B93C-9769A1459266}"/>
              </a:ext>
            </a:extLst>
          </p:cNvPr>
          <p:cNvPicPr>
            <a:picLocks noChangeAspect="1"/>
          </p:cNvPicPr>
          <p:nvPr/>
        </p:nvPicPr>
        <p:blipFill>
          <a:blip r:embed="rId3"/>
          <a:stretch>
            <a:fillRect/>
          </a:stretch>
        </p:blipFill>
        <p:spPr>
          <a:xfrm>
            <a:off x="423030" y="1857829"/>
            <a:ext cx="5879797" cy="2204923"/>
          </a:xfrm>
          <a:prstGeom prst="rect">
            <a:avLst/>
          </a:prstGeom>
        </p:spPr>
      </p:pic>
      <p:sp>
        <p:nvSpPr>
          <p:cNvPr id="2" name="TextBox 1">
            <a:extLst>
              <a:ext uri="{FF2B5EF4-FFF2-40B4-BE49-F238E27FC236}">
                <a16:creationId xmlns:a16="http://schemas.microsoft.com/office/drawing/2014/main" id="{CB8DDA18-21D6-54D1-555F-DD3E6F74AA16}"/>
              </a:ext>
            </a:extLst>
          </p:cNvPr>
          <p:cNvSpPr txBox="1"/>
          <p:nvPr/>
        </p:nvSpPr>
        <p:spPr>
          <a:xfrm>
            <a:off x="7249886" y="1461407"/>
            <a:ext cx="3469821" cy="3170099"/>
          </a:xfrm>
          <a:prstGeom prst="rect">
            <a:avLst/>
          </a:prstGeom>
          <a:noFill/>
        </p:spPr>
        <p:txBody>
          <a:bodyPr wrap="square" rtlCol="0">
            <a:spAutoFit/>
          </a:bodyPr>
          <a:lstStyle/>
          <a:p>
            <a:r>
              <a:rPr lang="en-GB" sz="2000" b="1" dirty="0"/>
              <a:t>Contact Details:</a:t>
            </a:r>
          </a:p>
          <a:p>
            <a:endParaRPr lang="en-GB" sz="2000" dirty="0"/>
          </a:p>
          <a:p>
            <a:r>
              <a:rPr lang="en-GB" sz="2000" dirty="0"/>
              <a:t>FDAP:  </a:t>
            </a:r>
          </a:p>
          <a:p>
            <a:r>
              <a:rPr lang="en-GB" sz="2000" dirty="0"/>
              <a:t>Lisa Mauro-Bracken </a:t>
            </a:r>
          </a:p>
          <a:p>
            <a:r>
              <a:rPr lang="en-GB" sz="2000" dirty="0">
                <a:hlinkClick r:id="rId4"/>
              </a:rPr>
              <a:t>l.mauro-bracken@worc.ac.uk</a:t>
            </a:r>
            <a:endParaRPr lang="en-GB" sz="2000" dirty="0"/>
          </a:p>
          <a:p>
            <a:endParaRPr lang="en-GB" sz="2000" dirty="0"/>
          </a:p>
          <a:p>
            <a:r>
              <a:rPr lang="en-GB" sz="2000" dirty="0"/>
              <a:t>APHS:  </a:t>
            </a:r>
          </a:p>
          <a:p>
            <a:r>
              <a:rPr lang="en-GB" sz="2000" dirty="0"/>
              <a:t>Catriona Lennox</a:t>
            </a:r>
          </a:p>
          <a:p>
            <a:r>
              <a:rPr lang="en-GB" sz="2000" dirty="0">
                <a:hlinkClick r:id="rId5"/>
              </a:rPr>
              <a:t>c.lennox@worc.ac.uk</a:t>
            </a:r>
            <a:r>
              <a:rPr lang="en-GB" sz="2000" dirty="0"/>
              <a:t> </a:t>
            </a:r>
          </a:p>
          <a:p>
            <a:endParaRPr lang="en-GB" sz="2000" dirty="0"/>
          </a:p>
        </p:txBody>
      </p:sp>
    </p:spTree>
    <p:extLst>
      <p:ext uri="{BB962C8B-B14F-4D97-AF65-F5344CB8AC3E}">
        <p14:creationId xmlns:p14="http://schemas.microsoft.com/office/powerpoint/2010/main" val="620428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Medical professors helping students sign up for seminar or lecture">
            <a:extLst>
              <a:ext uri="{FF2B5EF4-FFF2-40B4-BE49-F238E27FC236}">
                <a16:creationId xmlns:a16="http://schemas.microsoft.com/office/drawing/2014/main" id="{690779B5-79D9-4531-8B1B-AA5322A8949C}"/>
              </a:ext>
            </a:extLst>
          </p:cNvPr>
          <p:cNvPicPr>
            <a:picLocks noGrp="1" noChangeAspect="1"/>
          </p:cNvPicPr>
          <p:nvPr>
            <p:ph type="pic" sz="quarter" idx="13"/>
          </p:nvPr>
        </p:nvPicPr>
        <p:blipFill>
          <a:blip r:embed="rId3"/>
          <a:srcRect l="8651" r="24899" b="-2"/>
          <a:stretch>
            <a:fillRect/>
          </a:stretch>
        </p:blipFill>
        <p:spPr>
          <a:xfrm>
            <a:off x="330253" y="2135137"/>
            <a:ext cx="3023878" cy="3037605"/>
          </a:xfrm>
        </p:spPr>
      </p:pic>
      <p:sp>
        <p:nvSpPr>
          <p:cNvPr id="2" name="Title 1">
            <a:extLst>
              <a:ext uri="{FF2B5EF4-FFF2-40B4-BE49-F238E27FC236}">
                <a16:creationId xmlns:a16="http://schemas.microsoft.com/office/drawing/2014/main" id="{FA836E1F-B344-EA89-4683-FE1017E2001D}"/>
              </a:ext>
            </a:extLst>
          </p:cNvPr>
          <p:cNvSpPr>
            <a:spLocks noGrp="1"/>
          </p:cNvSpPr>
          <p:nvPr>
            <p:ph type="title"/>
          </p:nvPr>
        </p:nvSpPr>
        <p:spPr>
          <a:xfrm>
            <a:off x="783361" y="222712"/>
            <a:ext cx="9177763" cy="834360"/>
          </a:xfrm>
        </p:spPr>
        <p:txBody>
          <a:bodyPr anchor="t">
            <a:normAutofit/>
          </a:bodyPr>
          <a:lstStyle/>
          <a:p>
            <a:pPr>
              <a:lnSpc>
                <a:spcPct val="150000"/>
              </a:lnSpc>
            </a:pPr>
            <a:r>
              <a:rPr lang="en-US" sz="2000" dirty="0">
                <a:solidFill>
                  <a:srgbClr val="003399"/>
                </a:solidFill>
              </a:rPr>
              <a:t>Health and Social Care Programme Context… From Level 4 to Masters</a:t>
            </a:r>
          </a:p>
        </p:txBody>
      </p:sp>
      <p:sp>
        <p:nvSpPr>
          <p:cNvPr id="4" name="Content Placeholder 3">
            <a:extLst>
              <a:ext uri="{FF2B5EF4-FFF2-40B4-BE49-F238E27FC236}">
                <a16:creationId xmlns:a16="http://schemas.microsoft.com/office/drawing/2014/main" id="{21052D7E-3F82-62AF-2040-D669D3CF34F3}"/>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793788" y="1367328"/>
            <a:ext cx="7367568" cy="5171536"/>
          </a:xfrm>
        </p:spPr>
        <p:txBody>
          <a:bodyPr>
            <a:normAutofit fontScale="70000" lnSpcReduction="20000"/>
          </a:bodyPr>
          <a:lstStyle/>
          <a:p>
            <a:pPr marL="0" indent="0">
              <a:lnSpc>
                <a:spcPct val="120000"/>
              </a:lnSpc>
              <a:spcBef>
                <a:spcPts val="2500"/>
              </a:spcBef>
              <a:buFont typeface="Arial" panose="020B0604020202020204" pitchFamily="34" charset="0"/>
              <a:buNone/>
            </a:pPr>
            <a:r>
              <a:rPr lang="en-US" b="1" dirty="0">
                <a:latin typeface="Arial" panose="020B0604020202020204" pitchFamily="34" charset="0"/>
                <a:cs typeface="Arial" panose="020B0604020202020204" pitchFamily="34" charset="0"/>
              </a:rPr>
              <a:t>Programme Roles and Progression</a:t>
            </a:r>
          </a:p>
          <a:p>
            <a:pPr marL="0" lvl="1" indent="0">
              <a:lnSpc>
                <a:spcPct val="120000"/>
              </a:lnSpc>
              <a:buFont typeface="Arial" panose="020B0604020202020204" pitchFamily="34" charset="0"/>
              <a:buNone/>
            </a:pPr>
            <a:r>
              <a:rPr dirty="0">
                <a:latin typeface="Arial" panose="020B0604020202020204" pitchFamily="34" charset="0"/>
                <a:cs typeface="Arial" panose="020B0604020202020204" pitchFamily="34" charset="0"/>
              </a:rPr>
              <a:t>F</a:t>
            </a:r>
            <a:r>
              <a:rPr lang="en-GB" dirty="0">
                <a:latin typeface="Arial" panose="020B0604020202020204" pitchFamily="34" charset="0"/>
                <a:cs typeface="Arial" panose="020B0604020202020204" pitchFamily="34" charset="0"/>
              </a:rPr>
              <a:t>d</a:t>
            </a:r>
            <a:r>
              <a:rPr dirty="0">
                <a:latin typeface="Arial" panose="020B0604020202020204" pitchFamily="34" charset="0"/>
                <a:cs typeface="Arial" panose="020B0604020202020204" pitchFamily="34" charset="0"/>
              </a:rPr>
              <a:t>Sc Assistant Practitioner offers foundational </a:t>
            </a:r>
            <a:r>
              <a:rPr lang="en-GB" dirty="0">
                <a:latin typeface="Arial" panose="020B0604020202020204" pitchFamily="34" charset="0"/>
                <a:cs typeface="Arial" panose="020B0604020202020204" pitchFamily="34" charset="0"/>
              </a:rPr>
              <a:t>care, support, </a:t>
            </a:r>
            <a:r>
              <a:rPr dirty="0">
                <a:latin typeface="Arial" panose="020B0604020202020204" pitchFamily="34" charset="0"/>
                <a:cs typeface="Arial" panose="020B0604020202020204" pitchFamily="34" charset="0"/>
              </a:rPr>
              <a:t>clinical and </a:t>
            </a:r>
            <a:r>
              <a:rPr dirty="0" err="1">
                <a:latin typeface="Arial" panose="020B0604020202020204" pitchFamily="34" charset="0"/>
                <a:cs typeface="Arial" panose="020B0604020202020204" pitchFamily="34" charset="0"/>
              </a:rPr>
              <a:t>organisational</a:t>
            </a:r>
            <a:r>
              <a:rPr dirty="0">
                <a:latin typeface="Arial" panose="020B0604020202020204" pitchFamily="34" charset="0"/>
                <a:cs typeface="Arial" panose="020B0604020202020204" pitchFamily="34" charset="0"/>
              </a:rPr>
              <a:t> skills, while APHS Top‑up</a:t>
            </a:r>
            <a:r>
              <a:rPr lang="en-GB" dirty="0">
                <a:latin typeface="Arial" panose="020B0604020202020204" pitchFamily="34" charset="0"/>
                <a:cs typeface="Arial" panose="020B0604020202020204" pitchFamily="34" charset="0"/>
              </a:rPr>
              <a:t> Degree </a:t>
            </a:r>
            <a:r>
              <a:rPr dirty="0">
                <a:latin typeface="Arial" panose="020B0604020202020204" pitchFamily="34" charset="0"/>
                <a:cs typeface="Arial" panose="020B0604020202020204" pitchFamily="34" charset="0"/>
              </a:rPr>
              <a:t>advances professional autonomy and analytical abilities.</a:t>
            </a:r>
            <a:endParaRPr lang="en-US" dirty="0">
              <a:latin typeface="Arial" panose="020B0604020202020204" pitchFamily="34" charset="0"/>
              <a:cs typeface="Arial" panose="020B0604020202020204" pitchFamily="34" charset="0"/>
            </a:endParaRPr>
          </a:p>
          <a:p>
            <a:pPr marL="0" indent="0">
              <a:lnSpc>
                <a:spcPct val="120000"/>
              </a:lnSpc>
              <a:spcBef>
                <a:spcPts val="2500"/>
              </a:spcBef>
              <a:buFont typeface="Arial" panose="020B0604020202020204" pitchFamily="34" charset="0"/>
              <a:buNone/>
            </a:pPr>
            <a:r>
              <a:rPr lang="en-US" b="1" dirty="0">
                <a:latin typeface="Arial" panose="020B0604020202020204" pitchFamily="34" charset="0"/>
                <a:cs typeface="Arial" panose="020B0604020202020204" pitchFamily="34" charset="0"/>
              </a:rPr>
              <a:t>Inclusive Support and Accessibility</a:t>
            </a:r>
          </a:p>
          <a:p>
            <a:pPr marL="0" lvl="1" indent="0">
              <a:lnSpc>
                <a:spcPct val="120000"/>
              </a:lnSpc>
              <a:buFont typeface="Arial" panose="020B0604020202020204" pitchFamily="34" charset="0"/>
              <a:buNone/>
            </a:pPr>
            <a:r>
              <a:rPr dirty="0">
                <a:latin typeface="Arial" panose="020B0604020202020204" pitchFamily="34" charset="0"/>
                <a:cs typeface="Arial" panose="020B0604020202020204" pitchFamily="34" charset="0"/>
              </a:rPr>
              <a:t>Programmes support diverse learners using blended learning and strong employer engagement to widen participation and social mobility.</a:t>
            </a:r>
            <a:endParaRPr lang="en-US" dirty="0">
              <a:latin typeface="Arial" panose="020B0604020202020204" pitchFamily="34" charset="0"/>
              <a:cs typeface="Arial" panose="020B0604020202020204" pitchFamily="34" charset="0"/>
            </a:endParaRPr>
          </a:p>
          <a:p>
            <a:pPr marL="0" indent="0">
              <a:lnSpc>
                <a:spcPct val="120000"/>
              </a:lnSpc>
              <a:spcBef>
                <a:spcPts val="2500"/>
              </a:spcBef>
              <a:buFont typeface="Arial" panose="020B0604020202020204" pitchFamily="34" charset="0"/>
              <a:buNone/>
            </a:pPr>
            <a:r>
              <a:rPr lang="en-US" b="1" dirty="0">
                <a:latin typeface="Arial" panose="020B0604020202020204" pitchFamily="34" charset="0"/>
                <a:cs typeface="Arial" panose="020B0604020202020204" pitchFamily="34" charset="0"/>
              </a:rPr>
              <a:t>Workforce Development Alignment</a:t>
            </a:r>
          </a:p>
          <a:p>
            <a:pPr marL="0" lvl="1" indent="0">
              <a:lnSpc>
                <a:spcPct val="120000"/>
              </a:lnSpc>
              <a:buFont typeface="Arial" panose="020B0604020202020204" pitchFamily="34" charset="0"/>
              <a:buNone/>
            </a:pPr>
            <a:r>
              <a:rPr dirty="0">
                <a:latin typeface="Arial" panose="020B0604020202020204" pitchFamily="34" charset="0"/>
                <a:cs typeface="Arial" panose="020B0604020202020204" pitchFamily="34" charset="0"/>
              </a:rPr>
              <a:t>Courses address regional workforce needs by preparing skilled practitioners for roles in health, social care, and community services.</a:t>
            </a:r>
            <a:endParaRPr lang="en-US" dirty="0">
              <a:latin typeface="Arial" panose="020B0604020202020204" pitchFamily="34" charset="0"/>
              <a:cs typeface="Arial" panose="020B0604020202020204" pitchFamily="34" charset="0"/>
            </a:endParaRPr>
          </a:p>
          <a:p>
            <a:pPr marL="0" indent="0">
              <a:lnSpc>
                <a:spcPct val="120000"/>
              </a:lnSpc>
              <a:spcBef>
                <a:spcPts val="2500"/>
              </a:spcBef>
              <a:buFont typeface="Arial" panose="020B0604020202020204" pitchFamily="34" charset="0"/>
              <a:buNone/>
            </a:pPr>
            <a:r>
              <a:rPr lang="en-US" b="1" dirty="0">
                <a:latin typeface="Arial" panose="020B0604020202020204" pitchFamily="34" charset="0"/>
                <a:cs typeface="Arial" panose="020B0604020202020204" pitchFamily="34" charset="0"/>
              </a:rPr>
              <a:t>Collaborative Departmental Expertise</a:t>
            </a:r>
          </a:p>
          <a:p>
            <a:pPr marL="0" lvl="1" indent="0">
              <a:lnSpc>
                <a:spcPct val="120000"/>
              </a:lnSpc>
              <a:buFont typeface="Arial" panose="020B0604020202020204" pitchFamily="34" charset="0"/>
              <a:buNone/>
            </a:pPr>
            <a:r>
              <a:rPr dirty="0">
                <a:latin typeface="Arial" panose="020B0604020202020204" pitchFamily="34" charset="0"/>
                <a:cs typeface="Arial" panose="020B0604020202020204" pitchFamily="34" charset="0"/>
              </a:rPr>
              <a:t>Shared departmental resources foster collaboration among academics in public health, mental health, and community engagement.</a:t>
            </a:r>
            <a:endParaRPr lang="en-US" dirty="0">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74A3E3C9-FCED-3A79-14E7-75C1C58B38CC}"/>
              </a:ext>
            </a:extLst>
          </p:cNvPr>
          <p:cNvSpPr>
            <a:spLocks noGrp="1"/>
          </p:cNvSpPr>
          <p:nvPr>
            <p:ph type="sldNum" sz="quarter" idx="12"/>
          </p:nvPr>
        </p:nvSpPr>
        <p:spPr>
          <a:xfrm>
            <a:off x="11233434" y="6029868"/>
            <a:ext cx="429372" cy="365125"/>
          </a:xfrm>
        </p:spPr>
        <p:txBody>
          <a:bodyPr anchor="ctr">
            <a:normAutofit/>
          </a:bodyPr>
          <a:lstStyle/>
          <a:p>
            <a:pPr>
              <a:spcAft>
                <a:spcPts val="600"/>
              </a:spcAft>
            </a:pPr>
            <a:fld id="{27F8DDA4-3B80-4E8A-A8F5-521F73BF9127}" type="slidenum">
              <a:rPr lang="en-US" smtClean="0"/>
              <a:pPr>
                <a:spcAft>
                  <a:spcPts val="600"/>
                </a:spcAft>
              </a:pPr>
              <a:t>2</a:t>
            </a:fld>
            <a:endParaRPr lang="en-US"/>
          </a:p>
        </p:txBody>
      </p:sp>
    </p:spTree>
    <p:extLst>
      <p:ext uri="{BB962C8B-B14F-4D97-AF65-F5344CB8AC3E}">
        <p14:creationId xmlns:p14="http://schemas.microsoft.com/office/powerpoint/2010/main" val="2520523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9616" y="332656"/>
            <a:ext cx="6912768" cy="2736304"/>
          </a:xfrm>
        </p:spPr>
        <p:txBody>
          <a:bodyPr>
            <a:normAutofit fontScale="90000"/>
          </a:bodyPr>
          <a:lstStyle/>
          <a:p>
            <a:br>
              <a:rPr lang="en-GB"/>
            </a:br>
            <a:br>
              <a:rPr lang="en-GB"/>
            </a:br>
            <a:br>
              <a:rPr lang="en-GB"/>
            </a:br>
            <a:br>
              <a:rPr lang="en-GB"/>
            </a:br>
            <a:br>
              <a:rPr lang="en-GB"/>
            </a:br>
            <a:br>
              <a:rPr lang="en-GB"/>
            </a:br>
            <a:endParaRPr lang="en-GB"/>
          </a:p>
        </p:txBody>
      </p:sp>
      <p:sp>
        <p:nvSpPr>
          <p:cNvPr id="6" name="Rectangle 5"/>
          <p:cNvSpPr/>
          <p:nvPr/>
        </p:nvSpPr>
        <p:spPr>
          <a:xfrm>
            <a:off x="2063552" y="476672"/>
            <a:ext cx="7992888" cy="3046988"/>
          </a:xfrm>
          <a:prstGeom prst="rect">
            <a:avLst/>
          </a:prstGeom>
        </p:spPr>
        <p:txBody>
          <a:bodyPr wrap="square">
            <a:spAutoFit/>
          </a:bodyPr>
          <a:lstStyle/>
          <a:p>
            <a:endParaRPr lang="en-GB" sz="3200" b="1"/>
          </a:p>
          <a:p>
            <a:br>
              <a:rPr lang="en-GB" sz="3200"/>
            </a:br>
            <a:endParaRPr lang="en-GB" sz="3200"/>
          </a:p>
          <a:p>
            <a:pPr marL="457200" indent="-457200">
              <a:buFont typeface="Arial" panose="020B0604020202020204" pitchFamily="34" charset="0"/>
              <a:buChar char="•"/>
            </a:pPr>
            <a:endParaRPr lang="en-GB" sz="3200"/>
          </a:p>
          <a:p>
            <a:br>
              <a:rPr lang="en-GB" sz="3200"/>
            </a:br>
            <a:endParaRPr lang="en-GB" sz="3200"/>
          </a:p>
        </p:txBody>
      </p:sp>
      <p:graphicFrame>
        <p:nvGraphicFramePr>
          <p:cNvPr id="3" name="Table 2">
            <a:extLst>
              <a:ext uri="{FF2B5EF4-FFF2-40B4-BE49-F238E27FC236}">
                <a16:creationId xmlns:a16="http://schemas.microsoft.com/office/drawing/2014/main" id="{EC466C77-4B3D-4260-9F24-18BEC9ED04A4}"/>
              </a:ext>
            </a:extLst>
          </p:cNvPr>
          <p:cNvGraphicFramePr>
            <a:graphicFrameLocks noGrp="1"/>
          </p:cNvGraphicFramePr>
          <p:nvPr>
            <p:extLst>
              <p:ext uri="{D42A27DB-BD31-4B8C-83A1-F6EECF244321}">
                <p14:modId xmlns:p14="http://schemas.microsoft.com/office/powerpoint/2010/main" val="1810707165"/>
              </p:ext>
            </p:extLst>
          </p:nvPr>
        </p:nvGraphicFramePr>
        <p:xfrm>
          <a:off x="379562" y="332656"/>
          <a:ext cx="11229195" cy="4922520"/>
        </p:xfrm>
        <a:graphic>
          <a:graphicData uri="http://schemas.openxmlformats.org/drawingml/2006/table">
            <a:tbl>
              <a:tblPr firstRow="1" bandRow="1">
                <a:tableStyleId>{5C22544A-7EE6-4342-B048-85BDC9FD1C3A}</a:tableStyleId>
              </a:tblPr>
              <a:tblGrid>
                <a:gridCol w="3812876">
                  <a:extLst>
                    <a:ext uri="{9D8B030D-6E8A-4147-A177-3AD203B41FA5}">
                      <a16:colId xmlns:a16="http://schemas.microsoft.com/office/drawing/2014/main" val="800689948"/>
                    </a:ext>
                  </a:extLst>
                </a:gridCol>
                <a:gridCol w="3627451">
                  <a:extLst>
                    <a:ext uri="{9D8B030D-6E8A-4147-A177-3AD203B41FA5}">
                      <a16:colId xmlns:a16="http://schemas.microsoft.com/office/drawing/2014/main" val="4147021631"/>
                    </a:ext>
                  </a:extLst>
                </a:gridCol>
                <a:gridCol w="3788868">
                  <a:extLst>
                    <a:ext uri="{9D8B030D-6E8A-4147-A177-3AD203B41FA5}">
                      <a16:colId xmlns:a16="http://schemas.microsoft.com/office/drawing/2014/main" val="2057860286"/>
                    </a:ext>
                  </a:extLst>
                </a:gridCol>
              </a:tblGrid>
              <a:tr h="431135">
                <a:tc gridSpan="3">
                  <a:txBody>
                    <a:bodyPr/>
                    <a:lstStyle/>
                    <a:p>
                      <a:pPr algn="ctr"/>
                      <a:r>
                        <a:rPr lang="en-GB" sz="2400" dirty="0"/>
                        <a:t>Department Community, Social Justice and Health</a:t>
                      </a:r>
                    </a:p>
                  </a:txBody>
                  <a:tcPr/>
                </a:tc>
                <a:tc hMerge="1">
                  <a:txBody>
                    <a:bodyPr/>
                    <a:lstStyle/>
                    <a:p>
                      <a:pPr algn="ctr"/>
                      <a:r>
                        <a:rPr lang="en-GB" sz="2400"/>
                        <a:t>Department Health and Well-being</a:t>
                      </a:r>
                    </a:p>
                  </a:txBody>
                  <a:tcPr/>
                </a:tc>
                <a:tc hMerge="1">
                  <a:txBody>
                    <a:bodyPr/>
                    <a:lstStyle/>
                    <a:p>
                      <a:endParaRPr lang="en-GB"/>
                    </a:p>
                  </a:txBody>
                  <a:tcPr/>
                </a:tc>
                <a:extLst>
                  <a:ext uri="{0D108BD9-81ED-4DB2-BD59-A6C34878D82A}">
                    <a16:rowId xmlns:a16="http://schemas.microsoft.com/office/drawing/2014/main" val="596284660"/>
                  </a:ext>
                </a:extLst>
              </a:tr>
              <a:tr h="603589">
                <a:tc>
                  <a:txBody>
                    <a:bodyPr/>
                    <a:lstStyle/>
                    <a:p>
                      <a:pPr algn="ctr"/>
                      <a:r>
                        <a:rPr lang="en-GB" b="1" dirty="0"/>
                        <a:t>Foundation Degree with pathways</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2000" b="1" dirty="0"/>
                        <a:t>Top-up Degree</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800" b="1" dirty="0"/>
                        <a:t>Masters courses</a:t>
                      </a:r>
                    </a:p>
                  </a:txBody>
                  <a:tcPr/>
                </a:tc>
                <a:extLst>
                  <a:ext uri="{0D108BD9-81ED-4DB2-BD59-A6C34878D82A}">
                    <a16:rowId xmlns:a16="http://schemas.microsoft.com/office/drawing/2014/main" val="1917508484"/>
                  </a:ext>
                </a:extLst>
              </a:tr>
              <a:tr h="3535306">
                <a:tc>
                  <a:txBody>
                    <a:bodyPr/>
                    <a:lstStyle/>
                    <a:p>
                      <a:pPr marL="342900" indent="-342900">
                        <a:lnSpc>
                          <a:spcPct val="100000"/>
                        </a:lnSpc>
                        <a:spcBef>
                          <a:spcPts val="600"/>
                        </a:spcBef>
                        <a:buFont typeface="Arial" panose="020B0604020202020204" pitchFamily="34" charset="0"/>
                        <a:buChar char="•"/>
                      </a:pPr>
                      <a:r>
                        <a:rPr lang="en-GB" sz="2000" dirty="0"/>
                        <a:t>Assistant Practitioner (Health and Social Care) </a:t>
                      </a:r>
                      <a:r>
                        <a:rPr lang="en-GB" sz="2000" dirty="0" err="1"/>
                        <a:t>FdSc</a:t>
                      </a:r>
                      <a:r>
                        <a:rPr lang="en-GB" sz="2000" dirty="0"/>
                        <a:t> with   </a:t>
                      </a:r>
                    </a:p>
                    <a:p>
                      <a:pPr marL="342900" indent="-342900">
                        <a:lnSpc>
                          <a:spcPct val="100000"/>
                        </a:lnSpc>
                        <a:spcBef>
                          <a:spcPts val="600"/>
                        </a:spcBef>
                        <a:buFont typeface="Arial" panose="020B0604020202020204" pitchFamily="34" charset="0"/>
                        <a:buChar char="•"/>
                      </a:pPr>
                      <a:r>
                        <a:rPr lang="en-GB" sz="2000" dirty="0"/>
                        <a:t>Assistant Practitioner Apprenticeship</a:t>
                      </a:r>
                    </a:p>
                    <a:p>
                      <a:pPr marL="0" indent="0">
                        <a:lnSpc>
                          <a:spcPct val="100000"/>
                        </a:lnSpc>
                        <a:buFont typeface="Arial" panose="020B0604020202020204" pitchFamily="34" charset="0"/>
                        <a:buNone/>
                      </a:pPr>
                      <a:endParaRPr lang="en-GB" sz="1800" dirty="0"/>
                    </a:p>
                    <a:p>
                      <a:pPr marL="0" indent="0">
                        <a:lnSpc>
                          <a:spcPct val="100000"/>
                        </a:lnSpc>
                        <a:buFont typeface="Arial" panose="020B0604020202020204" pitchFamily="34" charset="0"/>
                        <a:buNone/>
                      </a:pPr>
                      <a:r>
                        <a:rPr lang="en-GB" sz="1600" dirty="0"/>
                        <a:t>Option Pathways enabling progression into:</a:t>
                      </a:r>
                    </a:p>
                    <a:p>
                      <a:pPr marL="742950" lvl="1" indent="-285750" rtl="0" fontAlgn="base">
                        <a:buFont typeface="Arial" panose="020B0604020202020204" pitchFamily="34" charset="0"/>
                        <a:buChar char="•"/>
                      </a:pPr>
                      <a:r>
                        <a:rPr lang="en-GB" sz="1800" b="0" i="0" kern="1200" dirty="0">
                          <a:solidFill>
                            <a:schemeClr val="dk1"/>
                          </a:solidFill>
                          <a:effectLst/>
                          <a:latin typeface="+mn-lt"/>
                          <a:ea typeface="+mn-ea"/>
                          <a:cs typeface="+mn-cs"/>
                        </a:rPr>
                        <a:t>Nursing</a:t>
                      </a:r>
                      <a:r>
                        <a:rPr lang="en-US" sz="1800" b="0" i="0" kern="1200" dirty="0">
                          <a:solidFill>
                            <a:schemeClr val="dk1"/>
                          </a:solidFill>
                          <a:effectLst/>
                          <a:latin typeface="+mn-lt"/>
                          <a:ea typeface="+mn-ea"/>
                          <a:cs typeface="+mn-cs"/>
                        </a:rPr>
                        <a:t>​</a:t>
                      </a:r>
                    </a:p>
                    <a:p>
                      <a:pPr marL="742950" lvl="1" indent="-285750" rtl="0" fontAlgn="base">
                        <a:buFont typeface="Arial" panose="020B0604020202020204" pitchFamily="34" charset="0"/>
                        <a:buChar char="•"/>
                      </a:pPr>
                      <a:r>
                        <a:rPr lang="en-GB" sz="1800" b="0" i="0" kern="1200" dirty="0">
                          <a:solidFill>
                            <a:schemeClr val="dk1"/>
                          </a:solidFill>
                          <a:effectLst/>
                          <a:latin typeface="+mn-lt"/>
                          <a:ea typeface="+mn-ea"/>
                          <a:cs typeface="+mn-cs"/>
                        </a:rPr>
                        <a:t>Nutrition &amp; Dietetics</a:t>
                      </a:r>
                      <a:r>
                        <a:rPr lang="en-US" sz="1800" b="0" i="0" kern="1200" dirty="0">
                          <a:solidFill>
                            <a:schemeClr val="dk1"/>
                          </a:solidFill>
                          <a:effectLst/>
                          <a:latin typeface="+mn-lt"/>
                          <a:ea typeface="+mn-ea"/>
                          <a:cs typeface="+mn-cs"/>
                        </a:rPr>
                        <a:t>​</a:t>
                      </a:r>
                    </a:p>
                    <a:p>
                      <a:pPr marL="742950" lvl="1" indent="-285750" rtl="0" fontAlgn="base">
                        <a:buFont typeface="Arial" panose="020B0604020202020204" pitchFamily="34" charset="0"/>
                        <a:buChar char="•"/>
                      </a:pPr>
                      <a:r>
                        <a:rPr lang="en-GB" sz="1800" b="0" i="0" kern="1200" dirty="0">
                          <a:solidFill>
                            <a:schemeClr val="dk1"/>
                          </a:solidFill>
                          <a:effectLst/>
                          <a:latin typeface="+mn-lt"/>
                          <a:ea typeface="+mn-ea"/>
                          <a:cs typeface="+mn-cs"/>
                        </a:rPr>
                        <a:t>Occupational Therapy</a:t>
                      </a:r>
                      <a:r>
                        <a:rPr lang="en-US" sz="1800" b="0" i="0" kern="1200" dirty="0">
                          <a:solidFill>
                            <a:schemeClr val="dk1"/>
                          </a:solidFill>
                          <a:effectLst/>
                          <a:latin typeface="+mn-lt"/>
                          <a:ea typeface="+mn-ea"/>
                          <a:cs typeface="+mn-cs"/>
                        </a:rPr>
                        <a:t>​</a:t>
                      </a:r>
                    </a:p>
                    <a:p>
                      <a:pPr marL="742950" lvl="1" indent="-285750" rtl="0" fontAlgn="base">
                        <a:buFont typeface="Arial" panose="020B0604020202020204" pitchFamily="34" charset="0"/>
                        <a:buChar char="•"/>
                      </a:pPr>
                      <a:r>
                        <a:rPr lang="en-GB" sz="1800" b="0" i="0" kern="1200" dirty="0">
                          <a:solidFill>
                            <a:schemeClr val="dk1"/>
                          </a:solidFill>
                          <a:effectLst/>
                          <a:latin typeface="+mn-lt"/>
                          <a:ea typeface="+mn-ea"/>
                          <a:cs typeface="+mn-cs"/>
                        </a:rPr>
                        <a:t>Physiotherapy</a:t>
                      </a: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800" b="0" i="0" kern="1200" dirty="0">
                          <a:solidFill>
                            <a:schemeClr val="dk1"/>
                          </a:solidFill>
                          <a:effectLst/>
                          <a:latin typeface="+mn-lt"/>
                          <a:ea typeface="+mn-ea"/>
                          <a:cs typeface="+mn-cs"/>
                        </a:rPr>
                        <a:t>Paramedics</a:t>
                      </a:r>
                      <a:r>
                        <a:rPr lang="en-US" sz="1800" b="0" i="0" kern="1200" dirty="0">
                          <a:solidFill>
                            <a:schemeClr val="dk1"/>
                          </a:solidFill>
                          <a:effectLst/>
                          <a:latin typeface="+mn-lt"/>
                          <a:ea typeface="+mn-ea"/>
                          <a:cs typeface="+mn-cs"/>
                        </a:rPr>
                        <a:t>​*</a:t>
                      </a:r>
                    </a:p>
                    <a:p>
                      <a:pPr marL="285750" indent="-285750" rtl="0" fontAlgn="base">
                        <a:buFont typeface="Arial" panose="020B0604020202020204" pitchFamily="34" charset="0"/>
                        <a:buChar char="•"/>
                      </a:pPr>
                      <a:endParaRPr lang="en-GB" sz="2000" b="0" i="0" kern="1200" dirty="0">
                        <a:solidFill>
                          <a:schemeClr val="dk1"/>
                        </a:solidFill>
                        <a:effectLst/>
                        <a:latin typeface="+mn-lt"/>
                        <a:ea typeface="+mn-ea"/>
                        <a:cs typeface="+mn-cs"/>
                      </a:endParaRPr>
                    </a:p>
                  </a:txBody>
                  <a:tcPr/>
                </a:tc>
                <a:tc>
                  <a:txBody>
                    <a:bodyPr/>
                    <a:lstStyle/>
                    <a:p>
                      <a:pPr marL="342900" indent="-342900">
                        <a:lnSpc>
                          <a:spcPct val="100000"/>
                        </a:lnSpc>
                        <a:buFont typeface="Arial" panose="020B0604020202020204" pitchFamily="34" charset="0"/>
                        <a:buChar char="•"/>
                      </a:pPr>
                      <a:endParaRPr lang="en-GB" sz="2000" dirty="0"/>
                    </a:p>
                    <a:p>
                      <a:pPr marL="342900" indent="-342900" algn="l" defTabSz="457200" rtl="0" eaLnBrk="1" latinLnBrk="0" hangingPunct="1">
                        <a:lnSpc>
                          <a:spcPct val="100000"/>
                        </a:lnSpc>
                        <a:buFont typeface="Arial" panose="020B0604020202020204" pitchFamily="34" charset="0"/>
                        <a:buChar char="•"/>
                      </a:pPr>
                      <a:r>
                        <a:rPr lang="en-GB" sz="2000" kern="1200" dirty="0">
                          <a:solidFill>
                            <a:schemeClr val="dk1"/>
                          </a:solidFill>
                          <a:latin typeface="+mn-lt"/>
                          <a:ea typeface="+mn-ea"/>
                          <a:cs typeface="+mn-cs"/>
                        </a:rPr>
                        <a:t>BA (Hons) Applied Health and Social Care</a:t>
                      </a:r>
                    </a:p>
                    <a:p>
                      <a:pPr marL="0" indent="0" algn="l" defTabSz="457200" rtl="0" eaLnBrk="1" latinLnBrk="0" hangingPunct="1">
                        <a:lnSpc>
                          <a:spcPct val="100000"/>
                        </a:lnSpc>
                        <a:buNone/>
                      </a:pPr>
                      <a:endParaRPr lang="en-GB" sz="800" kern="1200" dirty="0">
                        <a:solidFill>
                          <a:schemeClr val="dk1"/>
                        </a:solidFill>
                        <a:latin typeface="+mn-lt"/>
                        <a:ea typeface="+mn-ea"/>
                        <a:cs typeface="+mn-cs"/>
                      </a:endParaRPr>
                    </a:p>
                    <a:p>
                      <a:pPr marL="342900" indent="-342900" algn="l" rtl="0" eaLnBrk="1" latinLnBrk="0" hangingPunct="1">
                        <a:lnSpc>
                          <a:spcPct val="100000"/>
                        </a:lnSpc>
                        <a:buFont typeface="Arial" panose="020B0604020202020204" pitchFamily="34" charset="0"/>
                        <a:buChar char="•"/>
                      </a:pPr>
                      <a:r>
                        <a:rPr lang="en-GB" sz="1800" dirty="0"/>
                        <a:t>Other Top up courses also available</a:t>
                      </a:r>
                    </a:p>
                    <a:p>
                      <a:pPr marL="0" lvl="0" indent="0" algn="l">
                        <a:lnSpc>
                          <a:spcPct val="100000"/>
                        </a:lnSpc>
                        <a:buNone/>
                      </a:pPr>
                      <a:endParaRPr lang="en-GB" sz="400" dirty="0"/>
                    </a:p>
                    <a:p>
                      <a:pPr marL="342900" lvl="0" indent="-342900" algn="l">
                        <a:lnSpc>
                          <a:spcPct val="100000"/>
                        </a:lnSpc>
                        <a:buFont typeface="Arial" panose="020B0604020202020204" pitchFamily="34" charset="0"/>
                        <a:buChar char="•"/>
                      </a:pPr>
                      <a:r>
                        <a:rPr lang="en-GB" sz="1800" dirty="0"/>
                        <a:t>Leads to Progression to postgraduate study </a:t>
                      </a:r>
                    </a:p>
                    <a:p>
                      <a:pPr marL="0" marR="0" lvl="0" indent="0" algn="l" defTabSz="914400" rtl="0" eaLnBrk="1" fontAlgn="auto" latinLnBrk="0" hangingPunct="1">
                        <a:lnSpc>
                          <a:spcPct val="100000"/>
                        </a:lnSpc>
                        <a:spcBef>
                          <a:spcPts val="0"/>
                        </a:spcBef>
                        <a:spcAft>
                          <a:spcPts val="0"/>
                        </a:spcAft>
                        <a:buClrTx/>
                        <a:buSzTx/>
                        <a:buNone/>
                        <a:tabLst/>
                        <a:defRPr/>
                      </a:pPr>
                      <a:endParaRPr lang="en-GB" sz="2000" dirty="0"/>
                    </a:p>
                    <a:p>
                      <a:pPr marL="342900" indent="-342900">
                        <a:lnSpc>
                          <a:spcPct val="100000"/>
                        </a:lnSpc>
                        <a:buFont typeface="Arial" panose="020B0604020202020204" pitchFamily="34" charset="0"/>
                        <a:buChar char="•"/>
                      </a:pPr>
                      <a:endParaRPr lang="en-US" sz="2000" dirty="0"/>
                    </a:p>
                  </a:txBody>
                  <a:tcPr/>
                </a:tc>
                <a:tc>
                  <a:txBody>
                    <a:bodyPr/>
                    <a:lstStyle/>
                    <a:p>
                      <a:pPr marL="285750" indent="-285750">
                        <a:buFont typeface="Arial" panose="020B0604020202020204" pitchFamily="34" charset="0"/>
                        <a:buChar char="•"/>
                      </a:pPr>
                      <a:r>
                        <a:rPr lang="en-US" sz="1800" b="0" i="0" dirty="0">
                          <a:effectLst/>
                          <a:latin typeface="+mn-lt"/>
                          <a:ea typeface="Open Sans"/>
                          <a:cs typeface="Open Sans"/>
                        </a:rPr>
                        <a:t>MA Social Work</a:t>
                      </a:r>
                    </a:p>
                    <a:p>
                      <a:pPr marL="285750" indent="-285750">
                        <a:buFont typeface="Arial" panose="020B0604020202020204" pitchFamily="34" charset="0"/>
                        <a:buChar char="•"/>
                      </a:pPr>
                      <a:r>
                        <a:rPr lang="en-US" sz="1800" dirty="0">
                          <a:latin typeface="+mn-lt"/>
                          <a:ea typeface="Open Sans"/>
                          <a:cs typeface="Open Sans"/>
                        </a:rPr>
                        <a:t>MSc Leadership and Management in Healthcare </a:t>
                      </a:r>
                    </a:p>
                    <a:p>
                      <a:pPr marL="285750" indent="-285750">
                        <a:buFont typeface="Arial" panose="020B0604020202020204" pitchFamily="34" charset="0"/>
                        <a:buChar char="•"/>
                      </a:pPr>
                      <a:r>
                        <a:rPr lang="en-US" sz="1800" dirty="0">
                          <a:latin typeface="+mn-lt"/>
                          <a:ea typeface="Open Sans"/>
                          <a:cs typeface="Open Sans"/>
                        </a:rPr>
                        <a:t>MSc Occupational Therapy</a:t>
                      </a:r>
                    </a:p>
                    <a:p>
                      <a:pPr marL="285750" indent="-285750">
                        <a:buFont typeface="Arial" panose="020B0604020202020204" pitchFamily="34" charset="0"/>
                        <a:buChar char="•"/>
                      </a:pPr>
                      <a:r>
                        <a:rPr lang="en-US" sz="1800" dirty="0">
                          <a:latin typeface="+mn-lt"/>
                          <a:ea typeface="Open Sans"/>
                          <a:cs typeface="Open Sans"/>
                        </a:rPr>
                        <a:t>MSc Physiotherapy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latin typeface="+mn-lt"/>
                          <a:ea typeface="Open Sans"/>
                          <a:cs typeface="Open Sans"/>
                        </a:rPr>
                        <a:t>MSc Counselling </a:t>
                      </a:r>
                    </a:p>
                    <a:p>
                      <a:pPr marL="285750" indent="-285750">
                        <a:buFont typeface="Arial" panose="020B0604020202020204" pitchFamily="34" charset="0"/>
                        <a:buChar char="•"/>
                      </a:pPr>
                      <a:r>
                        <a:rPr lang="en-US" sz="1800" dirty="0">
                          <a:latin typeface="+mn-lt"/>
                          <a:ea typeface="Open Sans"/>
                          <a:cs typeface="Open Sans"/>
                        </a:rPr>
                        <a:t>PGCert - Mental Health and Wellbeing Practitioners</a:t>
                      </a:r>
                    </a:p>
                    <a:p>
                      <a:pPr marL="285750" indent="-285750">
                        <a:buFont typeface="Arial" panose="020B0604020202020204" pitchFamily="34" charset="0"/>
                        <a:buChar char="•"/>
                      </a:pPr>
                      <a:r>
                        <a:rPr lang="en-US" sz="1800" dirty="0">
                          <a:latin typeface="+mn-lt"/>
                          <a:ea typeface="Open Sans"/>
                          <a:cs typeface="Open Sans"/>
                        </a:rPr>
                        <a:t>PG Cert – Person Centred Dementia Care </a:t>
                      </a:r>
                    </a:p>
                    <a:p>
                      <a:pPr marL="285750" indent="-285750">
                        <a:buFont typeface="Arial" panose="020B0604020202020204" pitchFamily="34" charset="0"/>
                        <a:buChar char="•"/>
                      </a:pPr>
                      <a:r>
                        <a:rPr lang="en-US" sz="1800" dirty="0">
                          <a:latin typeface="+mn-lt"/>
                          <a:ea typeface="Open Sans"/>
                          <a:cs typeface="Open Sans"/>
                        </a:rPr>
                        <a:t>PGDip/MSc – Nutrition and Lifestyle Medicine </a:t>
                      </a:r>
                      <a:endParaRPr lang="en-US" sz="1800" b="0" i="0" dirty="0">
                        <a:effectLst/>
                        <a:latin typeface="+mn-lt"/>
                        <a:ea typeface="Open Sans"/>
                        <a:cs typeface="Open Sans"/>
                      </a:endParaRPr>
                    </a:p>
                    <a:p>
                      <a:pPr marL="0" indent="0">
                        <a:buFont typeface="Arial" panose="020B0604020202020204" pitchFamily="34" charset="0"/>
                        <a:buNone/>
                      </a:pPr>
                      <a:endParaRPr lang="en-GB" dirty="0"/>
                    </a:p>
                  </a:txBody>
                  <a:tcPr/>
                </a:tc>
                <a:extLst>
                  <a:ext uri="{0D108BD9-81ED-4DB2-BD59-A6C34878D82A}">
                    <a16:rowId xmlns:a16="http://schemas.microsoft.com/office/drawing/2014/main" val="3404399114"/>
                  </a:ext>
                </a:extLst>
              </a:tr>
            </a:tbl>
          </a:graphicData>
        </a:graphic>
      </p:graphicFrame>
      <p:pic>
        <p:nvPicPr>
          <p:cNvPr id="9" name="Picture 8">
            <a:extLst>
              <a:ext uri="{FF2B5EF4-FFF2-40B4-BE49-F238E27FC236}">
                <a16:creationId xmlns:a16="http://schemas.microsoft.com/office/drawing/2014/main" id="{B67EC7F4-8D54-AEFD-955E-03C46C0AE3AE}"/>
              </a:ext>
            </a:extLst>
          </p:cNvPr>
          <p:cNvPicPr>
            <a:picLocks noChangeAspect="1"/>
          </p:cNvPicPr>
          <p:nvPr/>
        </p:nvPicPr>
        <p:blipFill>
          <a:blip r:embed="rId3"/>
          <a:stretch>
            <a:fillRect/>
          </a:stretch>
        </p:blipFill>
        <p:spPr>
          <a:xfrm>
            <a:off x="407159" y="5234044"/>
            <a:ext cx="1896928" cy="15688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a:extLst>
              <a:ext uri="{FF2B5EF4-FFF2-40B4-BE49-F238E27FC236}">
                <a16:creationId xmlns:a16="http://schemas.microsoft.com/office/drawing/2014/main" id="{8B9253A5-0324-04CC-CDA3-C6C94D5174ED}"/>
              </a:ext>
            </a:extLst>
          </p:cNvPr>
          <p:cNvSpPr/>
          <p:nvPr/>
        </p:nvSpPr>
        <p:spPr>
          <a:xfrm>
            <a:off x="0" y="0"/>
            <a:ext cx="12192000" cy="6858000"/>
          </a:xfrm>
          <a:prstGeom prst="rect">
            <a:avLst/>
          </a:prstGeom>
          <a:noFill/>
          <a:ln w="155575">
            <a:solidFill>
              <a:srgbClr val="007D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4"/>
          <a:stretch>
            <a:fillRect/>
          </a:stretch>
        </p:blipFill>
        <p:spPr>
          <a:xfrm>
            <a:off x="4504845" y="4405276"/>
            <a:ext cx="1896928" cy="1852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5"/>
          <a:stretch>
            <a:fillRect/>
          </a:stretch>
        </p:blipFill>
        <p:spPr>
          <a:xfrm>
            <a:off x="7687156" y="4957754"/>
            <a:ext cx="1865228" cy="15935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4C83CDF4-2251-657D-B66B-3A96BB4FCA37}"/>
              </a:ext>
            </a:extLst>
          </p:cNvPr>
          <p:cNvSpPr txBox="1"/>
          <p:nvPr/>
        </p:nvSpPr>
        <p:spPr>
          <a:xfrm>
            <a:off x="2557714" y="6403849"/>
            <a:ext cx="2991167" cy="307777"/>
          </a:xfrm>
          <a:prstGeom prst="rect">
            <a:avLst/>
          </a:prstGeom>
          <a:noFill/>
        </p:spPr>
        <p:txBody>
          <a:bodyPr wrap="square" rtlCol="0">
            <a:spAutoFit/>
          </a:bodyPr>
          <a:lstStyle/>
          <a:p>
            <a:r>
              <a:rPr lang="en-GB" sz="1400" i="1" dirty="0"/>
              <a:t>*subject to mapping</a:t>
            </a:r>
          </a:p>
        </p:txBody>
      </p:sp>
    </p:spTree>
    <p:extLst>
      <p:ext uri="{BB962C8B-B14F-4D97-AF65-F5344CB8AC3E}">
        <p14:creationId xmlns:p14="http://schemas.microsoft.com/office/powerpoint/2010/main" val="30463774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9D9F-9921-03F5-BFFF-BA74730C5527}"/>
              </a:ext>
            </a:extLst>
          </p:cNvPr>
          <p:cNvSpPr>
            <a:spLocks noGrp="1"/>
          </p:cNvSpPr>
          <p:nvPr>
            <p:ph type="title"/>
          </p:nvPr>
        </p:nvSpPr>
        <p:spPr>
          <a:xfrm>
            <a:off x="838200" y="365125"/>
            <a:ext cx="10515600" cy="1325563"/>
          </a:xfrm>
        </p:spPr>
        <p:txBody>
          <a:bodyPr anchor="ctr">
            <a:normAutofit/>
          </a:bodyPr>
          <a:lstStyle/>
          <a:p>
            <a:r>
              <a:rPr lang="en-US" dirty="0" err="1"/>
              <a:t>FdSc</a:t>
            </a:r>
            <a:r>
              <a:rPr lang="en-US" dirty="0"/>
              <a:t> Course Structure, Pathways and Learning Design</a:t>
            </a:r>
          </a:p>
        </p:txBody>
      </p:sp>
      <p:sp>
        <p:nvSpPr>
          <p:cNvPr id="4" name="Content Placeholder 3">
            <a:extLst>
              <a:ext uri="{FF2B5EF4-FFF2-40B4-BE49-F238E27FC236}">
                <a16:creationId xmlns:a16="http://schemas.microsoft.com/office/drawing/2014/main" id="{BF7DAE24-086F-3E52-5FDB-BD026A3A282B}"/>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19848" y="1900136"/>
            <a:ext cx="10982158" cy="3905502"/>
          </a:xfrm>
        </p:spPr>
        <p:txBody>
          <a:bodyPr>
            <a:noAutofit/>
          </a:bodyPr>
          <a:lstStyle/>
          <a:p>
            <a:pPr marL="0" indent="0">
              <a:spcBef>
                <a:spcPts val="2500"/>
              </a:spcBef>
              <a:buFont typeface="Arial" panose="020B0604020202020204" pitchFamily="34" charset="0"/>
              <a:buNone/>
            </a:pPr>
            <a:r>
              <a:rPr lang="en-GB" sz="1800" b="1" dirty="0"/>
              <a:t>Dual Pathways Design</a:t>
            </a:r>
          </a:p>
          <a:p>
            <a:pPr marL="0" lvl="1" indent="0">
              <a:spcBef>
                <a:spcPts val="600"/>
              </a:spcBef>
              <a:buFont typeface="Arial" panose="020B0604020202020204" pitchFamily="34" charset="0"/>
              <a:buNone/>
            </a:pPr>
            <a:r>
              <a:rPr lang="en-GB" sz="1800" dirty="0"/>
              <a:t>The </a:t>
            </a:r>
            <a:r>
              <a:rPr lang="en-GB" sz="1800" dirty="0" err="1"/>
              <a:t>FdSc</a:t>
            </a:r>
            <a:r>
              <a:rPr lang="en-GB" sz="1800" dirty="0"/>
              <a:t> offers apprenticeship and direct-entry pathways blending academic study with practical work-based learning.</a:t>
            </a:r>
          </a:p>
          <a:p>
            <a:pPr marL="0" indent="0">
              <a:spcBef>
                <a:spcPts val="2500"/>
              </a:spcBef>
              <a:buFont typeface="Arial" panose="020B0604020202020204" pitchFamily="34" charset="0"/>
              <a:buNone/>
            </a:pPr>
            <a:r>
              <a:rPr lang="en-GB" sz="1800" b="1" dirty="0"/>
              <a:t>Blended Study Model</a:t>
            </a:r>
          </a:p>
          <a:p>
            <a:pPr marL="0" lvl="1" indent="0">
              <a:spcBef>
                <a:spcPts val="600"/>
              </a:spcBef>
              <a:buFont typeface="Arial" panose="020B0604020202020204" pitchFamily="34" charset="0"/>
              <a:buNone/>
            </a:pPr>
            <a:r>
              <a:rPr lang="en-GB" sz="1800" dirty="0"/>
              <a:t>Learning includes on-campus, online sessions, practical/skills simulation and placement to balance flexibility with academic rigour.</a:t>
            </a:r>
          </a:p>
          <a:p>
            <a:pPr marL="0" indent="0">
              <a:spcBef>
                <a:spcPts val="2500"/>
              </a:spcBef>
              <a:buFont typeface="Arial" panose="020B0604020202020204" pitchFamily="34" charset="0"/>
              <a:buNone/>
            </a:pPr>
            <a:r>
              <a:rPr lang="en-GB" sz="1800" b="1" dirty="0"/>
              <a:t>Progressive Curriculum</a:t>
            </a:r>
          </a:p>
          <a:p>
            <a:pPr marL="0" lvl="1" indent="0">
              <a:spcBef>
                <a:spcPts val="600"/>
              </a:spcBef>
              <a:buFont typeface="Arial" panose="020B0604020202020204" pitchFamily="34" charset="0"/>
              <a:buNone/>
            </a:pPr>
            <a:r>
              <a:rPr lang="en-GB" sz="1800" dirty="0"/>
              <a:t>Year one builds foundational care and professional skills; year two enhances research, leadership, and optional specialisms.</a:t>
            </a:r>
          </a:p>
          <a:p>
            <a:pPr marL="0" indent="0">
              <a:spcBef>
                <a:spcPts val="2500"/>
              </a:spcBef>
              <a:buFont typeface="Arial" panose="020B0604020202020204" pitchFamily="34" charset="0"/>
              <a:buNone/>
            </a:pPr>
            <a:r>
              <a:rPr lang="en-GB" sz="1800" b="1" dirty="0"/>
              <a:t>Integrated Support System</a:t>
            </a:r>
          </a:p>
          <a:p>
            <a:pPr marL="0" lvl="1" indent="0">
              <a:spcBef>
                <a:spcPts val="600"/>
              </a:spcBef>
              <a:buFont typeface="Arial" panose="020B0604020202020204" pitchFamily="34" charset="0"/>
              <a:buNone/>
            </a:pPr>
            <a:r>
              <a:rPr lang="en-GB" sz="1800" dirty="0"/>
              <a:t>Supervision, formative assessments, and pastoral care ensure learner competence and professional identity growth.</a:t>
            </a:r>
          </a:p>
        </p:txBody>
      </p:sp>
    </p:spTree>
    <p:extLst>
      <p:ext uri="{BB962C8B-B14F-4D97-AF65-F5344CB8AC3E}">
        <p14:creationId xmlns:p14="http://schemas.microsoft.com/office/powerpoint/2010/main" val="12049157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41B3C4-73D9-B826-64CC-F99E19C2DBCD}"/>
              </a:ext>
            </a:extLst>
          </p:cNvPr>
          <p:cNvSpPr/>
          <p:nvPr/>
        </p:nvSpPr>
        <p:spPr>
          <a:xfrm>
            <a:off x="0" y="0"/>
            <a:ext cx="12192000" cy="6858000"/>
          </a:xfrm>
          <a:prstGeom prst="rect">
            <a:avLst/>
          </a:prstGeom>
          <a:noFill/>
          <a:ln w="155575">
            <a:solidFill>
              <a:srgbClr val="007D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46D4E48E-7BC6-2A7B-4670-7C3B93E223B1}"/>
              </a:ext>
            </a:extLst>
          </p:cNvPr>
          <p:cNvSpPr txBox="1">
            <a:spLocks/>
          </p:cNvSpPr>
          <p:nvPr/>
        </p:nvSpPr>
        <p:spPr>
          <a:xfrm>
            <a:off x="2678013" y="-38723"/>
            <a:ext cx="9065534" cy="90958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GB" sz="1200" dirty="0">
                <a:solidFill>
                  <a:schemeClr val="tx2"/>
                </a:solidFill>
                <a:latin typeface="Bliss 2 Light" panose="02000506030000020004" pitchFamily="50" charset="0"/>
              </a:rPr>
            </a:br>
            <a:r>
              <a:rPr lang="en-GB" sz="1200" dirty="0">
                <a:solidFill>
                  <a:schemeClr val="tx2"/>
                </a:solidFill>
                <a:latin typeface="Bliss 2 Light" panose="02000506030000020004" pitchFamily="50" charset="0"/>
              </a:rPr>
              <a:t> </a:t>
            </a:r>
          </a:p>
          <a:p>
            <a:r>
              <a:rPr lang="en-GB" sz="3200" b="1" dirty="0">
                <a:solidFill>
                  <a:schemeClr val="tx2"/>
                </a:solidFill>
                <a:latin typeface="Bliss 2 Regular"/>
              </a:rPr>
              <a:t>Assistant Practitioner (Health and Social Care)</a:t>
            </a:r>
          </a:p>
        </p:txBody>
      </p:sp>
      <p:pic>
        <p:nvPicPr>
          <p:cNvPr id="2056" name="Picture 8" descr="Free Medical Professionals looking at an Ipad Stock Photo">
            <a:extLst>
              <a:ext uri="{FF2B5EF4-FFF2-40B4-BE49-F238E27FC236}">
                <a16:creationId xmlns:a16="http://schemas.microsoft.com/office/drawing/2014/main" id="{CE5474DE-3C60-D984-FA58-238084E919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828" r="16857"/>
          <a:stretch/>
        </p:blipFill>
        <p:spPr bwMode="auto">
          <a:xfrm>
            <a:off x="230615" y="2131123"/>
            <a:ext cx="2307771" cy="242753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ree Person Holding a Stress Ball Stock Photo">
            <a:extLst>
              <a:ext uri="{FF2B5EF4-FFF2-40B4-BE49-F238E27FC236}">
                <a16:creationId xmlns:a16="http://schemas.microsoft.com/office/drawing/2014/main" id="{C8153D91-C606-DAB6-748A-C278CAF24AE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148" r="18664"/>
          <a:stretch/>
        </p:blipFill>
        <p:spPr bwMode="auto">
          <a:xfrm>
            <a:off x="234390" y="4788557"/>
            <a:ext cx="2303996" cy="172427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Free Physiotherapist Examining the Patients Leg Stock Photo">
            <a:extLst>
              <a:ext uri="{FF2B5EF4-FFF2-40B4-BE49-F238E27FC236}">
                <a16:creationId xmlns:a16="http://schemas.microsoft.com/office/drawing/2014/main" id="{DCE97FFC-7D0C-78EC-1BA5-EF5B8C9C8D7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558"/>
          <a:stretch/>
        </p:blipFill>
        <p:spPr bwMode="auto">
          <a:xfrm>
            <a:off x="230615" y="236922"/>
            <a:ext cx="2307771" cy="166430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a:extLst>
              <a:ext uri="{FF2B5EF4-FFF2-40B4-BE49-F238E27FC236}">
                <a16:creationId xmlns:a16="http://schemas.microsoft.com/office/drawing/2014/main" id="{5CBE677A-58F7-4E10-81BB-562BE1EE14DE}"/>
              </a:ext>
            </a:extLst>
          </p:cNvPr>
          <p:cNvGraphicFramePr>
            <a:graphicFrameLocks noGrp="1"/>
          </p:cNvGraphicFramePr>
          <p:nvPr>
            <p:extLst>
              <p:ext uri="{D42A27DB-BD31-4B8C-83A1-F6EECF244321}">
                <p14:modId xmlns:p14="http://schemas.microsoft.com/office/powerpoint/2010/main" val="2043160585"/>
              </p:ext>
            </p:extLst>
          </p:nvPr>
        </p:nvGraphicFramePr>
        <p:xfrm>
          <a:off x="2746227" y="944414"/>
          <a:ext cx="8929105" cy="5029459"/>
        </p:xfrm>
        <a:graphic>
          <a:graphicData uri="http://schemas.openxmlformats.org/drawingml/2006/table">
            <a:tbl>
              <a:tblPr firstRow="1" bandRow="1">
                <a:tableStyleId>{F5AB1C69-6EDB-4FF4-983F-18BD219EF322}</a:tableStyleId>
              </a:tblPr>
              <a:tblGrid>
                <a:gridCol w="4219281">
                  <a:extLst>
                    <a:ext uri="{9D8B030D-6E8A-4147-A177-3AD203B41FA5}">
                      <a16:colId xmlns:a16="http://schemas.microsoft.com/office/drawing/2014/main" val="1257555537"/>
                    </a:ext>
                  </a:extLst>
                </a:gridCol>
                <a:gridCol w="4709824">
                  <a:extLst>
                    <a:ext uri="{9D8B030D-6E8A-4147-A177-3AD203B41FA5}">
                      <a16:colId xmlns:a16="http://schemas.microsoft.com/office/drawing/2014/main" val="2475273275"/>
                    </a:ext>
                  </a:extLst>
                </a:gridCol>
              </a:tblGrid>
              <a:tr h="429289">
                <a:tc>
                  <a:txBody>
                    <a:bodyPr/>
                    <a:lstStyle/>
                    <a:p>
                      <a:pPr algn="ctr"/>
                      <a:r>
                        <a:rPr lang="en-GB" sz="2400" dirty="0">
                          <a:solidFill>
                            <a:schemeClr val="tx2"/>
                          </a:solidFill>
                          <a:latin typeface="Bliss 2 Medium"/>
                        </a:rPr>
                        <a:t>Year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GB" sz="2400" dirty="0">
                          <a:solidFill>
                            <a:schemeClr val="tx2"/>
                          </a:solidFill>
                          <a:latin typeface="Bliss 2 Medium"/>
                        </a:rPr>
                        <a:t>Year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49093585"/>
                  </a:ext>
                </a:extLst>
              </a:tr>
              <a:tr h="687611">
                <a:tc>
                  <a:txBody>
                    <a:bodyPr/>
                    <a:lstStyle/>
                    <a:p>
                      <a:pPr algn="ctr">
                        <a:lnSpc>
                          <a:spcPct val="115000"/>
                        </a:lnSpc>
                      </a:pPr>
                      <a:r>
                        <a:rPr lang="en-GB" sz="1900">
                          <a:solidFill>
                            <a:schemeClr val="tx2"/>
                          </a:solidFill>
                          <a:effectLst/>
                          <a:latin typeface="Bliss 2 Medium"/>
                          <a:ea typeface="Times New Roman" panose="02020603050405020304" pitchFamily="18" charset="0"/>
                          <a:cs typeface="Arial"/>
                        </a:rPr>
                        <a:t>Person Centred Care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pPr>
                      <a:r>
                        <a:rPr lang="en-GB" sz="1900">
                          <a:solidFill>
                            <a:schemeClr val="tx2"/>
                          </a:solidFill>
                          <a:effectLst/>
                          <a:latin typeface="Bliss 2 Medium"/>
                          <a:ea typeface="Times New Roman" panose="02020603050405020304" pitchFamily="18" charset="0"/>
                          <a:cs typeface="Arial"/>
                        </a:rPr>
                        <a:t>Research and Evidence Based Practice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858983461"/>
                  </a:ext>
                </a:extLst>
              </a:tr>
              <a:tr h="687611">
                <a:tc>
                  <a:txBody>
                    <a:bodyPr/>
                    <a:lstStyle/>
                    <a:p>
                      <a:pPr algn="ctr">
                        <a:lnSpc>
                          <a:spcPct val="115000"/>
                        </a:lnSpc>
                      </a:pPr>
                      <a:r>
                        <a:rPr lang="en-GB" sz="1900">
                          <a:solidFill>
                            <a:schemeClr val="tx2"/>
                          </a:solidFill>
                          <a:effectLst/>
                          <a:latin typeface="Bliss 2 Medium"/>
                          <a:ea typeface="Times New Roman" panose="02020603050405020304" pitchFamily="18" charset="0"/>
                          <a:cs typeface="Arial"/>
                        </a:rPr>
                        <a:t>Anatomy and Physiology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pPr>
                      <a:r>
                        <a:rPr lang="en-GB" sz="1900">
                          <a:solidFill>
                            <a:schemeClr val="tx2"/>
                          </a:solidFill>
                          <a:effectLst/>
                          <a:latin typeface="Bliss 2 Medium"/>
                          <a:ea typeface="Times New Roman" panose="02020603050405020304" pitchFamily="18" charset="0"/>
                          <a:cs typeface="Arial"/>
                        </a:rPr>
                        <a:t>Innovation and Leadership in Health and Care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60375323"/>
                  </a:ext>
                </a:extLst>
              </a:tr>
              <a:tr h="687611">
                <a:tc>
                  <a:txBody>
                    <a:bodyPr/>
                    <a:lstStyle/>
                    <a:p>
                      <a:pPr algn="ctr">
                        <a:lnSpc>
                          <a:spcPct val="115000"/>
                        </a:lnSpc>
                      </a:pPr>
                      <a:r>
                        <a:rPr lang="en-GB" sz="1900">
                          <a:solidFill>
                            <a:schemeClr val="tx2"/>
                          </a:solidFill>
                          <a:effectLst/>
                          <a:latin typeface="Bliss 2 Medium"/>
                          <a:ea typeface="Times New Roman" panose="02020603050405020304" pitchFamily="18" charset="0"/>
                          <a:cs typeface="Arial"/>
                        </a:rPr>
                        <a:t>Becoming a Health and Care Professional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lvl="0" algn="ctr">
                        <a:lnSpc>
                          <a:spcPct val="100000"/>
                        </a:lnSpc>
                        <a:spcBef>
                          <a:spcPts val="0"/>
                        </a:spcBef>
                        <a:spcAft>
                          <a:spcPts val="0"/>
                        </a:spcAft>
                        <a:buNone/>
                      </a:pPr>
                      <a:r>
                        <a:rPr lang="en-GB" sz="1900" b="0" i="0" u="none" strike="noStrike" noProof="0">
                          <a:solidFill>
                            <a:schemeClr val="tx2"/>
                          </a:solidFill>
                          <a:effectLst/>
                          <a:latin typeface="Bliss 2 Medium"/>
                        </a:rPr>
                        <a:t>Individual Project for the Workplace</a:t>
                      </a:r>
                      <a:endParaRPr lang="en-GB" sz="1900" b="0" i="0" u="none" strike="noStrike" noProof="0">
                        <a:solidFill>
                          <a:srgbClr val="000000"/>
                        </a:solidFill>
                        <a:effectLst/>
                        <a:latin typeface="Bliss 2 Medium"/>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659442877"/>
                  </a:ext>
                </a:extLst>
              </a:tr>
              <a:tr h="687611">
                <a:tc>
                  <a:txBody>
                    <a:bodyPr/>
                    <a:lstStyle/>
                    <a:p>
                      <a:pPr algn="ctr">
                        <a:lnSpc>
                          <a:spcPct val="115000"/>
                        </a:lnSpc>
                      </a:pPr>
                      <a:r>
                        <a:rPr lang="en-GB" sz="1900">
                          <a:solidFill>
                            <a:schemeClr val="tx2"/>
                          </a:solidFill>
                          <a:effectLst/>
                          <a:latin typeface="Bliss 2 Medium"/>
                          <a:ea typeface="Times New Roman" panose="02020603050405020304" pitchFamily="18" charset="0"/>
                          <a:cs typeface="Arial"/>
                        </a:rPr>
                        <a:t>Promoting Health and Well-being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pPr>
                      <a:r>
                        <a:rPr lang="en-GB" sz="2800" i="1" dirty="0">
                          <a:solidFill>
                            <a:schemeClr val="tx2"/>
                          </a:solidFill>
                          <a:effectLst/>
                          <a:latin typeface="Bliss 2 Medium"/>
                          <a:ea typeface="Times New Roman" panose="02020603050405020304" pitchFamily="18" charset="0"/>
                          <a:cs typeface="Arial"/>
                        </a:rPr>
                        <a:t>Optional Modules as follows: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544323202"/>
                  </a:ext>
                </a:extLst>
              </a:tr>
              <a:tr h="687611">
                <a:tc>
                  <a:txBody>
                    <a:bodyPr/>
                    <a:lstStyle/>
                    <a:p>
                      <a:pPr algn="ctr">
                        <a:lnSpc>
                          <a:spcPct val="115000"/>
                        </a:lnSpc>
                      </a:pPr>
                      <a:r>
                        <a:rPr lang="en-GB" sz="1900">
                          <a:solidFill>
                            <a:schemeClr val="tx2"/>
                          </a:solidFill>
                          <a:effectLst/>
                          <a:latin typeface="Bliss 2 Medium"/>
                          <a:ea typeface="Times New Roman" panose="02020603050405020304" pitchFamily="18" charset="0"/>
                          <a:cs typeface="Arial"/>
                        </a:rPr>
                        <a:t>Skills for Interprofessional Working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marL="365760" lvl="0" indent="-342900" algn="l">
                        <a:lnSpc>
                          <a:spcPct val="100000"/>
                        </a:lnSpc>
                        <a:spcBef>
                          <a:spcPts val="400"/>
                        </a:spcBef>
                        <a:spcAft>
                          <a:spcPts val="400"/>
                        </a:spcAft>
                        <a:buFont typeface="Arial"/>
                        <a:buChar char="•"/>
                      </a:pPr>
                      <a:r>
                        <a:rPr lang="en-GB" sz="1900" b="0" i="0" u="none" strike="noStrike" noProof="0" dirty="0">
                          <a:solidFill>
                            <a:schemeClr val="tx2"/>
                          </a:solidFill>
                          <a:effectLst/>
                          <a:latin typeface="Bliss 2 Medium"/>
                        </a:rPr>
                        <a:t>Care and Support of Complex Needs</a:t>
                      </a:r>
                      <a:endParaRPr lang="en-GB" sz="1900" b="0" i="0" u="none" strike="noStrike" noProof="0" dirty="0">
                        <a:solidFill>
                          <a:srgbClr val="000000"/>
                        </a:solidFill>
                        <a:effectLst/>
                        <a:latin typeface="Bliss 2 Medium"/>
                      </a:endParaRPr>
                    </a:p>
                    <a:p>
                      <a:pPr marL="365760" lvl="0" indent="-342900" algn="l">
                        <a:lnSpc>
                          <a:spcPct val="100000"/>
                        </a:lnSpc>
                        <a:spcBef>
                          <a:spcPts val="400"/>
                        </a:spcBef>
                        <a:spcAft>
                          <a:spcPts val="400"/>
                        </a:spcAft>
                        <a:buFont typeface="Arial"/>
                        <a:buChar char="•"/>
                      </a:pPr>
                      <a:r>
                        <a:rPr lang="en-GB" sz="1900" b="0" i="0" u="none" strike="noStrike" noProof="0" dirty="0">
                          <a:solidFill>
                            <a:schemeClr val="tx2"/>
                          </a:solidFill>
                          <a:effectLst/>
                          <a:latin typeface="Bliss 2 Medium"/>
                        </a:rPr>
                        <a:t>Principles of Physiotherapy</a:t>
                      </a:r>
                    </a:p>
                    <a:p>
                      <a:pPr marL="365760" lvl="0" indent="-342900" algn="l">
                        <a:lnSpc>
                          <a:spcPct val="100000"/>
                        </a:lnSpc>
                        <a:spcBef>
                          <a:spcPts val="400"/>
                        </a:spcBef>
                        <a:spcAft>
                          <a:spcPts val="400"/>
                        </a:spcAft>
                        <a:buFont typeface="Arial"/>
                        <a:buChar char="•"/>
                      </a:pPr>
                      <a:r>
                        <a:rPr lang="en-GB" sz="1900" b="0" i="0" u="none" strike="noStrike" noProof="0" dirty="0">
                          <a:solidFill>
                            <a:schemeClr val="tx2"/>
                          </a:solidFill>
                          <a:effectLst/>
                          <a:latin typeface="Bliss 2 Medium"/>
                        </a:rPr>
                        <a:t>Principles of Occupational Therapy</a:t>
                      </a:r>
                    </a:p>
                    <a:p>
                      <a:pPr marL="365760" lvl="0" indent="-342900" algn="l">
                        <a:lnSpc>
                          <a:spcPct val="100000"/>
                        </a:lnSpc>
                        <a:spcBef>
                          <a:spcPts val="400"/>
                        </a:spcBef>
                        <a:spcAft>
                          <a:spcPts val="400"/>
                        </a:spcAft>
                        <a:buFont typeface="Arial"/>
                        <a:buChar char="•"/>
                      </a:pPr>
                      <a:r>
                        <a:rPr lang="en-GB" sz="1900" b="0" i="0" u="none" strike="noStrike" noProof="0" dirty="0">
                          <a:solidFill>
                            <a:schemeClr val="tx2"/>
                          </a:solidFill>
                          <a:effectLst/>
                          <a:latin typeface="Bliss 2 Medium"/>
                        </a:rPr>
                        <a:t>Principles of Nutrition and Dietetics</a:t>
                      </a:r>
                    </a:p>
                    <a:p>
                      <a:pPr lvl="0" algn="ctr">
                        <a:lnSpc>
                          <a:spcPct val="114999"/>
                        </a:lnSpc>
                        <a:buNone/>
                      </a:pPr>
                      <a:endParaRPr lang="en-GB" sz="1900" dirty="0">
                        <a:solidFill>
                          <a:schemeClr val="tx2"/>
                        </a:solidFill>
                        <a:effectLst/>
                        <a:latin typeface="Bliss 2 Medium"/>
                        <a:ea typeface="Times New Roman" panose="02020603050405020304" pitchFamily="18" charset="0"/>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207338905"/>
                  </a:ext>
                </a:extLst>
              </a:tr>
              <a:tr h="1022985">
                <a:tc>
                  <a:txBody>
                    <a:bodyPr/>
                    <a:lstStyle/>
                    <a:p>
                      <a:pPr algn="ctr">
                        <a:lnSpc>
                          <a:spcPct val="115000"/>
                        </a:lnSpc>
                      </a:pPr>
                      <a:r>
                        <a:rPr lang="en-GB" sz="1900" dirty="0">
                          <a:solidFill>
                            <a:schemeClr val="tx2"/>
                          </a:solidFill>
                          <a:effectLst/>
                          <a:latin typeface="Bliss 2 Medium"/>
                          <a:ea typeface="Times New Roman" panose="02020603050405020304" pitchFamily="18" charset="0"/>
                          <a:cs typeface="Arial"/>
                        </a:rPr>
                        <a:t>Work Based Learning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n-GB" sz="3600">
                        <a:solidFill>
                          <a:schemeClr val="tx1"/>
                        </a:solidFill>
                        <a:latin typeface="Bliss 2 Medium" panose="02000506030000020004"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605460902"/>
                  </a:ext>
                </a:extLst>
              </a:tr>
            </a:tbl>
          </a:graphicData>
        </a:graphic>
      </p:graphicFrame>
    </p:spTree>
    <p:extLst>
      <p:ext uri="{BB962C8B-B14F-4D97-AF65-F5344CB8AC3E}">
        <p14:creationId xmlns:p14="http://schemas.microsoft.com/office/powerpoint/2010/main" val="2042266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504950" y="246888"/>
            <a:ext cx="9182100" cy="557822"/>
          </a:xfrm>
        </p:spPr>
        <p:txBody>
          <a:bodyPr>
            <a:noAutofit/>
          </a:bodyPr>
          <a:lstStyle/>
          <a:p>
            <a:pPr algn="ctr">
              <a:defRPr/>
            </a:pPr>
            <a:r>
              <a:rPr lang="en-GB" sz="4000" b="1">
                <a:latin typeface="Bliss 2 Regular"/>
                <a:ea typeface="ＭＳ Ｐゴシック"/>
              </a:rPr>
              <a:t>Theory to Practice: Work Based Learning  </a:t>
            </a:r>
          </a:p>
        </p:txBody>
      </p:sp>
      <p:sp>
        <p:nvSpPr>
          <p:cNvPr id="3" name="Text Placeholder 2"/>
          <p:cNvSpPr>
            <a:spLocks noGrp="1"/>
          </p:cNvSpPr>
          <p:nvPr>
            <p:ph type="body" sz="quarter" idx="10"/>
          </p:nvPr>
        </p:nvSpPr>
        <p:spPr>
          <a:xfrm>
            <a:off x="587388" y="895983"/>
            <a:ext cx="11017224" cy="5234852"/>
          </a:xfrm>
        </p:spPr>
        <p:txBody>
          <a:bodyPr vert="horz" lIns="68580" tIns="34290" rIns="68580" bIns="34290" rtlCol="0" anchor="t">
            <a:noAutofit/>
          </a:bodyPr>
          <a:lstStyle/>
          <a:p>
            <a:pPr marL="257175" indent="-257175">
              <a:buFont typeface="Wingdings" panose="05000000000000000000" pitchFamily="2" charset="2"/>
              <a:buChar char="§"/>
              <a:defRPr/>
            </a:pPr>
            <a:r>
              <a:rPr lang="en-GB" sz="2100" b="1" dirty="0">
                <a:solidFill>
                  <a:schemeClr val="tx1"/>
                </a:solidFill>
                <a:latin typeface="+mj-lt"/>
              </a:rPr>
              <a:t>Students complete assessed  placement setting hours over the academic year (see course detail)</a:t>
            </a:r>
            <a:endParaRPr lang="en-GB" sz="2100" b="1" dirty="0">
              <a:solidFill>
                <a:schemeClr val="tx1"/>
              </a:solidFill>
              <a:latin typeface="+mj-lt"/>
              <a:ea typeface="Calibri Light"/>
              <a:cs typeface="Calibri Light"/>
            </a:endParaRPr>
          </a:p>
          <a:p>
            <a:pPr marL="257175" indent="-257175">
              <a:buFont typeface="Wingdings" panose="05000000000000000000" pitchFamily="2" charset="2"/>
              <a:buChar char="§"/>
              <a:defRPr/>
            </a:pPr>
            <a:r>
              <a:rPr lang="en-GB" sz="2100" b="1" dirty="0">
                <a:solidFill>
                  <a:schemeClr val="tx1"/>
                </a:solidFill>
                <a:latin typeface="+mj-lt"/>
              </a:rPr>
              <a:t>Range of different settings, and geographical locations (including own employment) – students are asked to source a placement before commencing the course (support provided to find placements)</a:t>
            </a:r>
            <a:r>
              <a:rPr lang="en-GB" sz="2100" dirty="0">
                <a:solidFill>
                  <a:schemeClr val="tx1"/>
                </a:solidFill>
                <a:latin typeface="+mj-lt"/>
              </a:rPr>
              <a:t>.</a:t>
            </a:r>
            <a:endParaRPr lang="en-GB" sz="2100" dirty="0">
              <a:solidFill>
                <a:schemeClr val="tx1"/>
              </a:solidFill>
              <a:latin typeface="+mj-lt"/>
              <a:ea typeface="Calibri Light"/>
              <a:cs typeface="Calibri Light"/>
            </a:endParaRPr>
          </a:p>
          <a:p>
            <a:pPr>
              <a:defRPr/>
            </a:pPr>
            <a:endParaRPr lang="en-GB" sz="2000" dirty="0">
              <a:solidFill>
                <a:schemeClr val="tx1"/>
              </a:solidFill>
              <a:latin typeface="+mj-lt"/>
            </a:endParaRPr>
          </a:p>
          <a:p>
            <a:pPr>
              <a:defRPr/>
            </a:pPr>
            <a:endParaRPr lang="en-GB" sz="2100" dirty="0">
              <a:solidFill>
                <a:schemeClr val="tx1"/>
              </a:solidFill>
              <a:latin typeface="+mj-lt"/>
              <a:ea typeface="Calibri Light"/>
              <a:cs typeface="Calibri Light"/>
            </a:endParaRPr>
          </a:p>
          <a:p>
            <a:pPr>
              <a:defRPr/>
            </a:pPr>
            <a:endParaRPr lang="en-GB" sz="2100" dirty="0">
              <a:solidFill>
                <a:schemeClr val="tx1"/>
              </a:solidFill>
              <a:latin typeface="+mj-lt"/>
              <a:ea typeface="Calibri Light"/>
              <a:cs typeface="Calibri Light"/>
            </a:endParaRPr>
          </a:p>
          <a:p>
            <a:pPr>
              <a:defRPr/>
            </a:pPr>
            <a:endParaRPr lang="en-GB" sz="2100" dirty="0">
              <a:solidFill>
                <a:schemeClr val="tx1"/>
              </a:solidFill>
              <a:latin typeface="+mj-lt"/>
              <a:ea typeface="Calibri Light"/>
              <a:cs typeface="Calibri Light"/>
            </a:endParaRPr>
          </a:p>
          <a:p>
            <a:pPr>
              <a:defRPr/>
            </a:pPr>
            <a:endParaRPr lang="en-GB" sz="500" b="1" dirty="0">
              <a:solidFill>
                <a:schemeClr val="tx1"/>
              </a:solidFill>
              <a:latin typeface="+mj-lt"/>
              <a:ea typeface="Calibri Light"/>
              <a:cs typeface="Calibri Light"/>
            </a:endParaRPr>
          </a:p>
          <a:p>
            <a:pPr marL="257175" indent="-257175">
              <a:buFont typeface="Wingdings" panose="05000000000000000000" pitchFamily="2" charset="2"/>
              <a:buChar char="§"/>
              <a:defRPr/>
            </a:pPr>
            <a:r>
              <a:rPr lang="en-GB" sz="2100" b="1" dirty="0">
                <a:solidFill>
                  <a:schemeClr val="tx1"/>
                </a:solidFill>
                <a:latin typeface="+mj-lt"/>
              </a:rPr>
              <a:t>Opportunity to link theory to practice, develop personal and professional skills, increase confidence, and gain a wealth of experience and knowledge in a health and social care setting.</a:t>
            </a:r>
            <a:endParaRPr lang="en-GB" sz="2100" b="1" dirty="0">
              <a:solidFill>
                <a:schemeClr val="tx1"/>
              </a:solidFill>
              <a:latin typeface="+mj-lt"/>
              <a:ea typeface="Calibri Light"/>
              <a:cs typeface="Calibri Light"/>
            </a:endParaRPr>
          </a:p>
          <a:p>
            <a:pPr marL="257175" indent="-257175">
              <a:buFont typeface="Wingdings" panose="05000000000000000000" pitchFamily="2" charset="2"/>
              <a:buChar char="§"/>
              <a:defRPr/>
            </a:pPr>
            <a:r>
              <a:rPr lang="en-GB" sz="2100" b="1" dirty="0">
                <a:solidFill>
                  <a:schemeClr val="tx1"/>
                </a:solidFill>
                <a:latin typeface="+mj-lt"/>
              </a:rPr>
              <a:t>Individual learning outcomes and requirements will depend on the course and level but will involve reflecting on your practice and goal-setting, and planning and implementing a project</a:t>
            </a:r>
            <a:r>
              <a:rPr lang="en-GB" sz="2100" dirty="0">
                <a:solidFill>
                  <a:schemeClr val="tx1"/>
                </a:solidFill>
                <a:latin typeface="+mj-lt"/>
              </a:rPr>
              <a:t>.</a:t>
            </a:r>
            <a:endParaRPr lang="en-GB" sz="2100" dirty="0">
              <a:solidFill>
                <a:schemeClr val="tx1"/>
              </a:solidFill>
              <a:latin typeface="+mj-lt"/>
              <a:ea typeface="Calibri Light"/>
              <a:cs typeface="Calibri Light"/>
            </a:endParaRPr>
          </a:p>
        </p:txBody>
      </p:sp>
      <p:pic>
        <p:nvPicPr>
          <p:cNvPr id="18438" name="Picture 6" descr="This image shows a young person holding  a piglet at a care farm, the image helps illistrate a type of placement a student could use. " title="Young Peroson holding a piglet"/>
          <p:cNvPicPr>
            <a:picLocks noChangeAspect="1"/>
          </p:cNvPicPr>
          <p:nvPr/>
        </p:nvPicPr>
        <p:blipFill>
          <a:blip r:embed="rId3"/>
          <a:srcRect/>
          <a:stretch>
            <a:fillRect/>
          </a:stretch>
        </p:blipFill>
        <p:spPr bwMode="auto">
          <a:xfrm>
            <a:off x="7354044" y="2935333"/>
            <a:ext cx="2365553" cy="133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8" descr="This image shows a picture of a pre-school play room, the image helps illistrate a type of placement a student could use. " title="Picture of preschool "/>
          <p:cNvPicPr>
            <a:picLocks noChangeAspect="1"/>
          </p:cNvPicPr>
          <p:nvPr/>
        </p:nvPicPr>
        <p:blipFill>
          <a:blip r:embed="rId4"/>
          <a:srcRect/>
          <a:stretch>
            <a:fillRect/>
          </a:stretch>
        </p:blipFill>
        <p:spPr bwMode="auto">
          <a:xfrm>
            <a:off x="2083029" y="2945271"/>
            <a:ext cx="1776103" cy="133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a:extLst>
              <a:ext uri="{FF2B5EF4-FFF2-40B4-BE49-F238E27FC236}">
                <a16:creationId xmlns:a16="http://schemas.microsoft.com/office/drawing/2014/main" id="{4AF1C9A8-F345-BB71-E311-56095BA7C454}"/>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4202342" y="2945271"/>
            <a:ext cx="2808492" cy="13309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2E51973-FDD9-0621-2897-5834FB1CA4EC}"/>
              </a:ext>
            </a:extLst>
          </p:cNvPr>
          <p:cNvSpPr/>
          <p:nvPr/>
        </p:nvSpPr>
        <p:spPr>
          <a:xfrm>
            <a:off x="0" y="0"/>
            <a:ext cx="12192000" cy="6858000"/>
          </a:xfrm>
          <a:prstGeom prst="rect">
            <a:avLst/>
          </a:prstGeom>
          <a:noFill/>
          <a:ln w="155575">
            <a:solidFill>
              <a:srgbClr val="007D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F98B10A7-DC48-4D91-900B-888E577E7E76}"/>
              </a:ext>
            </a:extLst>
          </p:cNvPr>
          <p:cNvSpPr>
            <a:spLocks noGrp="1"/>
          </p:cNvSpPr>
          <p:nvPr>
            <p:ph type="title"/>
          </p:nvPr>
        </p:nvSpPr>
        <p:spPr>
          <a:xfrm>
            <a:off x="838200" y="365125"/>
            <a:ext cx="10866120" cy="1325563"/>
          </a:xfrm>
        </p:spPr>
        <p:txBody>
          <a:bodyPr>
            <a:normAutofit/>
          </a:bodyPr>
          <a:lstStyle/>
          <a:p>
            <a:r>
              <a:rPr lang="en-GB" altLang="en-US" sz="4000" b="1" dirty="0">
                <a:solidFill>
                  <a:srgbClr val="003399"/>
                </a:solidFill>
                <a:latin typeface="Bliss 2 Regular"/>
                <a:ea typeface="ＭＳ Ｐゴシック"/>
              </a:rPr>
              <a:t>Teaching and Learning: Specialist Activities…</a:t>
            </a:r>
          </a:p>
        </p:txBody>
      </p:sp>
      <p:pic>
        <p:nvPicPr>
          <p:cNvPr id="5" name="Content Placeholder 4">
            <a:extLst>
              <a:ext uri="{FF2B5EF4-FFF2-40B4-BE49-F238E27FC236}">
                <a16:creationId xmlns:a16="http://schemas.microsoft.com/office/drawing/2014/main" id="{C17AB70D-7EAE-494C-AAA4-BC7B2147FEB3}"/>
              </a:ext>
            </a:extLst>
          </p:cNvPr>
          <p:cNvPicPr>
            <a:picLocks noGrp="1" noChangeAspect="1"/>
          </p:cNvPicPr>
          <p:nvPr>
            <p:ph idx="1"/>
          </p:nvPr>
        </p:nvPicPr>
        <p:blipFill>
          <a:blip r:embed="rId3"/>
          <a:stretch>
            <a:fillRect/>
          </a:stretch>
        </p:blipFill>
        <p:spPr>
          <a:xfrm rot="546368">
            <a:off x="6642367" y="2121354"/>
            <a:ext cx="5301733" cy="3533082"/>
          </a:xfrm>
          <a:prstGeom prst="rect">
            <a:avLst/>
          </a:prstGeom>
        </p:spPr>
      </p:pic>
      <p:pic>
        <p:nvPicPr>
          <p:cNvPr id="6" name="Picture 5">
            <a:extLst>
              <a:ext uri="{FF2B5EF4-FFF2-40B4-BE49-F238E27FC236}">
                <a16:creationId xmlns:a16="http://schemas.microsoft.com/office/drawing/2014/main" id="{41069D50-C911-4D0F-B3E7-BF388FD2C79D}"/>
              </a:ext>
            </a:extLst>
          </p:cNvPr>
          <p:cNvPicPr>
            <a:picLocks noChangeAspect="1"/>
          </p:cNvPicPr>
          <p:nvPr/>
        </p:nvPicPr>
        <p:blipFill>
          <a:blip r:embed="rId4"/>
          <a:stretch>
            <a:fillRect/>
          </a:stretch>
        </p:blipFill>
        <p:spPr>
          <a:xfrm>
            <a:off x="263352" y="1872343"/>
            <a:ext cx="7414705" cy="4485807"/>
          </a:xfrm>
          <a:prstGeom prst="rect">
            <a:avLst/>
          </a:prstGeom>
        </p:spPr>
      </p:pic>
      <p:sp>
        <p:nvSpPr>
          <p:cNvPr id="2" name="Rectangle 1">
            <a:extLst>
              <a:ext uri="{FF2B5EF4-FFF2-40B4-BE49-F238E27FC236}">
                <a16:creationId xmlns:a16="http://schemas.microsoft.com/office/drawing/2014/main" id="{A844F62F-64BC-7667-7564-C9F43C638AAD}"/>
              </a:ext>
            </a:extLst>
          </p:cNvPr>
          <p:cNvSpPr/>
          <p:nvPr/>
        </p:nvSpPr>
        <p:spPr>
          <a:xfrm>
            <a:off x="0" y="0"/>
            <a:ext cx="12192000" cy="6858000"/>
          </a:xfrm>
          <a:prstGeom prst="rect">
            <a:avLst/>
          </a:prstGeom>
          <a:noFill/>
          <a:ln w="155575">
            <a:solidFill>
              <a:srgbClr val="007D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168574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53DB0-D60B-4318-9117-F1A061EEA8A0}"/>
              </a:ext>
            </a:extLst>
          </p:cNvPr>
          <p:cNvSpPr>
            <a:spLocks noGrp="1"/>
          </p:cNvSpPr>
          <p:nvPr>
            <p:ph type="title"/>
          </p:nvPr>
        </p:nvSpPr>
        <p:spPr>
          <a:xfrm>
            <a:off x="875490" y="136525"/>
            <a:ext cx="8665156" cy="583322"/>
          </a:xfrm>
        </p:spPr>
        <p:txBody>
          <a:bodyPr anchor="t">
            <a:normAutofit/>
          </a:bodyPr>
          <a:lstStyle/>
          <a:p>
            <a:r>
              <a:rPr lang="en-US" sz="2600" dirty="0">
                <a:solidFill>
                  <a:srgbClr val="003399"/>
                </a:solidFill>
              </a:rPr>
              <a:t>Role and Scope of the Assistant Practitioner</a:t>
            </a:r>
          </a:p>
        </p:txBody>
      </p:sp>
      <p:sp>
        <p:nvSpPr>
          <p:cNvPr id="4" name="Content Placeholder 3">
            <a:extLst>
              <a:ext uri="{FF2B5EF4-FFF2-40B4-BE49-F238E27FC236}">
                <a16:creationId xmlns:a16="http://schemas.microsoft.com/office/drawing/2014/main" id="{C4463522-9B9D-0F85-8096-CDE8BA324B92}"/>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23711" y="905956"/>
            <a:ext cx="9784884" cy="3729390"/>
          </a:xfrm>
        </p:spPr>
        <p:txBody>
          <a:bodyPr>
            <a:noAutofit/>
          </a:bodyPr>
          <a:lstStyle/>
          <a:p>
            <a:pPr marL="0" indent="0">
              <a:spcBef>
                <a:spcPts val="2500"/>
              </a:spcBef>
              <a:buFont typeface="Arial" panose="020B0604020202020204" pitchFamily="34" charset="0"/>
              <a:buNone/>
            </a:pPr>
            <a:r>
              <a:rPr lang="en-US" sz="2000" b="1" dirty="0"/>
              <a:t>Bridging Care Roles</a:t>
            </a:r>
          </a:p>
          <a:p>
            <a:pPr marL="0" lvl="1" indent="0">
              <a:buFont typeface="Arial" panose="020B0604020202020204" pitchFamily="34" charset="0"/>
              <a:buNone/>
            </a:pPr>
            <a:r>
              <a:rPr sz="1600" dirty="0"/>
              <a:t>Assistant Practitioners bridge support staff and registered professionals, ensuring continuous, safe, high-quality care.</a:t>
            </a:r>
            <a:endParaRPr lang="en-US" sz="1600" dirty="0"/>
          </a:p>
          <a:p>
            <a:pPr marL="0" indent="0">
              <a:spcBef>
                <a:spcPts val="2500"/>
              </a:spcBef>
              <a:buFont typeface="Arial" panose="020B0604020202020204" pitchFamily="34" charset="0"/>
              <a:buNone/>
            </a:pPr>
            <a:r>
              <a:rPr lang="en-US" sz="2000" b="1" dirty="0"/>
              <a:t>Clinical Responsibilities</a:t>
            </a:r>
          </a:p>
          <a:p>
            <a:pPr marL="0" lvl="1" indent="0">
              <a:buFont typeface="Arial" panose="020B0604020202020204" pitchFamily="34" charset="0"/>
              <a:buNone/>
            </a:pPr>
            <a:r>
              <a:rPr sz="1600" dirty="0"/>
              <a:t>They perform clinical observations, therapeutic engagement, health promotion, and basic interventions with autonomy.</a:t>
            </a:r>
            <a:endParaRPr lang="en-US" sz="1600" dirty="0"/>
          </a:p>
          <a:p>
            <a:pPr marL="0" indent="0">
              <a:spcBef>
                <a:spcPts val="2500"/>
              </a:spcBef>
              <a:buFont typeface="Arial" panose="020B0604020202020204" pitchFamily="34" charset="0"/>
              <a:buNone/>
            </a:pPr>
            <a:r>
              <a:rPr lang="en-US" sz="2000" b="1" dirty="0"/>
              <a:t>Training and Development</a:t>
            </a:r>
          </a:p>
          <a:p>
            <a:pPr marL="0" lvl="1" indent="0">
              <a:buFont typeface="Arial" panose="020B0604020202020204" pitchFamily="34" charset="0"/>
              <a:buNone/>
            </a:pPr>
            <a:r>
              <a:rPr sz="1600" dirty="0"/>
              <a:t>The F</a:t>
            </a:r>
            <a:r>
              <a:rPr lang="en-GB" sz="1600" dirty="0"/>
              <a:t>d</a:t>
            </a:r>
            <a:r>
              <a:rPr sz="1600" dirty="0"/>
              <a:t>Sc program develops understanding of person-centred care, safeguarding, anatomy, and multidisciplinary teamwork.</a:t>
            </a:r>
            <a:r>
              <a:rPr lang="en-GB" sz="1600" dirty="0"/>
              <a:t> Programme focuses on understanding wider determinants, social contexts, lived experiences and  personal choice.  </a:t>
            </a:r>
            <a:endParaRPr lang="en-US" sz="1600" dirty="0"/>
          </a:p>
          <a:p>
            <a:pPr marL="0" indent="0">
              <a:spcBef>
                <a:spcPts val="2500"/>
              </a:spcBef>
              <a:buFont typeface="Arial" panose="020B0604020202020204" pitchFamily="34" charset="0"/>
              <a:buNone/>
            </a:pPr>
            <a:r>
              <a:rPr lang="en-US" sz="2000" b="1" dirty="0"/>
              <a:t>Workforce Impact</a:t>
            </a:r>
          </a:p>
          <a:p>
            <a:pPr marL="0" lvl="1" indent="0">
              <a:buFont typeface="Arial" panose="020B0604020202020204" pitchFamily="34" charset="0"/>
              <a:buNone/>
            </a:pPr>
            <a:r>
              <a:rPr sz="1600" dirty="0"/>
              <a:t>Assistant Practitioners improve service efficiency, allowing registered professionals to focus on specialised tasks.</a:t>
            </a:r>
            <a:endParaRPr lang="en-GB" sz="1600" dirty="0"/>
          </a:p>
          <a:p>
            <a:pPr marL="0" lvl="1" indent="0">
              <a:buFont typeface="Arial" panose="020B0604020202020204" pitchFamily="34" charset="0"/>
              <a:buNone/>
            </a:pPr>
            <a:endParaRPr lang="en-GB" sz="1600" dirty="0"/>
          </a:p>
          <a:p>
            <a:pPr marL="0" lvl="1" indent="0">
              <a:buFont typeface="Arial" panose="020B0604020202020204" pitchFamily="34" charset="0"/>
              <a:buNone/>
            </a:pPr>
            <a:r>
              <a:rPr lang="en-GB" sz="1600" dirty="0"/>
              <a:t>Highly Skilled, non-registered practitioners; often working without direct supervision; patient/service user/resident facing roles across various settings</a:t>
            </a:r>
            <a:endParaRPr lang="en-US" sz="1600" dirty="0"/>
          </a:p>
        </p:txBody>
      </p:sp>
      <p:sp>
        <p:nvSpPr>
          <p:cNvPr id="7" name="Slide Number Placeholder 6">
            <a:extLst>
              <a:ext uri="{FF2B5EF4-FFF2-40B4-BE49-F238E27FC236}">
                <a16:creationId xmlns:a16="http://schemas.microsoft.com/office/drawing/2014/main" id="{89517E1B-6EDB-94FA-8A9F-B598742A2E3E}"/>
              </a:ext>
            </a:extLst>
          </p:cNvPr>
          <p:cNvSpPr>
            <a:spLocks noGrp="1"/>
          </p:cNvSpPr>
          <p:nvPr>
            <p:ph type="sldNum" sz="quarter" idx="12"/>
          </p:nvPr>
        </p:nvSpPr>
        <p:spPr/>
        <p:txBody>
          <a:bodyPr anchor="ctr">
            <a:normAutofit/>
          </a:bodyPr>
          <a:lstStyle/>
          <a:p>
            <a:pPr>
              <a:spcAft>
                <a:spcPts val="600"/>
              </a:spcAft>
            </a:pPr>
            <a:fld id="{27F8DDA4-3B80-4E8A-A8F5-521F73BF9127}" type="slidenum">
              <a:rPr lang="en-US" smtClean="0"/>
              <a:pPr>
                <a:spcAft>
                  <a:spcPts val="600"/>
                </a:spcAft>
              </a:pPr>
              <a:t>8</a:t>
            </a:fld>
            <a:endParaRPr lang="en-US"/>
          </a:p>
        </p:txBody>
      </p:sp>
    </p:spTree>
    <p:extLst>
      <p:ext uri="{BB962C8B-B14F-4D97-AF65-F5344CB8AC3E}">
        <p14:creationId xmlns:p14="http://schemas.microsoft.com/office/powerpoint/2010/main" val="1577034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E87EB-4167-7CAF-C3AF-43CE18E31608}"/>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Applied Health and Social Care BA (Hons) Top-up Degree</a:t>
            </a:r>
            <a:endParaRPr lang="en-GB" dirty="0"/>
          </a:p>
        </p:txBody>
      </p:sp>
      <p:pic>
        <p:nvPicPr>
          <p:cNvPr id="4" name="Content Placeholder 3">
            <a:extLst>
              <a:ext uri="{FF2B5EF4-FFF2-40B4-BE49-F238E27FC236}">
                <a16:creationId xmlns:a16="http://schemas.microsoft.com/office/drawing/2014/main" id="{E4FC6A30-1751-37E0-D241-10520E9A99C1}"/>
              </a:ext>
            </a:extLst>
          </p:cNvPr>
          <p:cNvPicPr>
            <a:picLocks noGrp="1" noChangeAspect="1"/>
          </p:cNvPicPr>
          <p:nvPr>
            <p:ph idx="1"/>
          </p:nvPr>
        </p:nvPicPr>
        <p:blipFill>
          <a:blip r:embed="rId3"/>
          <a:stretch>
            <a:fillRect/>
          </a:stretch>
        </p:blipFill>
        <p:spPr>
          <a:xfrm>
            <a:off x="1959038" y="1893970"/>
            <a:ext cx="6898358" cy="4598905"/>
          </a:xfrm>
          <a:prstGeom prst="rect">
            <a:avLst/>
          </a:prstGeom>
        </p:spPr>
      </p:pic>
    </p:spTree>
    <p:extLst>
      <p:ext uri="{BB962C8B-B14F-4D97-AF65-F5344CB8AC3E}">
        <p14:creationId xmlns:p14="http://schemas.microsoft.com/office/powerpoint/2010/main" val="157340486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University of Worcester">
      <a:dk1>
        <a:srgbClr val="00154D"/>
      </a:dk1>
      <a:lt1>
        <a:sysClr val="window" lastClr="FFFFFF"/>
      </a:lt1>
      <a:dk2>
        <a:srgbClr val="00217E"/>
      </a:dk2>
      <a:lt2>
        <a:srgbClr val="E7E6E6"/>
      </a:lt2>
      <a:accent1>
        <a:srgbClr val="008CCC"/>
      </a:accent1>
      <a:accent2>
        <a:srgbClr val="5FCCF5"/>
      </a:accent2>
      <a:accent3>
        <a:srgbClr val="C4B681"/>
      </a:accent3>
      <a:accent4>
        <a:srgbClr val="9C8C56"/>
      </a:accent4>
      <a:accent5>
        <a:srgbClr val="AE132A"/>
      </a:accent5>
      <a:accent6>
        <a:srgbClr val="6D0020"/>
      </a:accent6>
      <a:hlink>
        <a:srgbClr val="008CCC"/>
      </a:hlink>
      <a:folHlink>
        <a:srgbClr val="5FCCF5"/>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63388041-0329-433c-a4b1-19a28fce31c6}" enabled="0" method="" siteId="{63388041-0329-433c-a4b1-19a28fce31c6}" removed="1"/>
</clbl:labelList>
</file>

<file path=docProps/app.xml><?xml version="1.0" encoding="utf-8"?>
<Properties xmlns="http://schemas.openxmlformats.org/officeDocument/2006/extended-properties" xmlns:vt="http://schemas.openxmlformats.org/officeDocument/2006/docPropsVTypes">
  <TotalTime>7417</TotalTime>
  <Words>3704</Words>
  <Application>Microsoft Office PowerPoint</Application>
  <PresentationFormat>Widescreen</PresentationFormat>
  <Paragraphs>295</Paragraphs>
  <Slides>19</Slides>
  <Notes>19</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19</vt:i4>
      </vt:variant>
    </vt:vector>
  </HeadingPairs>
  <TitlesOfParts>
    <vt:vector size="31" baseType="lpstr">
      <vt:lpstr>ＭＳ Ｐゴシック</vt:lpstr>
      <vt:lpstr>Arial</vt:lpstr>
      <vt:lpstr>Bebas Neue</vt:lpstr>
      <vt:lpstr>Bliss 2 Light</vt:lpstr>
      <vt:lpstr>Bliss 2 Medium</vt:lpstr>
      <vt:lpstr>Bliss 2 Regular</vt:lpstr>
      <vt:lpstr>Calibri</vt:lpstr>
      <vt:lpstr>Calibri Light</vt:lpstr>
      <vt:lpstr>Open Sans</vt:lpstr>
      <vt:lpstr>Wingdings</vt:lpstr>
      <vt:lpstr>Office Theme</vt:lpstr>
      <vt:lpstr>Office Theme</vt:lpstr>
      <vt:lpstr>FDSc Assistant Practitioner (Health and Social Care) &amp;  BA (Hons) Top-up degree: Applied Health and Social Care  A Combined Overview</vt:lpstr>
      <vt:lpstr>Health and Social Care Programme Context… From Level 4 to Masters</vt:lpstr>
      <vt:lpstr>      </vt:lpstr>
      <vt:lpstr>FdSc Course Structure, Pathways and Learning Design</vt:lpstr>
      <vt:lpstr>PowerPoint Presentation</vt:lpstr>
      <vt:lpstr>Theory to Practice: Work Based Learning  </vt:lpstr>
      <vt:lpstr>Teaching and Learning: Specialist Activities…</vt:lpstr>
      <vt:lpstr>Role and Scope of the Assistant Practitioner</vt:lpstr>
      <vt:lpstr>Applied Health and Social Care BA (Hons) Top-up Degree</vt:lpstr>
      <vt:lpstr>PowerPoint Presentation</vt:lpstr>
      <vt:lpstr>APHS Course Vision, Philosophy and Contemporary Themes</vt:lpstr>
      <vt:lpstr>Key features and structure of the Course </vt:lpstr>
      <vt:lpstr> BA (Hons) Applied Health &amp; Social Care   Graduates of this degree will also be awarded:  CMI L5 Certificate in Management and Leadership (including L5 Award in Equality, Diversity and Inclusion)  Students with management experience can apply for CMI Chartered Manager status on graduation.       </vt:lpstr>
      <vt:lpstr>PowerPoint Presentation</vt:lpstr>
      <vt:lpstr>FD Leaver Destinations (Graduate Employment &amp; Further Study)</vt:lpstr>
      <vt:lpstr>BA/BSc (Hons) Top-up Degrees Leaver Destinations</vt:lpstr>
      <vt:lpstr>Current &amp; Planned Engagement Initiatives</vt:lpstr>
      <vt:lpstr>Best part of the year:  Graduation!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University of Worcester</dc:title>
  <dc:creator>Laura Curtis</dc:creator>
  <cp:lastModifiedBy>Lisa Mauro-Bracken</cp:lastModifiedBy>
  <cp:revision>36</cp:revision>
  <cp:lastPrinted>2026-02-02T12:59:10Z</cp:lastPrinted>
  <dcterms:created xsi:type="dcterms:W3CDTF">2021-02-01T12:18:11Z</dcterms:created>
  <dcterms:modified xsi:type="dcterms:W3CDTF">2026-02-03T13:36:51Z</dcterms:modified>
</cp:coreProperties>
</file>