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59" r:id="rId7"/>
    <p:sldId id="260" r:id="rId8"/>
    <p:sldId id="261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62" r:id="rId17"/>
    <p:sldId id="263" r:id="rId18"/>
    <p:sldId id="264" r:id="rId19"/>
    <p:sldId id="271" r:id="rId20"/>
    <p:sldId id="273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Cording" userId="6b52b550-69c5-4676-a1af-1e06e65dd0cd" providerId="ADAL" clId="{D268471A-D682-4E4E-A520-A0A508C024A3}"/>
    <pc:docChg chg="modSld">
      <pc:chgData name="Edward Cording" userId="6b52b550-69c5-4676-a1af-1e06e65dd0cd" providerId="ADAL" clId="{D268471A-D682-4E4E-A520-A0A508C024A3}" dt="2026-03-18T12:45:41.696" v="0" actId="1076"/>
      <pc:docMkLst>
        <pc:docMk/>
      </pc:docMkLst>
      <pc:sldChg chg="modSp mod">
        <pc:chgData name="Edward Cording" userId="6b52b550-69c5-4676-a1af-1e06e65dd0cd" providerId="ADAL" clId="{D268471A-D682-4E4E-A520-A0A508C024A3}" dt="2026-03-18T12:45:41.696" v="0" actId="1076"/>
        <pc:sldMkLst>
          <pc:docMk/>
          <pc:sldMk cId="242381259" sldId="261"/>
        </pc:sldMkLst>
        <pc:picChg chg="mod">
          <ac:chgData name="Edward Cording" userId="6b52b550-69c5-4676-a1af-1e06e65dd0cd" providerId="ADAL" clId="{D268471A-D682-4E4E-A520-A0A508C024A3}" dt="2026-03-18T12:45:41.696" v="0" actId="1076"/>
          <ac:picMkLst>
            <pc:docMk/>
            <pc:sldMk cId="242381259" sldId="261"/>
            <ac:picMk id="5" creationId="{997A9317-D5E6-FA08-9672-57FB98BDA2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C67D-C426-4396-8438-8B8D15B784E8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0B8FB-044E-421A-B4DE-444BD34ED9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8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037B-B078-47BD-BCF9-30F56208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404" y="1122363"/>
            <a:ext cx="1121850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5D8DB-5373-479D-BA90-C1D8DD22A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404" y="3602038"/>
            <a:ext cx="1121850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7336-9087-441F-B80D-2A9F054F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C3859ABE-1F22-4367-AEB6-8B1960E4C400}" type="datetime1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101E8-FCB8-447D-B9EB-4F82AD31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GB" sz="1100"/>
              <a:t>ICS Care Home Deterioration Pack March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16275-AB6B-4235-BA20-D396D4D8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90B30DD5-1EF8-48BF-BC70-8C78D8C5415C}" type="slidenum">
              <a:rPr lang="en-GB" smtClean="0"/>
              <a:pPr/>
              <a:t>‹#›</a:t>
            </a:fld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58701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7B27-1EE3-432C-A8FA-02266C2C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F0FDB-0157-41D5-BCB4-7D9EEE601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2C096-ABA2-4F00-A06A-1BCEEFBF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27E0-D480-41B4-BF7F-2C0944D87AB1}" type="datetime1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78D7-A270-4BBE-8041-ED9845A4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9CCC4-C7AC-4854-ACF2-2E83EA56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01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1F256-3F90-497C-867D-266E7EA10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9476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DD1DB-2A83-4339-9794-D38B937ED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404" y="365125"/>
            <a:ext cx="80530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B83AF-C09C-4180-B903-90437BBF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675E-7CD9-4A04-849A-4659ED08D65B}" type="datetime1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A15AD-5240-43CA-AB1C-EBCB6849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4C7DD-8710-4E2D-B5AF-29AC7A09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9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82DD-A79A-4450-B600-EA741951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F834D-486C-4CDF-8759-B78FC266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D35EC-1786-4DDA-8A83-C7B393C4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82EF-BEBE-4DA0-9270-E8A4E1A00CEB}" type="datetime1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32ECC-DF91-4154-851E-5D58228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E3072-FA04-47C9-9645-A61032EA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0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38C0-2BBC-4C21-9E0B-0BF27CBC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1736726"/>
            <a:ext cx="11153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E6690-A830-48BC-BAD9-BA0CC92A9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404" y="4589463"/>
            <a:ext cx="11153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8EFD5-A1CB-4393-9863-5A37B2C3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F09-20D1-4B71-B70B-4B0041261137}" type="datetime1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E249-ACA0-4405-AEA1-B16D9AC4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1DF9E-8826-4EB5-80B0-E6A9E575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8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E27B-EFC6-4E9F-B63E-8BEDFCC4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11F0-FC53-4084-8536-77A9B28AF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404" y="1825625"/>
            <a:ext cx="550039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AA5FA-BAEA-4788-AC31-E4D29311E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0039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F453D-C98F-4E84-AED2-0167B179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EB63-388E-40FC-BD0F-4A31A71CA099}" type="datetime1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5F067-C63C-48AF-AB60-CE6445D5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67D86-786B-409E-8139-9675049C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1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F2F9-F6D8-4913-A3B9-1077A754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365125"/>
            <a:ext cx="1115319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CBF3E-DBCE-4B40-81E2-C97C3C87B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404" y="1690688"/>
            <a:ext cx="55003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662A5-FC3B-46A5-8612-9C0C3DBA5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04" y="2505075"/>
            <a:ext cx="547817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02E0A-3A3F-42B3-A27C-744D6B661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0039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E75A0-C05B-4B1D-AF9A-31490D278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50039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871A1-61FF-43C8-9243-9D8FF6A5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9A9B-B1A5-4EAE-B3BF-E5D0D0A70618}" type="datetime1">
              <a:rPr lang="en-GB" smtClean="0"/>
              <a:t>18/03/2026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71F22C-B1EB-4415-8532-5A4B7F3C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9FB8F-8AA8-461D-9C1A-C80F9682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1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CDE1-AAEC-45F5-B5B4-91511E63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80E40-008B-4CBA-A00B-102D0081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6698-EE8F-4791-9F58-FB51F96CFB05}" type="datetime1">
              <a:rPr lang="en-GB" smtClean="0"/>
              <a:t>18/03/2026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EDC42-3571-4A41-A35A-B5C8AAFD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B0634-F78A-4E58-8361-1E98A001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62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2B2D2-4B1A-4A13-9C86-1736FAE8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1332-9E7C-43FC-B410-58F6E9E2E49A}" type="datetime1">
              <a:rPr lang="en-GB" smtClean="0"/>
              <a:t>18/03/2026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047DF-66BB-4983-80C2-D64A276B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C1297-5D77-4599-9FA9-91BC058A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46EE-8105-4651-A984-BD8CDB88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457200"/>
            <a:ext cx="425262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DDA6-54D1-4228-8455-540AEB41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489408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70C27-693E-4DA0-A952-98778222C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404" y="2057400"/>
            <a:ext cx="425262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9424B-A804-4A09-AE8D-E45A77B7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6E7-7B7E-461B-BA61-655233F9EAA7}" type="datetime1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7CF40-25A4-4343-A215-AB870275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FC44D-8DA6-44E8-B55C-DCDE77F2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5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9351-727B-480B-BAB3-47E99628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457200"/>
            <a:ext cx="425262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76231-B663-40FA-95B8-447E22577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48940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188AA-6E56-4052-8872-83687C3A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404" y="2057400"/>
            <a:ext cx="425262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D3221-90A7-4DD1-A3B3-F7D3728C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C401-B7D7-4F65-8F94-E379C139412F}" type="datetime1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C7608-6466-4C28-AE0D-2BFDFCAA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AB2BD-6EDB-42AF-A86E-FB26450A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6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22BEC-A535-4E7D-B88B-4DD54EFF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365125"/>
            <a:ext cx="11153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F1221-6903-49A6-9D0B-4565253BE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404" y="1825625"/>
            <a:ext cx="11153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646F3-DE79-4D8B-9095-2DDE1872D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404" y="6356350"/>
            <a:ext cx="3061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CD17E0-00C6-4434-8B10-997B81C20722}" type="datetime1">
              <a:rPr lang="en-GB" smtClean="0"/>
              <a:t>18/03/2026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480F8-A62A-41FA-967A-4D7A1D4E2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ICS Care Home Deterioration Pack March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2DF14-F026-40E0-B29E-BF5A438FE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61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B30DD5-1EF8-48BF-BC70-8C78D8C5415C}" type="slidenum">
              <a:rPr lang="en-GB" smtClean="0"/>
              <a:pPr/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5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2B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2B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2B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2B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2B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2B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105E-6FF5-42B3-BE57-5CE86962B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89" y="3095734"/>
            <a:ext cx="11345333" cy="2387600"/>
          </a:xfrm>
        </p:spPr>
        <p:txBody>
          <a:bodyPr>
            <a:normAutofit/>
          </a:bodyPr>
          <a:lstStyle/>
          <a:p>
            <a:r>
              <a:rPr lang="en-GB" sz="4000" dirty="0"/>
              <a:t>ICS Care Home Deterioration Pack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19ECD-E628-4BC6-8635-9DB5B3C8A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89" y="5575409"/>
            <a:ext cx="11345333" cy="439384"/>
          </a:xfrm>
        </p:spPr>
        <p:txBody>
          <a:bodyPr/>
          <a:lstStyle/>
          <a:p>
            <a:r>
              <a:rPr lang="en-GB" dirty="0"/>
              <a:t>March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4141F-595F-498C-B969-4406023F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pPr/>
              <a:t>1</a:t>
            </a:fld>
            <a:endParaRPr lang="en-GB" sz="11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43D3D-7A0E-FA45-01A5-F546BB69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/>
              <a:t>ICS Care Home Deterioration Pack March 2026</a:t>
            </a:r>
          </a:p>
        </p:txBody>
      </p:sp>
    </p:spTree>
    <p:extLst>
      <p:ext uri="{BB962C8B-B14F-4D97-AF65-F5344CB8AC3E}">
        <p14:creationId xmlns:p14="http://schemas.microsoft.com/office/powerpoint/2010/main" val="131480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CCAD-AE69-49BE-5917-3F28AD3C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Escalating Clinical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608C4-B877-C382-DEB6-A65E3BDB5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Begin observations using ReSTORE2 approach</a:t>
            </a:r>
          </a:p>
          <a:p>
            <a:r>
              <a:rPr lang="en-GB" dirty="0"/>
              <a:t>Review </a:t>
            </a:r>
            <a:r>
              <a:rPr lang="en-GB" dirty="0" err="1"/>
              <a:t>ReSPECT</a:t>
            </a:r>
            <a:r>
              <a:rPr lang="en-GB" dirty="0"/>
              <a:t> documentation</a:t>
            </a:r>
          </a:p>
          <a:p>
            <a:r>
              <a:rPr lang="en-GB" dirty="0"/>
              <a:t>Escalate concerns using SBARD communication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ensures clinicians receive </a:t>
            </a:r>
            <a:r>
              <a:rPr lang="en-GB" b="1" dirty="0"/>
              <a:t>clear, structured information</a:t>
            </a:r>
            <a:r>
              <a:rPr lang="en-GB" dirty="0"/>
              <a:t> to support decision making.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B5552-54CB-36E1-C869-9E41DC77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B7926-3B7C-344B-4E26-AE7E0C1F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8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B3D505-BD84-BEDF-EB7D-96B99A70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AC4D9-F756-9F89-EC51-FD782207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3221C-E8A0-F6CC-7306-9FA6121E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0" y="247206"/>
            <a:ext cx="11279306" cy="61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9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BABB06-6DEA-D1F7-0F8E-E54B07EA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A0B12-6306-50F1-9607-514C0E0A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B9AF2-8476-FFF1-4793-CF726847E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4" y="213361"/>
            <a:ext cx="11418596" cy="61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90E4-A446-4B98-07A1-C76FE7E7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/>
              <a:t>Core Escalation Principle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0638-1662-0336-DF1B-619D7E0D7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When a resident deteriorates, escalation decisions should always consider:</a:t>
            </a:r>
          </a:p>
          <a:p>
            <a:r>
              <a:rPr lang="en-GB" dirty="0"/>
              <a:t>The clinical condition of the resident</a:t>
            </a:r>
          </a:p>
          <a:p>
            <a:r>
              <a:rPr lang="en-GB" dirty="0" err="1"/>
              <a:t>ReSPECT</a:t>
            </a:r>
            <a:r>
              <a:rPr lang="en-GB" dirty="0"/>
              <a:t> documentation</a:t>
            </a:r>
          </a:p>
          <a:p>
            <a:r>
              <a:rPr lang="en-GB" dirty="0"/>
              <a:t>Advance care plans</a:t>
            </a:r>
          </a:p>
          <a:p>
            <a:r>
              <a:rPr lang="en-GB" dirty="0"/>
              <a:t>Resident wishes</a:t>
            </a:r>
          </a:p>
          <a:p>
            <a:r>
              <a:rPr lang="en-GB" dirty="0"/>
              <a:t>Family views where appropriate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Emergency services should only be contacted where clinically appropriate and in line with </a:t>
            </a:r>
            <a:r>
              <a:rPr lang="en-GB" dirty="0" err="1"/>
              <a:t>ReSPECT</a:t>
            </a:r>
            <a:r>
              <a:rPr lang="en-GB" dirty="0"/>
              <a:t> documentation and resident wishes.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51830-7832-9988-53D1-A47D1738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A94AE-618F-F0BC-04F5-31E8D9FD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19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4D8C-9AA3-77AD-1E53-4CD3F176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Patient Centred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863F-A2EF-28FF-6747-4E3418815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All escalation decisions should focus on:</a:t>
            </a:r>
          </a:p>
          <a:p>
            <a:r>
              <a:rPr lang="en-GB" dirty="0"/>
              <a:t>✔ Resident safety</a:t>
            </a:r>
            <a:br>
              <a:rPr lang="en-GB" dirty="0"/>
            </a:br>
            <a:r>
              <a:rPr lang="en-GB" dirty="0"/>
              <a:t>✔ Resident/Family wishes</a:t>
            </a:r>
            <a:br>
              <a:rPr lang="en-GB" dirty="0"/>
            </a:br>
            <a:r>
              <a:rPr lang="en-GB" dirty="0"/>
              <a:t>✔ Clinical need</a:t>
            </a:r>
            <a:br>
              <a:rPr lang="en-GB" dirty="0"/>
            </a:br>
            <a:r>
              <a:rPr lang="en-GB" dirty="0"/>
              <a:t>✔ Appropriate care setting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Many residents may receive more appropriate care within their care home environment, supported by community and primary health services.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6AD78-A533-E2B1-49B5-5CF3F1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4B478-06EE-63BC-EF2D-0F7BD009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10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C2EF-E282-7E4C-E864-17D7B8B6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Escalation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3DA2-C7B6-0A07-04C2-6CBA62E5D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Care homes should escalate concerns using the most appropriate pathway:</a:t>
            </a:r>
          </a:p>
          <a:p>
            <a:r>
              <a:rPr lang="en-GB" dirty="0"/>
              <a:t>PCN Teams</a:t>
            </a:r>
          </a:p>
          <a:p>
            <a:r>
              <a:rPr lang="en-GB" dirty="0"/>
              <a:t>GP / Care Home Team</a:t>
            </a:r>
          </a:p>
          <a:p>
            <a:r>
              <a:rPr lang="en-GB" dirty="0"/>
              <a:t>District Nursing</a:t>
            </a:r>
          </a:p>
          <a:p>
            <a:r>
              <a:rPr lang="en-GB" dirty="0"/>
              <a:t>Other local Community Services</a:t>
            </a:r>
          </a:p>
          <a:p>
            <a:pPr marL="0" indent="0">
              <a:buNone/>
            </a:pPr>
            <a:r>
              <a:rPr lang="en-GB" b="1" dirty="0"/>
              <a:t>Single Point of Access (</a:t>
            </a:r>
            <a:r>
              <a:rPr lang="en-GB" b="1" dirty="0" err="1"/>
              <a:t>SPoA</a:t>
            </a:r>
            <a:r>
              <a:rPr lang="en-GB" b="1" dirty="0"/>
              <a:t>) and Community Referral Hub (CRH)</a:t>
            </a:r>
          </a:p>
          <a:p>
            <a:r>
              <a:rPr lang="en-GB" dirty="0"/>
              <a:t>Urgent clinical advice</a:t>
            </a:r>
          </a:p>
          <a:p>
            <a:r>
              <a:rPr lang="en-GB" dirty="0"/>
              <a:t>Rapid community assessment</a:t>
            </a:r>
          </a:p>
          <a:p>
            <a:r>
              <a:rPr lang="en-GB" dirty="0"/>
              <a:t>Access to urgent care pathways</a:t>
            </a:r>
          </a:p>
          <a:p>
            <a:r>
              <a:rPr lang="en-GB" dirty="0" err="1"/>
              <a:t>EoL</a:t>
            </a:r>
            <a:r>
              <a:rPr lang="en-GB" dirty="0"/>
              <a:t> Support</a:t>
            </a:r>
          </a:p>
          <a:p>
            <a:pPr marL="0" indent="0">
              <a:buNone/>
            </a:pPr>
            <a:r>
              <a:rPr lang="en-GB" dirty="0"/>
              <a:t>Emergency services may be required where clinically appropriate but must align with resident wishes and </a:t>
            </a:r>
            <a:r>
              <a:rPr lang="en-GB" dirty="0" err="1"/>
              <a:t>ReSPECT</a:t>
            </a:r>
            <a:r>
              <a:rPr lang="en-GB" dirty="0"/>
              <a:t> documentation.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39C9A-3DBD-E866-851D-5D380FE7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4BE36-E1FD-596B-1C27-982DF9BC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7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0743DC-1C8C-4672-9991-B23675CF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40A9B-9166-75BD-39C1-6802C337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32823-D91F-B05F-7FEC-AD8923AA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0" y="206477"/>
            <a:ext cx="11513575" cy="62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8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A009-5E83-858F-A6AA-8044F520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F2F6-ACEB-20F1-F746-E18FE493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Governance process:</a:t>
            </a:r>
          </a:p>
          <a:p>
            <a:pPr marL="0" indent="0">
              <a:buNone/>
            </a:pPr>
            <a:r>
              <a:rPr lang="en-GB" dirty="0"/>
              <a:t>	- Strategic Commissioning Committee (SCC)</a:t>
            </a:r>
          </a:p>
          <a:p>
            <a:pPr marL="0" indent="0">
              <a:buNone/>
            </a:pPr>
            <a:r>
              <a:rPr lang="en-GB" dirty="0"/>
              <a:t>	- Clinical Assurance Sub Committee (CASC)</a:t>
            </a:r>
          </a:p>
          <a:p>
            <a:pPr marL="0" indent="0">
              <a:buNone/>
            </a:pPr>
            <a:r>
              <a:rPr lang="en-GB" dirty="0"/>
              <a:t>	- Quality Impact Assessment (QIA)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u="sng" dirty="0"/>
              <a:t>Contact Information: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EE4D8-52EE-7E98-D0AA-880F8823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D110E-A825-0358-8254-66D1B07D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D49D7-2449-8E02-2CC2-95A68C87E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4" y="4812718"/>
            <a:ext cx="4208207" cy="15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7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F884C-04C2-A6BF-EB52-0B142736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974725"/>
            <a:ext cx="11153192" cy="444284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THANK YOU!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ANY QUESTIONS?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6AC70-BD52-F938-D42B-DAF0529C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8CB07-4A65-2838-0740-342B43C0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4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800A-1D13-07DE-08F8-B9E6CE20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365126"/>
            <a:ext cx="11153192" cy="52961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/>
              <a:t>Background</a:t>
            </a:r>
            <a:endParaRPr lang="en-GB" u="sng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EB1383-FFA6-6F57-3A7E-1A8B51394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29" y="894736"/>
            <a:ext cx="10687665" cy="52527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24451-BDFE-C02C-3A01-FD696785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95C67-39F5-FA80-29D8-FB23383A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4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9698E2-D42A-AE3E-F756-B1C3AEDD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8EF8F-EE7B-BE36-9ABA-7FD88B1D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26A66-7880-EF36-5E13-3138C7561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" y="99548"/>
            <a:ext cx="11831701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1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931183-AAA4-ACD0-A90C-7D994A23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25C9F0-1917-85BB-3C11-108AABF0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A2060-FF82-988C-48BF-ADFA52145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109074"/>
            <a:ext cx="11793596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447B9D-E7BE-A6DB-336A-6DA54B4A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115367-1987-1CBF-0879-25D26F9C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A9317-D5E6-FA08-9672-57FB98BDA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23"/>
            <a:ext cx="11812649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CC72-53D5-4D4F-937A-0ECE629C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Purpose of the Deterioration Pack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4DC9-A066-4654-A7C6-709C2BDC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4" y="1120877"/>
            <a:ext cx="11153192" cy="5056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/>
              <a:t>The Right Care, in the Right Place, at the Right Time</a:t>
            </a:r>
          </a:p>
          <a:p>
            <a:pPr marL="0" indent="0">
              <a:buNone/>
            </a:pPr>
            <a:r>
              <a:rPr lang="en-GB" dirty="0"/>
              <a:t>This deterioration pack has been developed to support care home staff to:</a:t>
            </a:r>
          </a:p>
          <a:p>
            <a:r>
              <a:rPr lang="en-GB" dirty="0"/>
              <a:t>Recognise early signs that a resident may be becoming unwell</a:t>
            </a:r>
          </a:p>
          <a:p>
            <a:r>
              <a:rPr lang="en-GB" dirty="0"/>
              <a:t>Undertake structured clinical assessments</a:t>
            </a:r>
          </a:p>
          <a:p>
            <a:r>
              <a:rPr lang="en-GB" dirty="0"/>
              <a:t>Escalate concerns safely and appropriately</a:t>
            </a:r>
          </a:p>
          <a:p>
            <a:r>
              <a:rPr lang="en-GB" dirty="0"/>
              <a:t>Access urgent clinical advice through community services</a:t>
            </a:r>
          </a:p>
          <a:p>
            <a:r>
              <a:rPr lang="en-GB" dirty="0"/>
              <a:t>Only access 999 services where clinically appropriately and in line with resident/family wishes</a:t>
            </a:r>
          </a:p>
          <a:p>
            <a:r>
              <a:rPr lang="en-GB" dirty="0"/>
              <a:t>Ensure hospital admission occurs only where clinically appropriate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8CF4F-9580-445A-BA3A-B699F5E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AA36A-EF9A-06AC-4E7F-29C6532F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</p:spTree>
    <p:extLst>
      <p:ext uri="{BB962C8B-B14F-4D97-AF65-F5344CB8AC3E}">
        <p14:creationId xmlns:p14="http://schemas.microsoft.com/office/powerpoint/2010/main" val="353754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4E34-470D-8E5B-4144-BACC58EA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What Is Clinical Deterioration?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FA7B-ABE4-CA00-1BFB-C82822627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Deterioration means a change from a resident’s normal condition.</a:t>
            </a:r>
          </a:p>
          <a:p>
            <a:r>
              <a:rPr lang="en-GB" dirty="0"/>
              <a:t>This may include:</a:t>
            </a:r>
          </a:p>
          <a:p>
            <a:r>
              <a:rPr lang="en-GB" dirty="0"/>
              <a:t>Increased breathlessness</a:t>
            </a:r>
          </a:p>
          <a:p>
            <a:r>
              <a:rPr lang="en-GB" dirty="0"/>
              <a:t>New confusion or agitation</a:t>
            </a:r>
          </a:p>
          <a:p>
            <a:r>
              <a:rPr lang="en-GB" dirty="0"/>
              <a:t>Reduced mobility</a:t>
            </a:r>
          </a:p>
          <a:p>
            <a:r>
              <a:rPr lang="en-GB" dirty="0"/>
              <a:t>Reduced oral intake</a:t>
            </a:r>
          </a:p>
          <a:p>
            <a:r>
              <a:rPr lang="en-GB" dirty="0"/>
              <a:t>Changes in urine or bowel patterns</a:t>
            </a:r>
          </a:p>
          <a:p>
            <a:r>
              <a:rPr lang="en-GB" dirty="0"/>
              <a:t>Fever or feeling cold/shivery</a:t>
            </a:r>
          </a:p>
          <a:p>
            <a:pPr marL="0" indent="0">
              <a:buNone/>
            </a:pPr>
            <a:r>
              <a:rPr lang="en-GB" dirty="0"/>
              <a:t>These are often referred to as “soft signs of deterioration.”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3361A-0C24-2480-D9A8-76594E2D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97015-027C-F812-16DA-F2EA082D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D308-9901-7D55-2FA4-E05B9CD7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The PIER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97511-00CB-3B24-FA7D-F191090A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4" y="1307690"/>
            <a:ext cx="11153192" cy="4869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Managing deterioration follows the PIER framework: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/>
              <a:t>Prevention</a:t>
            </a:r>
            <a:r>
              <a:rPr lang="en-GB" sz="3200" dirty="0"/>
              <a:t> – Supporting residents to stay well</a:t>
            </a:r>
          </a:p>
          <a:p>
            <a:pPr marL="0" indent="0">
              <a:buNone/>
            </a:pPr>
            <a:br>
              <a:rPr lang="en-GB" sz="3200" dirty="0"/>
            </a:br>
            <a:r>
              <a:rPr lang="en-GB" sz="3200" b="1" dirty="0"/>
              <a:t>Identification</a:t>
            </a:r>
            <a:r>
              <a:rPr lang="en-GB" sz="3200" dirty="0"/>
              <a:t> – Recognising early signs of deterioration</a:t>
            </a:r>
          </a:p>
          <a:p>
            <a:pPr marL="0" indent="0">
              <a:buNone/>
            </a:pPr>
            <a:br>
              <a:rPr lang="en-GB" sz="3200" dirty="0"/>
            </a:br>
            <a:r>
              <a:rPr lang="en-GB" sz="3200" b="1" dirty="0"/>
              <a:t>Escalation</a:t>
            </a:r>
            <a:r>
              <a:rPr lang="en-GB" sz="3200" dirty="0"/>
              <a:t> – Communicating concerns clearly</a:t>
            </a:r>
          </a:p>
          <a:p>
            <a:pPr marL="0" indent="0">
              <a:buNone/>
            </a:pPr>
            <a:br>
              <a:rPr lang="en-GB" sz="3200" dirty="0"/>
            </a:br>
            <a:r>
              <a:rPr lang="en-GB" sz="3200" b="1" dirty="0"/>
              <a:t>Response</a:t>
            </a:r>
            <a:r>
              <a:rPr lang="en-GB" sz="3200" dirty="0"/>
              <a:t> – Ensuring timely clinical review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5BFFD-295E-6778-8D6B-452D1B52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E8D04-ADE1-74B2-4C1C-A0BA4993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0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577C-271C-357A-13C4-54BC1C94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Recognising Early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C0475-CB9B-9C91-B206-2B2B35CB0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Care home staff know their residents best.</a:t>
            </a:r>
          </a:p>
          <a:p>
            <a:r>
              <a:rPr lang="en-GB" dirty="0"/>
              <a:t>Early recognition of deterioration can support:</a:t>
            </a:r>
          </a:p>
          <a:p>
            <a:r>
              <a:rPr lang="en-GB" dirty="0"/>
              <a:t>Earlier clinical intervention</a:t>
            </a:r>
          </a:p>
          <a:p>
            <a:r>
              <a:rPr lang="en-GB" dirty="0"/>
              <a:t>Improved outcomes for residents</a:t>
            </a:r>
          </a:p>
          <a:p>
            <a:r>
              <a:rPr lang="en-GB" dirty="0"/>
              <a:t>Avoidance of unnecessary hospital admission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something feels different from the resident’s usual condition, raise the alert and escalate concerns.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42513-90DF-C6FD-953E-3890F4E2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ICS Care Home Deterioration Pack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5A186-5DDB-2ADB-8F84-A41FF070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4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aa7fa7-14fd-471c-a5e0-222c873ca8d0">
      <Terms xmlns="http://schemas.microsoft.com/office/infopath/2007/PartnerControls"/>
    </lcf76f155ced4ddcb4097134ff3c332f>
    <TaxCatchAll xmlns="d5f0f924-cc0a-47d4-b634-aca23f21ec3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256BE65A5D474993EF76B9A2B5A224" ma:contentTypeVersion="16" ma:contentTypeDescription="Create a new document." ma:contentTypeScope="" ma:versionID="502904d737a3a3b2311f2bf09582bb8e">
  <xsd:schema xmlns:xsd="http://www.w3.org/2001/XMLSchema" xmlns:xs="http://www.w3.org/2001/XMLSchema" xmlns:p="http://schemas.microsoft.com/office/2006/metadata/properties" xmlns:ns2="b7aa7fa7-14fd-471c-a5e0-222c873ca8d0" xmlns:ns3="d5f0f924-cc0a-47d4-b634-aca23f21ec3c" targetNamespace="http://schemas.microsoft.com/office/2006/metadata/properties" ma:root="true" ma:fieldsID="c9924d42cbc77821197857c33049c5ef" ns2:_="" ns3:_="">
    <xsd:import namespace="b7aa7fa7-14fd-471c-a5e0-222c873ca8d0"/>
    <xsd:import namespace="d5f0f924-cc0a-47d4-b634-aca23f21ec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a7fa7-14fd-471c-a5e0-222c873ca8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2a794df-04d0-4f42-ab98-dd968cb70f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f924-cc0a-47d4-b634-aca23f21ec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a79a08f-3bb6-4fb7-b61b-f4ab55bd105d}" ma:internalName="TaxCatchAll" ma:showField="CatchAllData" ma:web="d5f0f924-cc0a-47d4-b634-aca23f21ec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97F6CF-9073-4484-B57F-020CAD3DCA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77E54B-D78C-48BA-8156-036E18AC49A3}">
  <ds:schemaRefs>
    <ds:schemaRef ds:uri="http://schemas.microsoft.com/office/2006/metadata/properties"/>
    <ds:schemaRef ds:uri="http://schemas.microsoft.com/office/infopath/2007/PartnerControls"/>
    <ds:schemaRef ds:uri="b7aa7fa7-14fd-471c-a5e0-222c873ca8d0"/>
    <ds:schemaRef ds:uri="d5f0f924-cc0a-47d4-b634-aca23f21ec3c"/>
  </ds:schemaRefs>
</ds:datastoreItem>
</file>

<file path=customXml/itemProps3.xml><?xml version="1.0" encoding="utf-8"?>
<ds:datastoreItem xmlns:ds="http://schemas.openxmlformats.org/officeDocument/2006/customXml" ds:itemID="{775E6827-4419-4644-B7C9-F887F8855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aa7fa7-14fd-471c-a5e0-222c873ca8d0"/>
    <ds:schemaRef ds:uri="d5f0f924-cc0a-47d4-b634-aca23f21ec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</TotalTime>
  <Words>615</Words>
  <Application>Microsoft Office PowerPoint</Application>
  <PresentationFormat>Widescreen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ICS Care Home Deterioration Pack </vt:lpstr>
      <vt:lpstr>Background</vt:lpstr>
      <vt:lpstr>PowerPoint Presentation</vt:lpstr>
      <vt:lpstr>PowerPoint Presentation</vt:lpstr>
      <vt:lpstr>PowerPoint Presentation</vt:lpstr>
      <vt:lpstr>Purpose of the Deterioration Pack </vt:lpstr>
      <vt:lpstr>What Is Clinical Deterioration?</vt:lpstr>
      <vt:lpstr>The PIER Framework</vt:lpstr>
      <vt:lpstr>Recognising Early Signs</vt:lpstr>
      <vt:lpstr>Escalating Clinical Concerns</vt:lpstr>
      <vt:lpstr>PowerPoint Presentation</vt:lpstr>
      <vt:lpstr>PowerPoint Presentation</vt:lpstr>
      <vt:lpstr>Core Escalation Principle </vt:lpstr>
      <vt:lpstr>Patient Centred Decision Making</vt:lpstr>
      <vt:lpstr>Escalation Pathways</vt:lpstr>
      <vt:lpstr>PowerPoint Presentation</vt:lpstr>
      <vt:lpstr>Additional Information</vt:lpstr>
      <vt:lpstr>THANK YOU! 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Smith</dc:creator>
  <cp:lastModifiedBy>Edward Cording</cp:lastModifiedBy>
  <cp:revision>3</cp:revision>
  <dcterms:created xsi:type="dcterms:W3CDTF">2022-05-16T13:15:00Z</dcterms:created>
  <dcterms:modified xsi:type="dcterms:W3CDTF">2026-03-18T12:45:51Z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0x01010037256BE65A5D474993EF76B9A2B5A224</vt:lpwstr>
  </property>
</Properties>
</file>