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4" r:id="rId52"/>
    <p:sldId id="305" r:id="rId53"/>
    <p:sldId id="306" r:id="rId54"/>
    <p:sldId id="307" r:id="rId55"/>
    <p:sldId id="308" r:id="rId56"/>
    <p:sldId id="309" r:id="rId57"/>
    <p:sldId id="310" r:id="rId58"/>
    <p:sldId id="311" r:id="rId59"/>
    <p:sldId id="312" r:id="rId60"/>
    <p:sldId id="313" r:id="rId61"/>
    <p:sldId id="324" r:id="rId62"/>
    <p:sldId id="330" r:id="rId63"/>
    <p:sldId id="325" r:id="rId64"/>
    <p:sldId id="332" r:id="rId65"/>
    <p:sldId id="328" r:id="rId66"/>
    <p:sldId id="331" r:id="rId67"/>
    <p:sldId id="327" r:id="rId68"/>
    <p:sldId id="329" r:id="rId69"/>
    <p:sldId id="326" r:id="rId70"/>
    <p:sldId id="314" r:id="rId71"/>
    <p:sldId id="315" r:id="rId72"/>
    <p:sldId id="316" r:id="rId73"/>
    <p:sldId id="317" r:id="rId74"/>
    <p:sldId id="318" r:id="rId75"/>
    <p:sldId id="319" r:id="rId76"/>
    <p:sldId id="320" r:id="rId77"/>
    <p:sldId id="321" r:id="rId78"/>
    <p:sldId id="322" r:id="rId79"/>
    <p:sldId id="323" r:id="rId80"/>
  </p:sldIdLst>
  <p:sldSz cx="18288000" cy="10287000"/>
  <p:notesSz cx="6858000" cy="9144000"/>
  <p:embeddedFontLst>
    <p:embeddedFont>
      <p:font typeface="Arial Black" panose="020B0A04020102020204" pitchFamily="34" charset="0"/>
      <p:bold r:id="rId82"/>
    </p:embeddedFont>
    <p:embeddedFont>
      <p:font typeface="Canva Sans 1" panose="020B0604020202020204" charset="0"/>
      <p:regular r:id="rId83"/>
    </p:embeddedFont>
    <p:embeddedFont>
      <p:font typeface="Canva Sans 1 Bold" panose="020B0604020202020204" charset="0"/>
      <p:regular r:id="rId84"/>
    </p:embeddedFont>
    <p:embeddedFont>
      <p:font typeface="Canva Sans 1 Italics" panose="020B0604020202020204" charset="0"/>
      <p:regular r:id="rId85"/>
    </p:embeddedFont>
    <p:embeddedFont>
      <p:font typeface="Canva Sans 2" panose="020B0604020202020204" charset="0"/>
      <p:regular r:id="rId86"/>
    </p:embeddedFont>
    <p:embeddedFont>
      <p:font typeface="Canva Sans 2 Bold" panose="020B0604020202020204" charset="0"/>
      <p:regular r:id="rId87"/>
    </p:embeddedFont>
    <p:embeddedFont>
      <p:font typeface="Lato 1" panose="020B0604020202020204" charset="0"/>
      <p:regular r:id="rId88"/>
    </p:embeddedFont>
    <p:embeddedFont>
      <p:font typeface="Lato 1 Bold" panose="020B0604020202020204" charset="0"/>
      <p:regular r:id="rId89"/>
    </p:embeddedFont>
    <p:embeddedFont>
      <p:font typeface="Lato 1 Bold Italics" panose="020B0604020202020204" charset="0"/>
      <p:regular r:id="rId90"/>
    </p:embeddedFont>
    <p:embeddedFont>
      <p:font typeface="Lato 1 Italics" panose="020B0604020202020204" charset="0"/>
      <p:regular r:id="rId91"/>
    </p:embeddedFont>
    <p:embeddedFont>
      <p:font typeface="Lato 2" panose="020B0604020202020204" charset="0"/>
      <p:regular r:id="rId92"/>
    </p:embeddedFont>
    <p:embeddedFont>
      <p:font typeface="Lato 2 Bold" panose="020B0604020202020204" charset="0"/>
      <p:regular r:id="rId93"/>
    </p:embeddedFont>
    <p:embeddedFont>
      <p:font typeface="Open Sans Bold" panose="020B0806030504020204" pitchFamily="34" charset="0"/>
      <p:regular r:id="rId94"/>
      <p:bold r:id="rId95"/>
    </p:embeddedFont>
    <p:embeddedFont>
      <p:font typeface="Poppins" panose="00000500000000000000" pitchFamily="2" charset="0"/>
      <p:regular r:id="rId96"/>
      <p:bold r:id="rId97"/>
      <p:italic r:id="rId98"/>
      <p:boldItalic r:id="rId99"/>
    </p:embeddedFont>
    <p:embeddedFont>
      <p:font typeface="Poppins Bold" panose="00000800000000000000" pitchFamily="2" charset="0"/>
      <p:regular r:id="rId100"/>
      <p:bold r:id="rId101"/>
    </p:embeddedFont>
    <p:embeddedFont>
      <p:font typeface="Poppins Heavy" panose="020B0604020202020204" charset="0"/>
      <p:regular r:id="rId102"/>
    </p:embeddedFont>
    <p:embeddedFont>
      <p:font typeface="Poppins Ultra-Bold" panose="020B0604020202020204" charset="0"/>
      <p:regular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3DB40-D18F-E634-2B12-BF3C107CD069}" v="147" dt="2025-10-06T08:14:45.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1.fntdata"/><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2.fntdata"/><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6.fntdata"/><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9.fntdata"/><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r>
              <a:rPr lang="en-US" dirty="0"/>
              <a:t>Edit slide to include your </a:t>
            </a:r>
            <a:r>
              <a:rPr lang="en-US" dirty="0" err="1"/>
              <a:t>organisations</a:t>
            </a:r>
            <a:r>
              <a:rPr lang="en-US" dirty="0"/>
              <a:t> image/logo and name</a:t>
            </a:r>
          </a:p>
          <a:p>
            <a:r>
              <a:rPr lang="en-US" dirty="0"/>
              <a:t>Room preparation and set up.</a:t>
            </a:r>
          </a:p>
          <a:p>
            <a:endParaRPr lang="en-US" dirty="0"/>
          </a:p>
          <a:p>
            <a:r>
              <a:rPr lang="en-US" dirty="0"/>
              <a:t>try to have materials ready for distribution during the session</a:t>
            </a:r>
          </a:p>
          <a:p>
            <a:endParaRPr lang="en-US" dirty="0"/>
          </a:p>
          <a:p>
            <a:r>
              <a:rPr lang="en-US" dirty="0"/>
              <a:t>check about fire alarms, rest rooms and any access aids with host/venue.</a:t>
            </a:r>
          </a:p>
          <a:p>
            <a:endParaRPr lang="en-US" dirty="0"/>
          </a:p>
          <a:p>
            <a:r>
              <a:rPr lang="en-US" dirty="0"/>
              <a:t>Set up IT equipment (turn of email/meeting alerts) check sound and links to videos</a:t>
            </a:r>
          </a:p>
          <a:p>
            <a:endParaRPr lang="en-US" dirty="0"/>
          </a:p>
          <a:p>
            <a:r>
              <a:rPr lang="en-US" dirty="0"/>
              <a:t>prepare register (with Pen) &amp; name tags/labels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commitment - Want to feel confident, comfortable and safe – taking yourself to the edge of your comfort zone and if you feel able, peaking over and pushing yourself to feel uncomfortable or “discomfortable”. </a:t>
            </a:r>
          </a:p>
          <a:p>
            <a:endParaRPr lang="en-US"/>
          </a:p>
          <a:p>
            <a:r>
              <a:rPr lang="en-US"/>
              <a:t>NOTE HERE IS A GOOD TIME TO MENTION THE NEED TO LISTEN AND NOT INTERRUPT COLEAGUES AS PART OF THIS COMMITMENT </a:t>
            </a:r>
          </a:p>
          <a:p>
            <a:endParaRPr lang="en-US"/>
          </a:p>
          <a:p>
            <a:r>
              <a:rPr lang="en-US"/>
              <a:t>(Can be cross referenced as session progresses if people need to be reminded as the day progresses)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module starts by looking at “self” and approaching situations with positive regard for others, seek to understand and call people in (not out), re-educate and inform rather than embarrass.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Starting with "self first" we want to take time to reflect, pause and consider what drives us, and those around us to behave or think in the way we do. This explores cultural norms and understands how we can help others to think more broadly be more considered and rather than jump in and call people out, consider other methods of possible intervention.</a:t>
            </a:r>
          </a:p>
          <a:p>
            <a:endParaRPr lang="en-US"/>
          </a:p>
          <a:p>
            <a:r>
              <a:rPr lang="en-US"/>
              <a:t>Reassure that we are on a learning journey together and want to inspire real cultural change – to do this we want to bring people in and develop/learn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Biases - preferring or opposing a particular subject or thing</a:t>
            </a:r>
          </a:p>
          <a:p>
            <a:r>
              <a:rPr lang="en-US"/>
              <a:t>Sociologists identify biases to mean an inclination, prejudice, preference or tendency towards or against a person, group, thing, idea or belief. </a:t>
            </a:r>
          </a:p>
          <a:p>
            <a:r>
              <a:rPr lang="en-US"/>
              <a:t>Biases are usually unfair or prejudicial and are often based on stereotypes, rather than knowledge or experience. Bias is usually learned, although some biases may be innate.</a:t>
            </a:r>
          </a:p>
          <a:p>
            <a:r>
              <a:rPr lang="en-US"/>
              <a:t>There are 3 main components of bias formation they are:</a:t>
            </a:r>
          </a:p>
          <a:p>
            <a:r>
              <a:rPr lang="en-US"/>
              <a:t>1.	categorisation,</a:t>
            </a:r>
          </a:p>
          <a:p>
            <a:r>
              <a:rPr lang="en-US"/>
              <a:t>2.	Identification, and, </a:t>
            </a:r>
          </a:p>
          <a:p>
            <a:r>
              <a:rPr lang="en-US"/>
              <a:t>3.	comparison.</a:t>
            </a:r>
          </a:p>
          <a:p>
            <a:r>
              <a:rPr lang="en-US"/>
              <a:t>4.	(There is also unconscious bias and idolisation bias to consider)</a:t>
            </a:r>
          </a:p>
          <a:p>
            <a:r>
              <a:rPr lang="en-US"/>
              <a:t>Not only do we feel the need to categories ourselves and others but we identify with people who are ‘like us’ and we also compare people like us with people who are not like us.</a:t>
            </a:r>
          </a:p>
          <a:p>
            <a:endParaRPr lang="en-US"/>
          </a:p>
          <a:p>
            <a:r>
              <a:rPr lang="en-US"/>
              <a:t>Prejudice - Prejudice is a negative attitude, emotion, or behaviour toward individuals based on a prejudgment about those individuals with no prior knowledge or experience and/or a learned value or belief that causes a person to be biased for, or against, members of particular groups and/or commonly based on stereotyping.</a:t>
            </a:r>
          </a:p>
          <a:p>
            <a:r>
              <a:rPr lang="en-US"/>
              <a:t>Ancient prejudices are longstanding, deep rooted and historic prejudices for example anti-Semitism.</a:t>
            </a:r>
          </a:p>
          <a:p>
            <a:r>
              <a:rPr lang="en-US"/>
              <a:t>Modern prejudice is a term that reflects a shift from overt or explicit expressions of prejudice to  more subtle, indirect, and covert expressions of prejudice, largely in response to shifts in social norms related to the acceptability of expressed prejudice</a:t>
            </a:r>
          </a:p>
          <a:p>
            <a:endParaRPr lang="en-US"/>
          </a:p>
          <a:p>
            <a:endParaRPr lang="en-US"/>
          </a:p>
          <a:p>
            <a:endParaRPr lang="en-US"/>
          </a:p>
          <a:p>
            <a:r>
              <a:rPr lang="en-US"/>
              <a:t>Ingroups and out groups - This is a form of ‘Group Bias’ in that we categorise ourselves (and others) into groups, identify with that group and compare that group to other groups. (see Bias definition)</a:t>
            </a:r>
          </a:p>
          <a:p>
            <a:r>
              <a:rPr lang="en-US"/>
              <a:t>In sociology and social psychology: </a:t>
            </a:r>
          </a:p>
          <a:p>
            <a:r>
              <a:rPr lang="en-US"/>
              <a:t>•	an in-group is a social group to which a person psychologically identifies as being a member. </a:t>
            </a:r>
          </a:p>
          <a:p>
            <a:r>
              <a:rPr lang="en-US"/>
              <a:t>By contrast;</a:t>
            </a:r>
          </a:p>
          <a:p>
            <a:r>
              <a:rPr lang="en-US"/>
              <a:t>•	an out-group is a social group with which an individual does not identify. </a:t>
            </a:r>
          </a:p>
          <a:p>
            <a:r>
              <a:rPr lang="en-US"/>
              <a:t>People have an inbuilt tendency to categorise themselves into one or more "in groups", building a part of their identity on the basis of membership of that group and enforcing boundaries with other groups to which they don’t belong “out groups”.</a:t>
            </a:r>
          </a:p>
          <a:p>
            <a:r>
              <a:rPr lang="en-US"/>
              <a:t>Social and familial influence can be a contributing factor to this, for example People may identify with their peer group, family, community, sports team, political party, gender, sexual orientation, race, religion, or nation.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Privilege</a:t>
            </a:r>
          </a:p>
          <a:p>
            <a:endParaRPr lang="en-US"/>
          </a:p>
          <a:p>
            <a:r>
              <a:rPr lang="en-US"/>
              <a:t>The dictionary definition focuses on “the power and advantage that only a small group of people have” </a:t>
            </a:r>
          </a:p>
          <a:p>
            <a:r>
              <a:rPr lang="en-US"/>
              <a:t>Privilege can extend to social groups and can relate to advantages associate to wealth, social class or other characteristic.</a:t>
            </a:r>
          </a:p>
          <a:p>
            <a:endParaRPr lang="en-US"/>
          </a:p>
          <a:p>
            <a:r>
              <a:rPr lang="en-US"/>
              <a:t>PRIVILEGE EXERCISE – marbles in the Jar. (an adaptation of the privilege walk)</a:t>
            </a:r>
          </a:p>
          <a:p>
            <a:r>
              <a:rPr lang="en-US"/>
              <a:t>see the presenters handout for full details and instructions</a:t>
            </a:r>
          </a:p>
          <a:p>
            <a:endParaRPr lang="en-US"/>
          </a:p>
          <a:p>
            <a:r>
              <a:rPr lang="en-US"/>
              <a:t>WARNING – please ensure that you read instructions in full and warn people that this exercise can feel uncomfortable or trigger people – its important to offer emotional support. A break or time to reflect is recommended after this exercise. </a:t>
            </a:r>
          </a:p>
          <a:p>
            <a:endParaRPr lang="en-US"/>
          </a:p>
          <a:p>
            <a:r>
              <a:rPr lang="en-US"/>
              <a:t>This exercise works best if you read through the questions and repeat each one once. The questions are open to interpretation and there is no right or wrong answer. Its best for participants to go with their initial instinct and gut and not over analyse (self-reflection opportunity will come at the end)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Unpacking my privilege (hand out of the image is shared with delegate) – discussion around the overlap between power and privilege, and with the image on the slide, there are 2 blank segments, opens up for discussion about what what might be missing from the circle? (for example, home ownership, could have mortgage free property at the centre, then home owner with mortgage, then renting, with homelessness at the outside)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Impact of power – this slide captures that a lack of power often aligns with feeling discriminated.</a:t>
            </a:r>
          </a:p>
          <a:p>
            <a:endParaRPr lang="en-US"/>
          </a:p>
          <a:p>
            <a:r>
              <a:rPr lang="en-US"/>
              <a:t>The way in which power is distributed throughout an organisation has a major impact on the organisations propensity to discriminate against individuals. </a:t>
            </a:r>
          </a:p>
          <a:p>
            <a:endParaRPr lang="en-US"/>
          </a:p>
          <a:p>
            <a:r>
              <a:rPr lang="en-US"/>
              <a:t>additional information:</a:t>
            </a:r>
          </a:p>
          <a:p>
            <a:r>
              <a:rPr lang="en-US"/>
              <a:t>Studies have identified 5 sources of power within an organisation have been identified as:</a:t>
            </a:r>
          </a:p>
          <a:p>
            <a:r>
              <a:rPr lang="en-US"/>
              <a:t>•	Positional Power - Based on the individuals role within the organisation</a:t>
            </a:r>
          </a:p>
          <a:p>
            <a:r>
              <a:rPr lang="en-US"/>
              <a:t>•	Reward Power -Based on an individual’s ability to influence others by providing something of value to them  </a:t>
            </a:r>
          </a:p>
          <a:p>
            <a:r>
              <a:rPr lang="en-US"/>
              <a:t>•	Coercive Power -  Involves threats and or punishment to influence compliance</a:t>
            </a:r>
          </a:p>
          <a:p>
            <a:r>
              <a:rPr lang="en-US"/>
              <a:t>•	Expert Power - Based on an individual’s knowledge and skills</a:t>
            </a:r>
          </a:p>
          <a:p>
            <a:r>
              <a:rPr lang="en-US"/>
              <a:t>•	Referent Power - Based on individuals power relationship with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Stereotypes - </a:t>
            </a:r>
          </a:p>
          <a:p>
            <a:r>
              <a:rPr lang="en-US"/>
              <a:t>A stereotype can be defined as a “generalisation of beliefs about a group to its members that is unjustified because it reflects biased thought processes or over-generalisations, factual incorrectness, inordinate rigidity, misattributions, or rationalisation for prejudiced attitudes or discriminatory behaviours”. </a:t>
            </a:r>
          </a:p>
          <a:p>
            <a:endParaRPr lang="en-US"/>
          </a:p>
          <a:p>
            <a:r>
              <a:rPr lang="en-US"/>
              <a:t>Talk about each table – start to explore some elements of discomfort in talking about stereotypes and ask the group to reflect on the “classic” gender stereotypes that are shown on the slide (taken from work by Binna Kandola in 2013 &amp; 2018) </a:t>
            </a:r>
          </a:p>
          <a:p>
            <a:endParaRPr lang="en-US"/>
          </a:p>
          <a:p>
            <a:r>
              <a:rPr lang="en-US"/>
              <a:t>Note the intersectionality when gender and race combine.</a:t>
            </a:r>
          </a:p>
          <a:p>
            <a:endParaRPr lang="en-US"/>
          </a:p>
          <a:p>
            <a:r>
              <a:rPr lang="en-US"/>
              <a:t>Make clear that this module is about looking at individuals and also yourself – take a look and reflect on who you are as an individual and then consider everyone – even in this room is a collection of individuals, we share some similar characteristics, behaviours and beliefs but we are all individuals – in the 3rd module we will explore groups and the collective of individuals. Looking at how this shapes and impacts on behaviours.</a:t>
            </a:r>
          </a:p>
          <a:p>
            <a:endParaRPr lang="en-US"/>
          </a:p>
          <a:p>
            <a:r>
              <a:rPr lang="en-US"/>
              <a:t>NOTE that Stereotypes discussion focuses on Race and stereotypes – this may also cause discomfort for members of the group and you should be aware of the need to take a break following this module. 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work through today’s session you will notice that we are starting with the theory first, building on understanding the drivers of inappropriate and unacceptable behaviour, understanding how those behaviours can, and do, manifest </a:t>
            </a:r>
          </a:p>
          <a:p>
            <a:r>
              <a:rPr lang="en-US"/>
              <a:t>and then, </a:t>
            </a:r>
          </a:p>
          <a:p>
            <a:r>
              <a:rPr lang="en-US"/>
              <a:t>•	once we have a better understanding of the experiences of why people behave and respond in the way they do </a:t>
            </a:r>
          </a:p>
          <a:p>
            <a:r>
              <a:rPr lang="en-US"/>
              <a:t>•	we can try to understand how we can encourage inclusive and cohesive working environments.</a:t>
            </a:r>
          </a:p>
          <a:p>
            <a:r>
              <a:rPr lang="en-US"/>
              <a:t>This module summarises some ways in which people treat others that are inappropriate and unacceptable. </a:t>
            </a:r>
          </a:p>
          <a:p>
            <a:endParaRPr lang="en-US"/>
          </a:p>
          <a:p>
            <a:r>
              <a:rPr lang="en-US"/>
              <a:t>They include...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explore the following types of inappropriate and unacceptable behaviours.</a:t>
            </a:r>
          </a:p>
          <a:p>
            <a:endParaRPr lang="en-US"/>
          </a:p>
          <a:p>
            <a:r>
              <a:rPr lang="en-US"/>
              <a:t>The majority of these types of behaviours have a legal definition but there is also a dictionary definition or a personal interpretation, which is often more generic, and equally valid so a key focus of this module is to remember that there is a human on the receiving end of these concepts and that people may feel harm or wrongdoing through another person’s actions, or inactions whether that meets the legal definition or not. </a:t>
            </a:r>
          </a:p>
          <a:p>
            <a:endParaRPr lang="en-US"/>
          </a:p>
          <a:p>
            <a:r>
              <a:rPr lang="en-US"/>
              <a:t>In other words, its not uncommon for people to feel discriminated against, victimised, bullied or harassed but, after an investigation, or grievance, organisations may conclude that there isn’t evidence to support such allegations, and the law, or local policies might not recognise behaviours as such  but that does not make an individual’s perception any less important nor the impact any less damaging.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These QR codes link people to the pre-work. </a:t>
            </a:r>
            <a:r>
              <a:rPr lang="en-US" dirty="0">
                <a:highlight>
                  <a:srgbClr val="FFFF00"/>
                </a:highlight>
              </a:rPr>
              <a:t>You will need to edit this slide to insert QR codes for your </a:t>
            </a:r>
            <a:r>
              <a:rPr lang="en-US" dirty="0" err="1">
                <a:highlight>
                  <a:srgbClr val="FFFF00"/>
                </a:highlight>
              </a:rPr>
              <a:t>organisations</a:t>
            </a:r>
            <a:r>
              <a:rPr lang="en-US" dirty="0">
                <a:highlight>
                  <a:srgbClr val="FFFF00"/>
                </a:highlight>
              </a:rPr>
              <a:t> version of these questionnaires</a:t>
            </a:r>
          </a:p>
          <a:p>
            <a:endParaRPr lang="en-US" dirty="0">
              <a:highlight>
                <a:srgbClr val="FFFF00"/>
              </a:highlight>
            </a:endParaRPr>
          </a:p>
          <a:p>
            <a:r>
              <a:rPr lang="en-US" dirty="0"/>
              <a:t>Before Course starts delegates should have been sent and have completed:</a:t>
            </a:r>
          </a:p>
          <a:p>
            <a:r>
              <a:rPr lang="en-US" dirty="0"/>
              <a:t>1.	Pre-session knowledge self-assessment </a:t>
            </a:r>
          </a:p>
          <a:p>
            <a:r>
              <a:rPr lang="en-US" dirty="0"/>
              <a:t>2.	Moral Courage Survey</a:t>
            </a:r>
          </a:p>
          <a:p>
            <a:endParaRPr lang="en-US" dirty="0"/>
          </a:p>
          <a:p>
            <a:r>
              <a:rPr lang="en-US" dirty="0"/>
              <a:t>(have some printed in case people forget but direct them to the QR codes)</a:t>
            </a:r>
          </a:p>
          <a:p>
            <a:endParaRPr lang="en-US" dirty="0"/>
          </a:p>
          <a:p>
            <a:r>
              <a:rPr lang="en-US" dirty="0"/>
              <a:t>if they </a:t>
            </a:r>
            <a:r>
              <a:rPr lang="en-US" dirty="0" err="1"/>
              <a:t>didnt</a:t>
            </a:r>
            <a:r>
              <a:rPr lang="en-US" dirty="0"/>
              <a:t> have chance to complete prior to today then ask people to complete as the wait for the session to start</a:t>
            </a:r>
          </a:p>
          <a:p>
            <a:endParaRPr lang="en-US" dirty="0"/>
          </a:p>
          <a:p>
            <a:r>
              <a:rPr lang="en-US" dirty="0"/>
              <a:t>If people have completed in advance they </a:t>
            </a:r>
            <a:r>
              <a:rPr lang="en-US" dirty="0" err="1"/>
              <a:t>dont</a:t>
            </a:r>
            <a:r>
              <a:rPr lang="en-US" dirty="0"/>
              <a:t> need to do them again.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developing a better and clearer understanding of what “bad”, harmful or unacceptable behaviour you should feel more confident to identify when a situation escalates, or reflect on the risks when counselling someone about a situation they have observed or been involved in. </a:t>
            </a:r>
          </a:p>
          <a:p>
            <a:endParaRPr lang="en-US"/>
          </a:p>
          <a:p>
            <a:r>
              <a:rPr lang="en-US"/>
              <a:t>Over time, allowing you to intervene and protect or support others – as an active bystander.</a:t>
            </a:r>
          </a:p>
          <a:p>
            <a:r>
              <a:rPr lang="en-US"/>
              <a:t>Another motivator for intervention in a work setting and being an active (not passive) bystander is to nip things in the bud to prevent them from escalating and damaging the team and those directly affected with the added impact of protecting the interests of your employer.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Micro-aggressions, also known as micro-incivilities, are:</a:t>
            </a:r>
          </a:p>
          <a:p>
            <a:r>
              <a:rPr lang="en-US"/>
              <a:t>Brief and often commonplace verbal, behavioural and environmental indignities, whether intentional or unintentional, which signal, that someone doesn’t belong, or they’re not welcome.  </a:t>
            </a:r>
          </a:p>
          <a:p>
            <a:r>
              <a:rPr lang="en-US"/>
              <a:t>Often they communicate hostile, derogatory or negative slights, invalidations or insults to either an individual or a group because of their marginalised status in society.</a:t>
            </a:r>
          </a:p>
          <a:p>
            <a:r>
              <a:rPr lang="en-US"/>
              <a:t>The intent to harm can be ambiguous in these instances; sometimes blatant, other times more subtle. In addition to negative behaviours and attitudes it can also lead to people over-compensating and being too friendly. </a:t>
            </a:r>
          </a:p>
          <a:p>
            <a:endParaRPr lang="en-US"/>
          </a:p>
          <a:p>
            <a:r>
              <a:rPr lang="en-US"/>
              <a:t>Examples of micro-incivilities include: </a:t>
            </a:r>
          </a:p>
          <a:p>
            <a:r>
              <a:rPr lang="en-US"/>
              <a:t>•	Being ignored </a:t>
            </a:r>
          </a:p>
          <a:p>
            <a:r>
              <a:rPr lang="en-US"/>
              <a:t>•	Being talked over </a:t>
            </a:r>
          </a:p>
          <a:p>
            <a:r>
              <a:rPr lang="en-US"/>
              <a:t>•	Having your authority undermined </a:t>
            </a:r>
          </a:p>
          <a:p>
            <a:r>
              <a:rPr lang="en-US"/>
              <a:t>•	Being constantly criticised for seemingly small issues </a:t>
            </a:r>
          </a:p>
          <a:p>
            <a:r>
              <a:rPr lang="en-US"/>
              <a:t>•	Having assumptions made about your honesty </a:t>
            </a:r>
          </a:p>
          <a:p>
            <a:r>
              <a:rPr lang="en-US"/>
              <a:t>•	Body language (not facing a person, avoiding eye contact or not giving someone you attention)</a:t>
            </a:r>
          </a:p>
          <a:p>
            <a:endParaRPr lang="en-US"/>
          </a:p>
          <a:p>
            <a:r>
              <a:rPr lang="en-US"/>
              <a:t>The recipient of micro-incivilities often struggles longer and more deeply than if the aggression is more forthright and obvious, this is because the human response to the micro-aggression at time is often masked by confusion and doubt, then the individual will reflect and question the behaviour, often causing it to fester and last for longer. By dwelling and revisiting the aggression it can have a longer lasting and deeper impact on the individual which in turn has a deeper physical and emotional impact.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Micro incivilities video:</a:t>
            </a:r>
          </a:p>
          <a:p>
            <a:r>
              <a:rPr lang="en-US" dirty="0"/>
              <a:t>Note down the micro-incivilities…. Or keep a tally</a:t>
            </a:r>
          </a:p>
          <a:p>
            <a:r>
              <a:rPr lang="en-US" dirty="0"/>
              <a:t>Share and discuss</a:t>
            </a:r>
          </a:p>
          <a:p>
            <a:r>
              <a:rPr lang="en-US" dirty="0"/>
              <a:t>NOTES/examples :</a:t>
            </a:r>
          </a:p>
          <a:p>
            <a:r>
              <a:rPr lang="en-US" dirty="0"/>
              <a:t>1.	“manager” (M) has her back to a team member</a:t>
            </a:r>
          </a:p>
          <a:p>
            <a:r>
              <a:rPr lang="en-US" dirty="0"/>
              <a:t>2.	M comments about the cold but doesn’t act herself leaving another to feel the need to rectify the situation</a:t>
            </a:r>
          </a:p>
          <a:p>
            <a:r>
              <a:rPr lang="en-US" dirty="0"/>
              <a:t>3.	M hints that she is busy but others are not (Power)</a:t>
            </a:r>
          </a:p>
          <a:p>
            <a:r>
              <a:rPr lang="en-US" dirty="0"/>
              <a:t>4.	M got a team members name wrong (has been doing for many months)</a:t>
            </a:r>
          </a:p>
          <a:p>
            <a:r>
              <a:rPr lang="en-US" dirty="0"/>
              <a:t>5.	M doesn’t have time to read ‘trivial emails’ from within the team</a:t>
            </a:r>
          </a:p>
          <a:p>
            <a:r>
              <a:rPr lang="en-US" dirty="0"/>
              <a:t>6.	Immediate response to those who enter late – she stands to attention and speaks with eye contact</a:t>
            </a:r>
          </a:p>
          <a:p>
            <a:r>
              <a:rPr lang="en-US" dirty="0"/>
              <a:t>7.	1 out of the 3 is late and looking at his watch – suggesting he feels he shouldn’t/doesn’t need to be there</a:t>
            </a:r>
          </a:p>
          <a:p>
            <a:r>
              <a:rPr lang="en-US" dirty="0"/>
              <a:t>8.	Latecomer looks at team member and lifts eyebrows to indicate that he would like a seat</a:t>
            </a:r>
          </a:p>
          <a:p>
            <a:r>
              <a:rPr lang="en-US" dirty="0"/>
              <a:t>9.	It seems to be the same person who has to give up his seat</a:t>
            </a:r>
          </a:p>
          <a:p>
            <a:r>
              <a:rPr lang="en-US" dirty="0"/>
              <a:t>10.	2 late comers talk over M</a:t>
            </a:r>
          </a:p>
          <a:p>
            <a:r>
              <a:rPr lang="en-US" dirty="0"/>
              <a:t>11.	Looks between M and the late comers suggest power struggles </a:t>
            </a:r>
          </a:p>
          <a:p>
            <a:r>
              <a:rPr lang="en-US" dirty="0"/>
              <a:t>12.	Latecomer constantly looking at his watch – indicating taking too much time and not important as he has somewhere else to be</a:t>
            </a:r>
          </a:p>
          <a:p>
            <a:r>
              <a:rPr lang="en-US" dirty="0"/>
              <a:t>13.	Latecomer not engaging and listening to what is said by team member and completely changes the subject – more than once.</a:t>
            </a:r>
          </a:p>
          <a:p>
            <a:r>
              <a:rPr lang="en-US" dirty="0"/>
              <a:t>14.	Leaves the person proposing the suggestion to feel deflated and under valued. Tone of voice and comments like “OK then, ill look into that”</a:t>
            </a:r>
          </a:p>
          <a:p>
            <a:r>
              <a:rPr lang="en-US" dirty="0"/>
              <a:t>15.	Body language of parties in the meeting indicates whether they are engaged or deflated – will or wont contribute.</a:t>
            </a:r>
          </a:p>
          <a:p>
            <a:r>
              <a:rPr lang="en-US" dirty="0"/>
              <a:t>16.	Suggestions just brushed under the carpet – dismissed</a:t>
            </a:r>
          </a:p>
          <a:p>
            <a:r>
              <a:rPr lang="en-US" dirty="0"/>
              <a:t>17.	Latecomer steals the team members suggestion and spins it as being his own – doesn’t give the credit to the team member</a:t>
            </a:r>
          </a:p>
          <a:p>
            <a:r>
              <a:rPr lang="en-US" dirty="0"/>
              <a:t>18.	“No more stress balls” appears to get a laugh from the dominant male in the room – indicating an “in joke” that not all are privy to.</a:t>
            </a:r>
          </a:p>
          <a:p>
            <a:r>
              <a:rPr lang="en-US" dirty="0"/>
              <a:t>19.	Not putting phone on silent – taking the call – using this as an excuse to  leave (without even saying goodbye)</a:t>
            </a:r>
          </a:p>
          <a:p>
            <a:r>
              <a:rPr lang="en-US" dirty="0"/>
              <a:t>20.	Dominant male takes the departure of another to justify him leaving (although the meeting doesn’t feel over) – he stands and puts away his note pad – all symbolic that he has checked out and is no longer engaged.</a:t>
            </a:r>
          </a:p>
          <a:p>
            <a:r>
              <a:rPr lang="en-US" dirty="0"/>
              <a:t>21.	Not being able to remember </a:t>
            </a:r>
            <a:r>
              <a:rPr lang="en-US" dirty="0" err="1"/>
              <a:t>Ms</a:t>
            </a:r>
            <a:r>
              <a:rPr lang="en-US" dirty="0"/>
              <a:t> name</a:t>
            </a:r>
          </a:p>
          <a:p>
            <a:r>
              <a:rPr lang="en-US" dirty="0"/>
              <a:t>22.	Whispering and laughing – gives a feeling that being excluded and not part of the “in-group”</a:t>
            </a:r>
          </a:p>
          <a:p>
            <a:endParaRPr lang="en-US" dirty="0"/>
          </a:p>
          <a:p>
            <a:endParaRPr lang="en-US" dirty="0"/>
          </a:p>
          <a:p>
            <a:r>
              <a:rPr lang="en-US" dirty="0"/>
              <a:t>Group discussion to see who spots the most and what stood out to the group…</a:t>
            </a:r>
          </a:p>
          <a:p>
            <a:endParaRPr lang="en-US" dirty="0"/>
          </a:p>
          <a:p>
            <a:r>
              <a:rPr lang="en-US" dirty="0"/>
              <a:t>Closing reflections should remind people to start with themselves, think about their own micro-aggressions and how they can counter them by choosing kindness and opposing </a:t>
            </a:r>
            <a:r>
              <a:rPr lang="en-US" dirty="0" err="1"/>
              <a:t>behaviours</a:t>
            </a:r>
            <a:endParaRPr lang="en-US" dirty="0"/>
          </a:p>
          <a:p>
            <a:endParaRPr lang="en-US" dirty="0"/>
          </a:p>
          <a:p>
            <a:r>
              <a:rPr lang="en-US" dirty="0"/>
              <a:t>The first tool to address inappropriate </a:t>
            </a:r>
            <a:r>
              <a:rPr lang="en-US" dirty="0" err="1"/>
              <a:t>behaviours</a:t>
            </a:r>
            <a:r>
              <a:rPr lang="en-US" dirty="0"/>
              <a:t> is to counter a micro aggression with a micro affirmation</a:t>
            </a:r>
          </a:p>
          <a:p>
            <a:endParaRPr lang="en-US" dirty="0"/>
          </a:p>
          <a:p>
            <a:r>
              <a:rPr lang="en-US" dirty="0"/>
              <a:t>Effective teams and organisations have been found to display various proactive, positive </a:t>
            </a:r>
            <a:r>
              <a:rPr lang="en-US" dirty="0" err="1"/>
              <a:t>behaviours</a:t>
            </a:r>
            <a:r>
              <a:rPr lang="en-US" dirty="0"/>
              <a:t>, or micro-affirmations.</a:t>
            </a:r>
          </a:p>
          <a:p>
            <a:r>
              <a:rPr lang="en-US" dirty="0"/>
              <a:t>These can include helping a colleague, conscientiousness, courtesy and positive body language. Without these, micro-incivilities can occur. Whether it’s withdrawal of help between colleagues, a lack of common courtesy or complaints about the </a:t>
            </a:r>
            <a:r>
              <a:rPr lang="en-US" dirty="0" err="1"/>
              <a:t>behaviour</a:t>
            </a:r>
            <a:r>
              <a:rPr lang="en-US" dirty="0"/>
              <a:t> of others, it can make for a hostile workplace environment.  </a:t>
            </a:r>
          </a:p>
          <a:p>
            <a:r>
              <a:rPr lang="en-US" dirty="0"/>
              <a:t>Tiny acts of inclusion, caring and listening can keep teams motivated and on track by supporting relationships and shared goals. Without these </a:t>
            </a:r>
            <a:r>
              <a:rPr lang="en-US" dirty="0" err="1"/>
              <a:t>behaviours</a:t>
            </a:r>
            <a:r>
              <a:rPr lang="en-US" dirty="0"/>
              <a:t> across teams, friction can occur.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Incivility can be anything ranging from rude or unsociable speech or behaviour - Importantly, it is as interpreted by the recipient”.</a:t>
            </a:r>
          </a:p>
          <a:p>
            <a:endParaRPr lang="en-US"/>
          </a:p>
          <a:p>
            <a:r>
              <a:rPr lang="en-US"/>
              <a:t>There are many examples: </a:t>
            </a:r>
          </a:p>
          <a:p>
            <a:r>
              <a:rPr lang="en-US"/>
              <a:t>•	Shouting at someone,</a:t>
            </a:r>
          </a:p>
          <a:p>
            <a:r>
              <a:rPr lang="en-US"/>
              <a:t>•	swearing, </a:t>
            </a:r>
          </a:p>
          <a:p>
            <a:r>
              <a:rPr lang="en-US"/>
              <a:t>•	aggression (not necessarily towards someone), </a:t>
            </a:r>
          </a:p>
          <a:p>
            <a:r>
              <a:rPr lang="en-US"/>
              <a:t>•	belittling someone, </a:t>
            </a:r>
          </a:p>
          <a:p>
            <a:r>
              <a:rPr lang="en-US"/>
              <a:t>•	sending emails while in meetings, </a:t>
            </a:r>
          </a:p>
          <a:p>
            <a:r>
              <a:rPr lang="en-US"/>
              <a:t>•	talking over others, </a:t>
            </a:r>
          </a:p>
          <a:p>
            <a:r>
              <a:rPr lang="en-US"/>
              <a:t>•	being difficult over the phone, </a:t>
            </a:r>
          </a:p>
          <a:p>
            <a:r>
              <a:rPr lang="en-US"/>
              <a:t>•	rolling eyes or tutting at someone” </a:t>
            </a:r>
          </a:p>
          <a:p>
            <a:r>
              <a:rPr lang="en-US"/>
              <a:t>(source Civility Saves Lives)</a:t>
            </a:r>
          </a:p>
          <a:p>
            <a:r>
              <a:rPr lang="en-US"/>
              <a:t> </a:t>
            </a:r>
          </a:p>
          <a:p>
            <a:r>
              <a:rPr lang="en-US"/>
              <a:t>The Antidote to incivility = Civility</a:t>
            </a:r>
          </a:p>
          <a:p>
            <a:endParaRPr lang="en-US"/>
          </a:p>
          <a:p>
            <a:r>
              <a:rPr lang="en-US"/>
              <a:t>Why does this matter – its simple… Civil work environments matter because they reduce errors, reduce stress and foster excellence.</a:t>
            </a:r>
          </a:p>
          <a:p>
            <a:endParaRPr lang="en-US"/>
          </a:p>
          <a:p>
            <a:r>
              <a:rPr lang="en-US"/>
              <a:t>Almost all excellence in healthcare is dependent on teams, and teams work best when all members feel safe and have a voice.</a:t>
            </a:r>
          </a:p>
          <a:p>
            <a:r>
              <a:rPr lang="en-US"/>
              <a:t>Focus here is the importance of showing civility and respect from a patient safety perspective. </a:t>
            </a:r>
          </a:p>
          <a:p>
            <a:endParaRPr lang="en-US"/>
          </a:p>
          <a:p>
            <a:r>
              <a:rPr lang="en-US"/>
              <a:t>Uncivil behaviours can literally lead to patient safety issues on a sliding scale from loss of confidence in the treatment that a person receives all the way to loss of life.</a:t>
            </a:r>
          </a:p>
          <a:p>
            <a:endParaRPr lang="en-US"/>
          </a:p>
          <a:p>
            <a:r>
              <a:rPr lang="en-US"/>
              <a:t>Mention Chris Turner ED consultant who is part of the civility saves lives movement. He says “By choosing to act in ways which respects those around us we help individuals and teams to perform better” – recommend the ted talk which can be found on the civility saves lives website.</a:t>
            </a:r>
          </a:p>
          <a:p>
            <a:endParaRPr lang="en-US"/>
          </a:p>
          <a:p>
            <a:r>
              <a:rPr lang="en-US"/>
              <a:t>The Impact of Incivility</a:t>
            </a:r>
          </a:p>
          <a:p>
            <a:r>
              <a:rPr lang="en-US"/>
              <a:t>This impact has a direct impact on the recipient, and this has been measured in the office place by Christine Porath. She found:</a:t>
            </a:r>
          </a:p>
          <a:p>
            <a:endParaRPr lang="en-US"/>
          </a:p>
          <a:p>
            <a:r>
              <a:rPr lang="en-US"/>
              <a:t>​</a:t>
            </a:r>
          </a:p>
          <a:p>
            <a:r>
              <a:rPr lang="en-US"/>
              <a:t>     - 61% reduction in cognitive ability</a:t>
            </a:r>
          </a:p>
          <a:p>
            <a:endParaRPr lang="en-US"/>
          </a:p>
          <a:p>
            <a:r>
              <a:rPr lang="en-US"/>
              <a:t>​</a:t>
            </a:r>
          </a:p>
          <a:p>
            <a:r>
              <a:rPr lang="en-US"/>
              <a:t>There were also many other impacts:</a:t>
            </a:r>
          </a:p>
          <a:p>
            <a:endParaRPr lang="en-US"/>
          </a:p>
          <a:p>
            <a:r>
              <a:rPr lang="en-US"/>
              <a:t>​     - 80% lose time worrying about the rudeness</a:t>
            </a:r>
          </a:p>
          <a:p>
            <a:endParaRPr lang="en-US"/>
          </a:p>
          <a:p>
            <a:r>
              <a:rPr lang="en-US"/>
              <a:t>     - 78% reduced their commitment to work</a:t>
            </a:r>
          </a:p>
          <a:p>
            <a:endParaRPr lang="en-US"/>
          </a:p>
          <a:p>
            <a:r>
              <a:rPr lang="en-US"/>
              <a:t>     - 63% lose time avoiding the offender</a:t>
            </a:r>
          </a:p>
          <a:p>
            <a:endParaRPr lang="en-US"/>
          </a:p>
          <a:p>
            <a:r>
              <a:rPr lang="en-US"/>
              <a:t>     - 48% reduced their time at work</a:t>
            </a:r>
          </a:p>
          <a:p>
            <a:endParaRPr lang="en-US"/>
          </a:p>
          <a:p>
            <a:r>
              <a:rPr lang="en-US"/>
              <a:t>     - 38% reduce the quality of their work</a:t>
            </a:r>
          </a:p>
          <a:p>
            <a:endParaRPr lang="en-US"/>
          </a:p>
          <a:p>
            <a:r>
              <a:rPr lang="en-US"/>
              <a:t>     - 25% took it out on others, including customers</a:t>
            </a:r>
          </a:p>
          <a:p>
            <a:endParaRPr lang="en-US"/>
          </a:p>
          <a:p>
            <a:r>
              <a:rPr lang="en-US"/>
              <a:t>     - 12% leave </a:t>
            </a:r>
          </a:p>
          <a:p>
            <a:endParaRPr lang="en-US"/>
          </a:p>
          <a:p>
            <a:endParaRPr lang="en-US"/>
          </a:p>
          <a:p>
            <a:r>
              <a:rPr lang="en-US"/>
              <a:t>Everything we do for our patients requires teamwork.</a:t>
            </a:r>
          </a:p>
          <a:p>
            <a:endParaRPr lang="en-US"/>
          </a:p>
          <a:p>
            <a:r>
              <a:rPr lang="en-US"/>
              <a:t>​</a:t>
            </a:r>
          </a:p>
          <a:p>
            <a:endParaRPr lang="en-US"/>
          </a:p>
          <a:p>
            <a:r>
              <a:rPr lang="en-US"/>
              <a:t>It may come as no surprise by now, that good teams perform better and this leads to better outcomes.</a:t>
            </a:r>
          </a:p>
          <a:p>
            <a:endParaRPr lang="en-US"/>
          </a:p>
          <a:p>
            <a:r>
              <a:rPr lang="en-US"/>
              <a:t>​</a:t>
            </a:r>
          </a:p>
          <a:p>
            <a:endParaRPr lang="en-US"/>
          </a:p>
          <a:p>
            <a:r>
              <a:rPr lang="en-US"/>
              <a:t>We often think about what makes a good team; clear roles, good communication, a shared vision or goal come to mind easily.</a:t>
            </a:r>
          </a:p>
          <a:p>
            <a:endParaRPr lang="en-US"/>
          </a:p>
          <a:p>
            <a:r>
              <a:rPr lang="en-US"/>
              <a:t>Rugby Scrum</a:t>
            </a:r>
          </a:p>
          <a:p>
            <a:r>
              <a:rPr lang="en-US"/>
              <a:t>But how often do we consider the team culture in that? Feeling valued and respected as part of the team - do these matter?</a:t>
            </a:r>
          </a:p>
          <a:p>
            <a:endParaRPr lang="en-US"/>
          </a:p>
          <a:p>
            <a:r>
              <a:rPr lang="en-US"/>
              <a:t>​</a:t>
            </a:r>
          </a:p>
          <a:p>
            <a:endParaRPr lang="en-US"/>
          </a:p>
          <a:p>
            <a:r>
              <a:rPr lang="en-US"/>
              <a:t>The New Zealand rugby team believes so, so they have a "no asshole rule" that reduces rudeness and individuals "being a d*ck", because when it is all about them, it's not about the team. </a:t>
            </a:r>
          </a:p>
          <a:p>
            <a:endParaRPr lang="en-US"/>
          </a:p>
          <a:p>
            <a:r>
              <a:rPr lang="en-US"/>
              <a:t>​</a:t>
            </a:r>
          </a:p>
          <a:p>
            <a:endParaRPr lang="en-US"/>
          </a:p>
          <a:p>
            <a:r>
              <a:rPr lang="en-US"/>
              <a:t>This is embedded in their team culture and has contributed to them becoming the most successful national rugby team in the world.</a:t>
            </a:r>
          </a:p>
          <a:p>
            <a:endParaRPr lang="en-US"/>
          </a:p>
          <a:p>
            <a:r>
              <a:rPr lang="en-US"/>
              <a:t>Volleyball Huddle</a:t>
            </a:r>
          </a:p>
          <a:p>
            <a:r>
              <a:rPr lang="en-US"/>
              <a:t>Why good teams matter in healthcare</a:t>
            </a:r>
          </a:p>
          <a:p>
            <a:r>
              <a:rPr lang="en-US"/>
              <a:t>The King's Fund Survey[1] identified numerous benefits from when staff perceived themselves to be in a good team:</a:t>
            </a:r>
          </a:p>
          <a:p>
            <a:endParaRPr lang="en-US"/>
          </a:p>
          <a:p>
            <a:r>
              <a:rPr lang="en-US"/>
              <a:t>​</a:t>
            </a:r>
          </a:p>
          <a:p>
            <a:endParaRPr lang="en-US"/>
          </a:p>
          <a:p>
            <a:r>
              <a:rPr lang="en-US"/>
              <a:t>     - Reduced Hospital Standardised Mortality Rates</a:t>
            </a:r>
          </a:p>
          <a:p>
            <a:endParaRPr lang="en-US"/>
          </a:p>
          <a:p>
            <a:r>
              <a:rPr lang="en-US"/>
              <a:t>     - Reduced patient complaints</a:t>
            </a:r>
          </a:p>
          <a:p>
            <a:endParaRPr lang="en-US"/>
          </a:p>
          <a:p>
            <a:r>
              <a:rPr lang="en-US"/>
              <a:t>     - Improved staff satisfaction</a:t>
            </a:r>
          </a:p>
          <a:p>
            <a:endParaRPr lang="en-US"/>
          </a:p>
          <a:p>
            <a:r>
              <a:rPr lang="en-US"/>
              <a:t>     - Improved staff performances</a:t>
            </a:r>
          </a:p>
          <a:p>
            <a:endParaRPr lang="en-US"/>
          </a:p>
          <a:p>
            <a:r>
              <a:rPr lang="en-US"/>
              <a:t>     - Better reported health of staff</a:t>
            </a:r>
          </a:p>
          <a:p>
            <a:endParaRPr lang="en-US"/>
          </a:p>
          <a:p>
            <a:r>
              <a:rPr lang="en-US"/>
              <a:t>​</a:t>
            </a:r>
          </a:p>
          <a:p>
            <a:endParaRPr lang="en-US"/>
          </a:p>
          <a:p>
            <a:r>
              <a:rPr lang="en-US"/>
              <a:t>So when we are in a team which values and respects us, the benefits impact us and our patients.</a:t>
            </a:r>
          </a:p>
          <a:p>
            <a:endParaRPr lang="en-US"/>
          </a:p>
          <a:p>
            <a:r>
              <a:rPr lang="en-US"/>
              <a:t>Medical Team</a:t>
            </a:r>
          </a:p>
          <a:p>
            <a:r>
              <a:rPr lang="en-US"/>
              <a:t>In other words; good teams save lives.</a:t>
            </a:r>
          </a:p>
          <a:p>
            <a:r>
              <a:rPr lang="en-US"/>
              <a:t>This is where we start to think about incivility and the impact it has.</a:t>
            </a:r>
          </a:p>
          <a:p>
            <a:endParaRPr lang="en-US"/>
          </a:p>
          <a:p>
            <a:r>
              <a:rPr lang="en-US"/>
              <a:t>Dog in Cone</a:t>
            </a:r>
          </a:p>
          <a:p>
            <a:r>
              <a:rPr lang="en-US"/>
              <a:t>What is incivility?</a:t>
            </a:r>
          </a:p>
          <a:p>
            <a:r>
              <a:rPr lang="en-US"/>
              <a:t>Incivility can be anything ranging from rude or unsociable speech or behaviour.</a:t>
            </a:r>
          </a:p>
          <a:p>
            <a:endParaRPr lang="en-US"/>
          </a:p>
          <a:p>
            <a:r>
              <a:rPr lang="en-US"/>
              <a:t>​</a:t>
            </a:r>
          </a:p>
          <a:p>
            <a:endParaRPr lang="en-US"/>
          </a:p>
          <a:p>
            <a:r>
              <a:rPr lang="en-US"/>
              <a:t>Importantly, it is as interpreted by the recipient.</a:t>
            </a:r>
          </a:p>
          <a:p>
            <a:endParaRPr lang="en-US"/>
          </a:p>
          <a:p>
            <a:r>
              <a:rPr lang="en-US"/>
              <a:t>​</a:t>
            </a:r>
          </a:p>
          <a:p>
            <a:endParaRPr lang="en-US"/>
          </a:p>
          <a:p>
            <a:r>
              <a:rPr lang="en-US"/>
              <a:t>There are many examples:</a:t>
            </a:r>
          </a:p>
          <a:p>
            <a:endParaRPr lang="en-US"/>
          </a:p>
          <a:p>
            <a:r>
              <a:rPr lang="en-US"/>
              <a:t>​</a:t>
            </a:r>
          </a:p>
          <a:p>
            <a:endParaRPr lang="en-US"/>
          </a:p>
          <a:p>
            <a:r>
              <a:rPr lang="en-US"/>
              <a:t>Shouting at someone, swearing, aggression (not necessarily towards someone), belittling someone, sending emails while in meetings, talking over others, being difficult over the phone, rolling eyes or tutting at someone. The list goes on!</a:t>
            </a:r>
          </a:p>
          <a:p>
            <a:endParaRPr lang="en-US"/>
          </a:p>
          <a:p>
            <a:r>
              <a:rPr lang="en-US"/>
              <a:t>Thoughtful look</a:t>
            </a:r>
          </a:p>
          <a:p>
            <a:r>
              <a:rPr lang="en-US"/>
              <a:t>What happens when someone is rude?</a:t>
            </a:r>
          </a:p>
          <a:p>
            <a:r>
              <a:rPr lang="en-US"/>
              <a:t>When someone is rude to us, it reduces our bandwidth; our ability to effectively juggle multiple tasks and conscious thoughts.</a:t>
            </a:r>
          </a:p>
          <a:p>
            <a:endParaRPr lang="en-US"/>
          </a:p>
          <a:p>
            <a:r>
              <a:rPr lang="en-US"/>
              <a:t>​</a:t>
            </a:r>
          </a:p>
          <a:p>
            <a:endParaRPr lang="en-US"/>
          </a:p>
          <a:p>
            <a:r>
              <a:rPr lang="en-US"/>
              <a:t>For example, on a good day, we can actively juggle 6-8 things, like remembering to pick up the shopping on the way home, remembering the important birthday next week.</a:t>
            </a:r>
          </a:p>
          <a:p>
            <a:endParaRPr lang="en-US"/>
          </a:p>
          <a:p>
            <a:r>
              <a:rPr lang="en-US"/>
              <a:t>​</a:t>
            </a:r>
          </a:p>
          <a:p>
            <a:endParaRPr lang="en-US"/>
          </a:p>
          <a:p>
            <a:r>
              <a:rPr lang="en-US"/>
              <a:t>But this also includes tasks for our patients, like chasing the blood results, ordering investigations, being able to consider differential diagnoses.</a:t>
            </a:r>
          </a:p>
          <a:p>
            <a:endParaRPr lang="en-US"/>
          </a:p>
          <a:p>
            <a:r>
              <a:rPr lang="en-US"/>
              <a:t>​</a:t>
            </a:r>
          </a:p>
          <a:p>
            <a:endParaRPr lang="en-US"/>
          </a:p>
          <a:p>
            <a:r>
              <a:rPr lang="en-US"/>
              <a:t>Therefore, rudeness reduces our ability to do our jobs, until all we can focus on is them. They are actively making us worse.</a:t>
            </a:r>
          </a:p>
          <a:p>
            <a:endParaRPr lang="en-US"/>
          </a:p>
          <a:p>
            <a:r>
              <a:rPr lang="en-US"/>
              <a:t>Thinking Man</a:t>
            </a:r>
          </a:p>
          <a:p>
            <a:r>
              <a:rPr lang="en-US"/>
              <a:t>The Impact of Incivility</a:t>
            </a:r>
          </a:p>
          <a:p>
            <a:r>
              <a:rPr lang="en-US"/>
              <a:t>This impact has a direct impact on the recipient, and this has been measured in the office place by Christine Porath[2]. She found:</a:t>
            </a:r>
          </a:p>
          <a:p>
            <a:endParaRPr lang="en-US"/>
          </a:p>
          <a:p>
            <a:r>
              <a:rPr lang="en-US"/>
              <a:t>​</a:t>
            </a:r>
          </a:p>
          <a:p>
            <a:endParaRPr lang="en-US"/>
          </a:p>
          <a:p>
            <a:r>
              <a:rPr lang="en-US"/>
              <a:t>     - 61% reduction in cognitive ability</a:t>
            </a:r>
          </a:p>
          <a:p>
            <a:endParaRPr lang="en-US"/>
          </a:p>
          <a:p>
            <a:r>
              <a:rPr lang="en-US"/>
              <a:t>​</a:t>
            </a:r>
          </a:p>
          <a:p>
            <a:endParaRPr lang="en-US"/>
          </a:p>
          <a:p>
            <a:r>
              <a:rPr lang="en-US"/>
              <a:t>There were also many other impacts:</a:t>
            </a:r>
          </a:p>
          <a:p>
            <a:endParaRPr lang="en-US"/>
          </a:p>
          <a:p>
            <a:r>
              <a:rPr lang="en-US"/>
              <a:t>​</a:t>
            </a:r>
          </a:p>
          <a:p>
            <a:endParaRPr lang="en-US"/>
          </a:p>
          <a:p>
            <a:r>
              <a:rPr lang="en-US"/>
              <a:t>     - 80% lose time worrying about the rudeness</a:t>
            </a:r>
          </a:p>
          <a:p>
            <a:endParaRPr lang="en-US"/>
          </a:p>
          <a:p>
            <a:r>
              <a:rPr lang="en-US"/>
              <a:t>     - 78% reduced their commitment to work</a:t>
            </a:r>
          </a:p>
          <a:p>
            <a:endParaRPr lang="en-US"/>
          </a:p>
          <a:p>
            <a:r>
              <a:rPr lang="en-US"/>
              <a:t>     - 63% lose time avoiding the offender</a:t>
            </a:r>
          </a:p>
          <a:p>
            <a:endParaRPr lang="en-US"/>
          </a:p>
          <a:p>
            <a:r>
              <a:rPr lang="en-US"/>
              <a:t>     - 48% reduced their time at work</a:t>
            </a:r>
          </a:p>
          <a:p>
            <a:endParaRPr lang="en-US"/>
          </a:p>
          <a:p>
            <a:r>
              <a:rPr lang="en-US"/>
              <a:t>     - 38% reduce the quality of their work</a:t>
            </a:r>
          </a:p>
          <a:p>
            <a:endParaRPr lang="en-US"/>
          </a:p>
          <a:p>
            <a:r>
              <a:rPr lang="en-US"/>
              <a:t>     - 25% took it out on others, including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Bullying = There is no legal definition of bullying, there is a dictionary definition, which makes reference to Power (as we have already identified on many occasions today):</a:t>
            </a:r>
          </a:p>
          <a:p>
            <a:r>
              <a:rPr lang="en-US"/>
              <a:t>Dictionary definition - the behaviour of a person who hurts or frightens someone smaller or less powerful, often forcing that person to do something they do not want to do</a:t>
            </a:r>
          </a:p>
          <a:p>
            <a:endParaRPr lang="en-US"/>
          </a:p>
          <a:p>
            <a:r>
              <a:rPr lang="en-US"/>
              <a:t>Then there is the ACAS definition (Advisory, Conciliation and Arbitration Service):</a:t>
            </a:r>
          </a:p>
          <a:p>
            <a:r>
              <a:rPr lang="en-US"/>
              <a:t>“unwanted behaviour from a person or group that is either:</a:t>
            </a:r>
          </a:p>
          <a:p>
            <a:r>
              <a:rPr lang="en-US"/>
              <a:t>•	offensive, intimidating, malicious or insulting</a:t>
            </a:r>
          </a:p>
          <a:p>
            <a:r>
              <a:rPr lang="en-US"/>
              <a:t>•	an abuse or misuse of power that undermines, humiliates, or causes physical or emotional harm to someone"</a:t>
            </a:r>
          </a:p>
          <a:p>
            <a:r>
              <a:rPr lang="en-US"/>
              <a:t>ACAS identify that bullying might:	</a:t>
            </a:r>
          </a:p>
          <a:p>
            <a:r>
              <a:rPr lang="en-US"/>
              <a:t>•	be a regular pattern of behaviour or a one-off incident</a:t>
            </a:r>
          </a:p>
          <a:p>
            <a:r>
              <a:rPr lang="en-US"/>
              <a:t>•	happen face-to-face, on social media, in emails or calls</a:t>
            </a:r>
          </a:p>
          <a:p>
            <a:r>
              <a:rPr lang="en-US"/>
              <a:t>•	happen at work or in other work-related situations</a:t>
            </a:r>
          </a:p>
          <a:p>
            <a:r>
              <a:rPr lang="en-US"/>
              <a:t>•	not always be obvious or noticed by others</a:t>
            </a:r>
          </a:p>
          <a:p>
            <a:r>
              <a:rPr lang="en-US"/>
              <a:t>Examples of bullying at work could include:</a:t>
            </a:r>
          </a:p>
          <a:p>
            <a:r>
              <a:rPr lang="en-US"/>
              <a:t>•	spreading malicious rumours about someone</a:t>
            </a:r>
          </a:p>
          <a:p>
            <a:r>
              <a:rPr lang="en-US"/>
              <a:t>•	consistently putting someone down in meetings</a:t>
            </a:r>
          </a:p>
          <a:p>
            <a:r>
              <a:rPr lang="en-US"/>
              <a:t>•	deliberately giving someone a heavier workload than everyone else</a:t>
            </a:r>
          </a:p>
          <a:p>
            <a:r>
              <a:rPr lang="en-US"/>
              <a:t>•	excluding someone from team social events</a:t>
            </a:r>
          </a:p>
          <a:p>
            <a:r>
              <a:rPr lang="en-US"/>
              <a:t>•	someone consistently undermining their manager's authority</a:t>
            </a:r>
          </a:p>
          <a:p>
            <a:r>
              <a:rPr lang="en-US"/>
              <a:t>•	putting humiliating, offensive or threatening comments or photos on social media</a:t>
            </a:r>
          </a:p>
          <a:p>
            <a:endParaRPr lang="en-US"/>
          </a:p>
          <a:p>
            <a:r>
              <a:rPr lang="en-US"/>
              <a:t>(ACAS are the authority in UK employment and HR matters. They are an independent public body that receives funding from the government to provide free and impartial advice to employers, employees and their representatives )</a:t>
            </a:r>
          </a:p>
          <a:p>
            <a:endParaRPr lang="en-US"/>
          </a:p>
          <a:p>
            <a:r>
              <a:rPr lang="en-US"/>
              <a:t>Discrimination = Discrimination can take the form of ‘Direct’ or ‘Indirect discrimination’. These are identified and defined in The Equality Act 2010.</a:t>
            </a:r>
          </a:p>
          <a:p>
            <a:endParaRPr lang="en-US"/>
          </a:p>
          <a:p>
            <a:r>
              <a:rPr lang="en-US"/>
              <a:t>Direct Discrimination occurs when “a person treats another less favourably than they treat, or would treat, others because of a protected characteristic.”</a:t>
            </a:r>
          </a:p>
          <a:p>
            <a:r>
              <a:rPr lang="en-US"/>
              <a:t>Breaking this into bite sized elements; </a:t>
            </a:r>
          </a:p>
          <a:p>
            <a:r>
              <a:rPr lang="en-US"/>
              <a:t>Discrimination occurs where there is less favourable treatment, BECAUSE of a protected characteristic</a:t>
            </a:r>
          </a:p>
          <a:p>
            <a:endParaRPr lang="en-US"/>
          </a:p>
          <a:p>
            <a:r>
              <a:rPr lang="en-US"/>
              <a:t>Less favourable treatment</a:t>
            </a:r>
          </a:p>
          <a:p>
            <a:r>
              <a:rPr lang="en-US"/>
              <a:t>Covers any disadvantage, often the way to establish less favourable treatment is to flip this on its head and question whether the person would have been treated:</a:t>
            </a:r>
          </a:p>
          <a:p>
            <a:r>
              <a:rPr lang="en-US"/>
              <a:t>•	Differently and</a:t>
            </a:r>
          </a:p>
          <a:p>
            <a:r>
              <a:rPr lang="en-US"/>
              <a:t>•	More favourably</a:t>
            </a:r>
          </a:p>
          <a:p>
            <a:r>
              <a:rPr lang="en-US"/>
              <a:t>“but for” their sex, race, religion or believe, sexual orientation, disability, age, gender reassignment or marital/civil partnership. This requires an actual or hypothetical comparator and an analysis of why the treatment occurred.</a:t>
            </a:r>
          </a:p>
          <a:p>
            <a:endParaRPr lang="en-US"/>
          </a:p>
          <a:p>
            <a:r>
              <a:rPr lang="en-US"/>
              <a:t>There are 9 Protected Characteristics:</a:t>
            </a:r>
          </a:p>
          <a:p>
            <a:r>
              <a:rPr lang="en-US"/>
              <a:t>•	age</a:t>
            </a:r>
          </a:p>
          <a:p>
            <a:r>
              <a:rPr lang="en-US"/>
              <a:t>•	disability</a:t>
            </a:r>
          </a:p>
          <a:p>
            <a:r>
              <a:rPr lang="en-US"/>
              <a:t>•	gender reassignment</a:t>
            </a:r>
          </a:p>
          <a:p>
            <a:r>
              <a:rPr lang="en-US"/>
              <a:t>•	marriage and civil partnership</a:t>
            </a:r>
          </a:p>
          <a:p>
            <a:r>
              <a:rPr lang="en-US"/>
              <a:t>•	pregnancy and maternity</a:t>
            </a:r>
          </a:p>
          <a:p>
            <a:r>
              <a:rPr lang="en-US"/>
              <a:t>•	race</a:t>
            </a:r>
          </a:p>
          <a:p>
            <a:r>
              <a:rPr lang="en-US"/>
              <a:t>•	religion or belief</a:t>
            </a:r>
          </a:p>
          <a:p>
            <a:r>
              <a:rPr lang="en-US"/>
              <a:t>•	sex</a:t>
            </a:r>
          </a:p>
          <a:p>
            <a:r>
              <a:rPr lang="en-US"/>
              <a:t>•	sexual orientation</a:t>
            </a:r>
          </a:p>
          <a:p>
            <a:endParaRPr lang="en-US"/>
          </a:p>
          <a:p>
            <a:endParaRPr lang="en-US"/>
          </a:p>
          <a:p>
            <a:r>
              <a:rPr lang="en-US"/>
              <a:t>For example: Jon isn't offered a promotion because he has depression. But his colleague Harry, who doesn't have depression, is offered a promotion – even though he has less experience and fewer qualifications.</a:t>
            </a:r>
          </a:p>
          <a:p>
            <a:endParaRPr lang="en-US"/>
          </a:p>
          <a:p>
            <a:r>
              <a:rPr lang="en-US"/>
              <a:t>Indirect Discrimination occurs when “a person (or employer) applies a provision, criterion or practice (PCP) which is discriminatory in relation to a relevant protected characteristic of another.  AND the PCP puts, or would put, the person who shares the characteristic at a particular disadvantage when compared with persons who do not share that characteristic AND it cannot be shown that the provision, criterion or practice is a proportionate means of achieving a legitimate aim.”</a:t>
            </a:r>
          </a:p>
          <a:p>
            <a:endParaRPr lang="en-US"/>
          </a:p>
          <a:p>
            <a:r>
              <a:rPr lang="en-US"/>
              <a:t>This breaks down in to its component parts:</a:t>
            </a:r>
          </a:p>
          <a:p>
            <a:r>
              <a:rPr lang="en-US"/>
              <a:t>•	a person (or employer) applies a provision, criterion or practice (PCP) which is discriminatory in relation to a relevant protected characteristic of another. </a:t>
            </a:r>
          </a:p>
          <a:p>
            <a:r>
              <a:rPr lang="en-US"/>
              <a:t>•	the PCP puts, or would put, the person who shares the characteristic at a particular disadvantage when compared with persons who do not share that characteristic </a:t>
            </a:r>
          </a:p>
          <a:p>
            <a:r>
              <a:rPr lang="en-US"/>
              <a:t>•	the treatment is not a proportionate means of achieving a legitimate aim (the justification defence)</a:t>
            </a:r>
          </a:p>
          <a:p>
            <a:r>
              <a:rPr lang="en-US"/>
              <a:t>Indirect discrimination occurs where </a:t>
            </a:r>
          </a:p>
          <a:p>
            <a:r>
              <a:rPr lang="en-US"/>
              <a:t>1.	a person belonging to a particular protected group.</a:t>
            </a:r>
          </a:p>
          <a:p>
            <a:r>
              <a:rPr lang="en-US"/>
              <a:t>2.	Is put at a disadvantage which affects that protected group</a:t>
            </a:r>
          </a:p>
          <a:p>
            <a:r>
              <a:rPr lang="en-US"/>
              <a:t>3.	Due to a provision, criteria or practice that is apparently neutral (if obviously disadvantageous the claim is more likely to be one of direct discrimination!)</a:t>
            </a:r>
          </a:p>
          <a:p>
            <a:r>
              <a:rPr lang="en-US"/>
              <a:t>AND</a:t>
            </a:r>
          </a:p>
          <a:p>
            <a:r>
              <a:rPr lang="en-US"/>
              <a:t>4.	The PCP cannot be justified as being a proportionate means of achieving a legitimate aim. </a:t>
            </a:r>
          </a:p>
          <a:p>
            <a:endParaRPr lang="en-US"/>
          </a:p>
          <a:p>
            <a:r>
              <a:rPr lang="en-US"/>
              <a:t>For example in the finance department they will only conduct interviews for new recruits in person, and on the second floor of a building which can only be accessed by climbing 2 flights of stairs. This practice puts people with a physical disability  at a disadvantage because they wouldn't be able to access the building.</a:t>
            </a:r>
          </a:p>
          <a:p>
            <a:endParaRPr lang="en-US"/>
          </a:p>
          <a:p>
            <a:r>
              <a:rPr lang="en-US"/>
              <a:t>See next slide for harassment and victimisation notes...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Harassment =</a:t>
            </a:r>
          </a:p>
          <a:p>
            <a:r>
              <a:rPr lang="en-US"/>
              <a:t>a person harasses another if they engage in unwanted conduct related to a relevant protected characteristic AND that conduct;</a:t>
            </a:r>
          </a:p>
          <a:p>
            <a:r>
              <a:rPr lang="en-US"/>
              <a:t>•	violates the others dignity, or</a:t>
            </a:r>
          </a:p>
          <a:p>
            <a:r>
              <a:rPr lang="en-US"/>
              <a:t>•	creates an intimidating, hostile, degrading, humiliating or offensive environment for that other person.</a:t>
            </a:r>
          </a:p>
          <a:p>
            <a:endParaRPr lang="en-US"/>
          </a:p>
          <a:p>
            <a:r>
              <a:rPr lang="en-US"/>
              <a:t>Sexual Harassment is separately defined in legislation and is said to occur when a person “engages in unwanted conduct of a sexual nature” (unwelcome sexual advances) AND the conduct has the purpose or effect [that it]:</a:t>
            </a:r>
          </a:p>
          <a:p>
            <a:r>
              <a:rPr lang="en-US"/>
              <a:t>•	violates the others dignity, or</a:t>
            </a:r>
          </a:p>
          <a:p>
            <a:r>
              <a:rPr lang="en-US"/>
              <a:t>•	creates an intimidating, hostile, degrading, humiliating or offensive environment for that other person.</a:t>
            </a:r>
          </a:p>
          <a:p>
            <a:r>
              <a:rPr lang="en-US"/>
              <a:t>There is a third and finally form of legally defined harassment which occurs where a person is subjected to less favourable treatment because they submit to, or reject sexual harassment or harassment related to sex or gender reassignment which has the purpose or effect of creating an intimidating, hostile, degrading, humiliating or offensive environment for the complainant or violating the complainants dignity.</a:t>
            </a:r>
          </a:p>
          <a:p>
            <a:endParaRPr lang="en-US"/>
          </a:p>
          <a:p>
            <a:r>
              <a:rPr lang="en-US"/>
              <a:t>NOTE ABOUT HARASSMENT… changes to law around sexual harassment</a:t>
            </a:r>
          </a:p>
          <a:p>
            <a:r>
              <a:rPr lang="en-US"/>
              <a:t>The Worker Protection (Amendment of Equality Act 2010) Act 2023, which came into force on 26 October 2024, amends the Equality Act 2010 in two respects:</a:t>
            </a:r>
          </a:p>
          <a:p>
            <a:r>
              <a:rPr lang="en-US"/>
              <a:t>1.	Introduces a new duty on employers to take reasonable steps to prevent sexual harassment of their employees. This marks a key change in focus in the legislation from redress to prevention, imposing a new obligation on employers to be proactive in tackling sexual harassment; and</a:t>
            </a:r>
          </a:p>
          <a:p>
            <a:r>
              <a:rPr lang="en-US"/>
              <a:t>2.	Gives employment tribunals the power to uplift sexual harassment compensation by up to 25% where an employer is found to have breached this new duty – this uplift could be significant, especially as compensation awarded in the most serious cases of sexual harassment can exceed £50,000.</a:t>
            </a:r>
          </a:p>
          <a:p>
            <a:endParaRPr lang="en-US"/>
          </a:p>
          <a:p>
            <a:r>
              <a:rPr lang="en-US"/>
              <a:t>Victimisation =</a:t>
            </a:r>
          </a:p>
          <a:p>
            <a:endParaRPr lang="en-US"/>
          </a:p>
          <a:p>
            <a:r>
              <a:rPr lang="en-US"/>
              <a:t>Section 27 of the Equality Act 2010 defines victimisation as:</a:t>
            </a:r>
          </a:p>
          <a:p>
            <a:r>
              <a:rPr lang="en-US"/>
              <a:t>a person victimises another if they subject that individual to a detriment because they have, intend to, or believe that they may have, brought proceedings under the Equality Act OR gives evidence or other information in connection with proceedings under the Equality Act OR makes an allegation that a person (or employer) has contravened the provisions of the Equality Act.</a:t>
            </a:r>
          </a:p>
          <a:p>
            <a:endParaRPr lang="en-US"/>
          </a:p>
          <a:p>
            <a:r>
              <a:rPr lang="en-US"/>
              <a:t>This means that a person can bring a claim for victimisation if they are subject to a detriment because one of the following applies:</a:t>
            </a:r>
          </a:p>
          <a:p>
            <a:r>
              <a:rPr lang="en-US"/>
              <a:t>•	They have, intend to, or believe that they may have, brought proceedings under the Equality Act</a:t>
            </a:r>
          </a:p>
          <a:p>
            <a:r>
              <a:rPr lang="en-US"/>
              <a:t>•	They give evidence or other information in connection with proceedings under the Equality Act, OR,</a:t>
            </a:r>
          </a:p>
          <a:p>
            <a:r>
              <a:rPr lang="en-US"/>
              <a:t>•	They make an allegation that a person (or employer) has contravened the provisions of the Equality Act.</a:t>
            </a:r>
          </a:p>
          <a:p>
            <a:endParaRPr lang="en-US"/>
          </a:p>
          <a:p>
            <a:r>
              <a:rPr lang="en-US"/>
              <a:t>IMPORTANT</a:t>
            </a:r>
          </a:p>
          <a:p>
            <a:r>
              <a:rPr lang="en-US"/>
              <a:t>Dictionary definition - the act of victimizing someone (treating them unfairly)</a:t>
            </a:r>
          </a:p>
          <a:p>
            <a:endParaRPr lang="en-US"/>
          </a:p>
          <a:p>
            <a:r>
              <a:rPr lang="en-US"/>
              <a:t>This is probably the widest difference between the legal and general understanding of what people understand when they use identify that they have been victimised. The 2 ends of the spectrum between the legal definition and personal perception are significant.</a:t>
            </a:r>
          </a:p>
          <a:p>
            <a:r>
              <a:rPr lang="en-US"/>
              <a:t>Often people feel victimised, because they feel attacked or singled out – this is not really comparable to the legal definition, which requires affiliation with a claim under the equality act and that in turn must correlate to a protected characteristic.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module we focus on Professor Catherine Sandersons work (Professor of Life Sciences (Psychology) at Amherst College in the United States. Sanderson has published over 25 journal articles and book chapters in addition to books on parenting and on how mindset influences happiness, health, and even how long we live (The Positive Shift). Her latest book, “Why We Act: Turning Bystanders Into Moral Rebels”, examines why good people so often stay silent or do nothing in the face of wrongdoing.)</a:t>
            </a:r>
          </a:p>
          <a:p>
            <a:r>
              <a:rPr lang="en-US"/>
              <a:t>o	The Hazard of the Herd</a:t>
            </a:r>
          </a:p>
          <a:p>
            <a:r>
              <a:rPr lang="en-US"/>
              <a:t>o	Just Following Orders</a:t>
            </a:r>
          </a:p>
          <a:p>
            <a:r>
              <a:rPr lang="en-US"/>
              <a:t>o	A Question of Identity</a:t>
            </a:r>
          </a:p>
          <a:p>
            <a:r>
              <a:rPr lang="en-US"/>
              <a:t>o	The Agony of Indecision</a:t>
            </a:r>
          </a:p>
          <a:p>
            <a:r>
              <a:rPr lang="en-US"/>
              <a:t>o	Gradual Escalation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Others are more likely to role model the behaviours that they see,  they are influenced by the actions of others – This is down to the basic instinct of survival, and wanting to fit in.</a:t>
            </a:r>
          </a:p>
          <a:p>
            <a:r>
              <a:rPr lang="en-US"/>
              <a:t>This helps us to understand why good people behave badly but is also the start of our journey of exploration about how to be an active bystander – if your eyes are open to what is happening and why it might be happening then perhaps you can switch your own responses and behave in the way you want to be treated or you wish others would have treated you. </a:t>
            </a:r>
          </a:p>
          <a:p>
            <a:r>
              <a:rPr lang="en-US"/>
              <a:t>In this module you are encouraged to stop and question why we work in certain ways and try to take a fresh look at a situation that you have always just accepted then we can work together to shift the cultural dial. Keep in mind that having positive regard for others doesn’t mean you are excusing the behaviour, but if you can help them to understand what is happening, and explore why its happening then hopefully you can re-educate and encourage change.</a:t>
            </a:r>
          </a:p>
          <a:p>
            <a:r>
              <a:rPr lang="en-US"/>
              <a:t>Nip bad behaviours in the bud – “fail well to succeed sooner”</a:t>
            </a:r>
          </a:p>
          <a:p>
            <a:r>
              <a:rPr lang="en-US"/>
              <a:t>Create psychologically safe environments – encourage honesty, mistakes are OK and human nature. Display vulnerability and others will become more open and honest themselves</a:t>
            </a:r>
          </a:p>
          <a:p>
            <a:r>
              <a:rPr lang="en-US"/>
              <a:t>Positive intent, positive regard for others and calling people in rather than calling them 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Hazard of the Herd</a:t>
            </a:r>
          </a:p>
          <a:p>
            <a:r>
              <a:rPr lang="en-US"/>
              <a:t>The theory: that people will do things in a group that they would never do on their own.</a:t>
            </a:r>
          </a:p>
          <a:p>
            <a:endParaRPr lang="en-US"/>
          </a:p>
          <a:p>
            <a:r>
              <a:rPr lang="en-US"/>
              <a:t>Examples include: </a:t>
            </a:r>
          </a:p>
          <a:p>
            <a:r>
              <a:rPr lang="en-US"/>
              <a:t>•	In July 2024, a stabbing at a dance workshop in Southport, Merseyside, left three young girls dead and ten injured. Widespread misinformation about the attacker on social media, falsely labelled him a Muslim migrant. This fuelled anti-immigration riots across England and Northern Ireland, leading to violence, arson, and looting.</a:t>
            </a:r>
          </a:p>
          <a:p>
            <a:endParaRPr lang="en-US"/>
          </a:p>
          <a:p>
            <a:endParaRPr lang="en-US"/>
          </a:p>
          <a:p>
            <a:r>
              <a:rPr lang="en-US"/>
              <a:t>Just Following Orders</a:t>
            </a:r>
          </a:p>
          <a:p>
            <a:r>
              <a:rPr lang="en-US"/>
              <a:t>The theory: People are more likely to follow instructions from an authority figure, especially when the authority assumes responsibility for any negative consequences. Often resulting in individuals feeling less accountable for their actions, even if they involve bad behaviour.</a:t>
            </a:r>
          </a:p>
          <a:p>
            <a:endParaRPr lang="en-US"/>
          </a:p>
          <a:p>
            <a:r>
              <a:rPr lang="en-US"/>
              <a:t>Examples include:</a:t>
            </a:r>
          </a:p>
          <a:p>
            <a:endParaRPr lang="en-US"/>
          </a:p>
          <a:p>
            <a:r>
              <a:rPr lang="en-US"/>
              <a:t>•	Business Executives engaging in Corporate Fraud – ENRON (USA), BHS, and Patisserie Valarie</a:t>
            </a:r>
          </a:p>
          <a:p>
            <a:endParaRPr lang="en-US"/>
          </a:p>
          <a:p>
            <a:r>
              <a:rPr lang="en-US"/>
              <a:t>•	Nazi Germany – The “Just following orders defence” became known as the Nuremberg defence when many Nazi generals and senior figures gave “just following orders” as justification for their crimes</a:t>
            </a:r>
          </a:p>
          <a:p>
            <a:endParaRPr lang="en-US"/>
          </a:p>
          <a:p>
            <a:r>
              <a:rPr lang="en-US"/>
              <a:t>A Question of Identity</a:t>
            </a:r>
          </a:p>
          <a:p>
            <a:r>
              <a:rPr lang="en-US"/>
              <a:t>The theory: People who ‘are just following orders’ tend to identify with the person who is giving the orders, and in this instance they may become willing actors in poor behaviour.</a:t>
            </a:r>
          </a:p>
          <a:p>
            <a:endParaRPr lang="en-US"/>
          </a:p>
          <a:p>
            <a:r>
              <a:rPr lang="en-US"/>
              <a:t>Examples include:</a:t>
            </a:r>
          </a:p>
          <a:p>
            <a:r>
              <a:rPr lang="en-US"/>
              <a:t>The US Storming of Capitol Hill is referred to as “Trump mob mentality”, where a charismatic leader (in this case a powerful president) told a large group of his supporters to 'fight like hell,' they listened and fed off each other.</a:t>
            </a:r>
          </a:p>
          <a:p>
            <a:r>
              <a:rPr lang="en-US"/>
              <a:t>The Agony of Indecision</a:t>
            </a:r>
          </a:p>
          <a:p>
            <a:r>
              <a:rPr lang="en-US"/>
              <a:t>The theory: This occurs when people who are given orders by an authority figure which they know may cause harm decide to disobey these orders. </a:t>
            </a:r>
          </a:p>
          <a:p>
            <a:r>
              <a:rPr lang="en-US"/>
              <a:t>It is human nature to deliberate and evaluate, some people find it easier than others to be decisive but in almost all case, when you are given instructions, it is difficult to be disobedient.</a:t>
            </a:r>
          </a:p>
          <a:p>
            <a:r>
              <a:rPr lang="en-US"/>
              <a:t>Often the decision to disobey is fraught with anxiety and indecision. </a:t>
            </a:r>
          </a:p>
          <a:p>
            <a:endParaRPr lang="en-US"/>
          </a:p>
          <a:p>
            <a:r>
              <a:rPr lang="en-US"/>
              <a:t>Disobedience can take many forms and may result in several attempts at early intervention, with a wide variety of strategies being deployed</a:t>
            </a:r>
          </a:p>
          <a:p>
            <a:endParaRPr lang="en-US"/>
          </a:p>
          <a:p>
            <a:r>
              <a:rPr lang="en-US"/>
              <a:t>A Gradual Escalation</a:t>
            </a:r>
          </a:p>
          <a:p>
            <a:endParaRPr lang="en-US"/>
          </a:p>
          <a:p>
            <a:r>
              <a:rPr lang="en-US"/>
              <a:t>The theory: people find themselves in a situation which slowly builds and causes more harm as it progresses. In such circumstances it is often hard to recognise the problem(s) and then harder still to disengage and step away early from the process.</a:t>
            </a:r>
          </a:p>
          <a:p>
            <a:endParaRPr lang="en-US"/>
          </a:p>
          <a:p>
            <a:r>
              <a:rPr lang="en-US"/>
              <a:t>Examples include:</a:t>
            </a:r>
          </a:p>
          <a:p>
            <a:endParaRPr lang="en-US"/>
          </a:p>
          <a:p>
            <a:r>
              <a:rPr lang="en-US"/>
              <a:t>Story of the Boiling Frog: </a:t>
            </a:r>
          </a:p>
          <a:p>
            <a:r>
              <a:rPr lang="en-US"/>
              <a:t>Explain the parody of the boiling Frog – people don’t notice subtle changes in environment and can become complicit rather than identifying that it is boiling and jump out immediately before bad things can happen.</a:t>
            </a:r>
          </a:p>
          <a:p>
            <a:r>
              <a:rPr lang="en-US"/>
              <a:t>Frogs are amphibian (land animals that breed in water) they are also cold blooded.</a:t>
            </a:r>
          </a:p>
          <a:p>
            <a:r>
              <a:rPr lang="en-US"/>
              <a:t>If you put a frog in a pan of boiling water – it will jump out</a:t>
            </a:r>
          </a:p>
          <a:p>
            <a:r>
              <a:rPr lang="en-US"/>
              <a:t>BUT</a:t>
            </a:r>
          </a:p>
          <a:p>
            <a:r>
              <a:rPr lang="en-US"/>
              <a:t>If you put a frog in a pan of cold water they should be comfortable and at home, if you add heat and gradually turn up the gas, they may notice it getting warmer (or not) but they will adjust, even bask in the warmth, and before they realise the temperature is too hot and they don’t have the energy to escape – eventually they would boil – all because they were unaware and didn’t notice the slow and subtle changes.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EXERCISE – use the description cards (each of these theories explained) and split into groups/tables. Take time to discuss real life scenarios that you have witnessed or experienced </a:t>
            </a:r>
          </a:p>
          <a:p>
            <a:r>
              <a:rPr lang="en-US"/>
              <a:t>Could these theories help to explain those situations, discuss and then feed back to the room.</a:t>
            </a:r>
          </a:p>
          <a:p>
            <a:r>
              <a:rPr lang="en-US"/>
              <a:t>Expected learning = 1 or more theories contribute, its unlikely that tables will decide exclusively that just 1 applies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yourself and settle people in with the "housekeeping"</a:t>
            </a:r>
          </a:p>
          <a:p>
            <a:endParaRPr lang="en-US"/>
          </a:p>
          <a:p>
            <a:r>
              <a:rPr lang="en-US"/>
              <a:t>House Keeping – cover fire alarms, toilets (make clear that people are free to take a break as and when they need), closest exit should some one wish to take their breaks outside (smoking etc). </a:t>
            </a:r>
          </a:p>
          <a:p>
            <a:endParaRPr lang="en-US"/>
          </a:p>
          <a:p>
            <a:r>
              <a:rPr lang="en-US"/>
              <a:t>Outline when breaks will happen and a time for people to expect to finish</a:t>
            </a:r>
          </a:p>
          <a:p>
            <a:endParaRPr lang="en-US"/>
          </a:p>
          <a:p>
            <a:r>
              <a:rPr lang="en-US"/>
              <a:t>Identify that we may take photos during the day and would like to take a group shot, if you’d prefer not to appear in any photos please let a facilitator know</a:t>
            </a:r>
          </a:p>
          <a:p>
            <a:endParaRPr lang="en-US"/>
          </a:p>
          <a:p>
            <a:r>
              <a:rPr lang="en-US"/>
              <a:t>Explain about phones and evaluation will need to get phones out periodically to take part in interactive data capture (may want to log into wifi – if possible),</a:t>
            </a:r>
          </a:p>
          <a:p>
            <a:endParaRPr lang="en-US"/>
          </a:p>
          <a:p>
            <a:r>
              <a:rPr lang="en-US"/>
              <a:t>Touch on social media and community of practice.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“Bad things happen when good people do nothing”. </a:t>
            </a:r>
          </a:p>
          <a:p>
            <a:endParaRPr lang="en-US"/>
          </a:p>
          <a:p>
            <a:r>
              <a:rPr lang="en-US"/>
              <a:t>Many world famous quotes talk about the crippling impact on victims where no one was upstanding in support of them when they suffered injustice. This emphasises the importance of enabling those who feel confident and able to feel able to take a stand for the benefit of others who don’t have the confidence in their own voice.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what stops delegates from intervening when they witness harmful behaviours at work?</a:t>
            </a:r>
          </a:p>
          <a:p>
            <a:endParaRPr lang="en-US"/>
          </a:p>
          <a:p>
            <a:r>
              <a:rPr lang="en-US"/>
              <a:t>(share to see what people say and how that compares with the evidence based responses of our thought leaders)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we can understand what prevents others from stepping in, and consider why we have/haven’t in the past then we can better understand what might make us better active bystanders.</a:t>
            </a:r>
          </a:p>
          <a:p>
            <a:r>
              <a:rPr lang="en-US"/>
              <a:t>It doesn’t mean that it is always safe, appropriate or right for you. And on a case-by-case basis you can weigh up whether its right to get involved, how you might choose to get involved and make the best decision for you, and those around you, in any moment or situation.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Social Influence and social identity</a:t>
            </a:r>
          </a:p>
          <a:p>
            <a:r>
              <a:rPr lang="en-US"/>
              <a:t>social psychology theory - no one else is doing anything so I shouldn’t either often this also links to not feeling a connection to the victim.</a:t>
            </a:r>
          </a:p>
          <a:p>
            <a:endParaRPr lang="en-US"/>
          </a:p>
          <a:p>
            <a:r>
              <a:rPr lang="en-US"/>
              <a:t>Example – the monthly fire alarm. At 10:00 on the first Wednesday of the month the fire alarm sounds. What do we all do? We look around, whats everyone else doing, is anyone worried, anyone getting up – if not we sit through and carry on regardless.</a:t>
            </a:r>
          </a:p>
          <a:p>
            <a:endParaRPr lang="en-US"/>
          </a:p>
          <a:p>
            <a:r>
              <a:rPr lang="en-US"/>
              <a:t>Fear of embarrassment</a:t>
            </a:r>
          </a:p>
          <a:p>
            <a:r>
              <a:rPr lang="en-US"/>
              <a:t>The anxiety of not knowing how others will respond to your intervention, getting the intervention wrong or being judged for your intervention often prevents people from acting</a:t>
            </a:r>
          </a:p>
          <a:p>
            <a:endParaRPr lang="en-US"/>
          </a:p>
          <a:p>
            <a:r>
              <a:rPr lang="en-US"/>
              <a:t>Diffusion of Responsibility</a:t>
            </a:r>
          </a:p>
          <a:p>
            <a:r>
              <a:rPr lang="en-US"/>
              <a:t>Assume someone else will intervene-‘The Bystander Effect’ </a:t>
            </a:r>
          </a:p>
          <a:p>
            <a:r>
              <a:rPr lang="en-US"/>
              <a:t>When people believe someone else will step in, then sometimes no-one steps in. </a:t>
            </a:r>
          </a:p>
          <a:p>
            <a:r>
              <a:rPr lang="en-US"/>
              <a:t>Again, there is a group/social influence element to this, if you are 1 person witnessing an incident you may feel 100% responsible for whether to respond or react – however if there are 4 additional witnesses then you may only feel 20% responsible. The responsibility becomes defused or dispersed among the group members. In these situations, people may assume that someone else will help or that someone else is better qualified to provide assistance. </a:t>
            </a:r>
          </a:p>
          <a:p>
            <a:r>
              <a:rPr lang="en-US"/>
              <a:t>But if everyone assumes this, then no one will intervene.</a:t>
            </a:r>
          </a:p>
          <a:p>
            <a:endParaRPr lang="en-US"/>
          </a:p>
          <a:p>
            <a:r>
              <a:rPr lang="en-US"/>
              <a:t>Fear of Retaliation</a:t>
            </a:r>
          </a:p>
          <a:p>
            <a:r>
              <a:rPr lang="en-US"/>
              <a:t>physical harm, others’ reactions, professional and personal impact</a:t>
            </a:r>
          </a:p>
          <a:p>
            <a:endParaRPr lang="en-US"/>
          </a:p>
          <a:p>
            <a:r>
              <a:rPr lang="en-US"/>
              <a:t>Pluralistic Ignorance</a:t>
            </a:r>
          </a:p>
          <a:p>
            <a:r>
              <a:rPr lang="en-US"/>
              <a:t>Pluralistic ignorance is where individuals underestimate others’ internal beliefs and believe they are in the minority when actually they are in the majority. (I.e. nobody else thinks this behaviour is wrong) This is important in a bystander context because it means they are less likely to act.</a:t>
            </a:r>
          </a:p>
          <a:p>
            <a:r>
              <a:rPr lang="en-US"/>
              <a:t>For example, imagine you are at the local swimming pool and you see a child splashing wildly in the water. Your first instinct would probably be to look around you and see how others are responding. If others appear shocked and are yelling for help, you may conclude that the child is drowning and dive in to help. But, if those around you are ignoring the child or laughing, you may conclude that they child is just playing around. </a:t>
            </a:r>
          </a:p>
          <a:p>
            <a:r>
              <a:rPr lang="en-US"/>
              <a:t>To avoid looking foolish, you would probably just continue watching and would fail to dive in and help. This seems like a reasonable approach and for the most part, it prevents us from making a fool out of ourselves. </a:t>
            </a:r>
          </a:p>
          <a:p>
            <a:r>
              <a:rPr lang="en-US"/>
              <a:t>But the problem is that this tendency to look to others in order to determine how to respond can be biased by a phenomenon known as pluralistic ignorance. Pluralistic ignorance describes a situation where a majority of group members privately believe one thing, but assume (incorrectly) that most others believe the opposite.</a:t>
            </a:r>
          </a:p>
          <a:p>
            <a:endParaRPr lang="en-US"/>
          </a:p>
          <a:p>
            <a:r>
              <a:rPr lang="en-US"/>
              <a:t>Could mention the “smoke experiment” - Darley and Latane's classic study, saw participants complete a questionnaire and after a few minutes, smoke started to pour into the room underneath a door in the back. </a:t>
            </a:r>
          </a:p>
          <a:p>
            <a:r>
              <a:rPr lang="en-US"/>
              <a:t>•	Some participants were the only one in the room when this happened, </a:t>
            </a:r>
          </a:p>
          <a:p>
            <a:r>
              <a:rPr lang="en-US"/>
              <a:t>•	but for others, there were two other students completing questionnaires in the room as well. (In actuality, these two "students" were working for the researchers and were instructed to keep calm not matter what happens.) </a:t>
            </a:r>
          </a:p>
          <a:p>
            <a:r>
              <a:rPr lang="en-US"/>
              <a:t>The key question in this study was would the participant notice the smoke and go get help or would they simply write it off as nothing concerning and continue working on their questionnaire. </a:t>
            </a:r>
          </a:p>
          <a:p>
            <a:r>
              <a:rPr lang="en-US"/>
              <a:t>•	The result showed that when the participant was alone, 75% of them left to report the smoke. </a:t>
            </a:r>
          </a:p>
          <a:p>
            <a:r>
              <a:rPr lang="en-US"/>
              <a:t>•	But when there were two other people in the room who remained calm, only 10% left to get help. In some cases, the smoke got so thick the participant could barely read the questionnaire in front of them! Yet, as long as their fellow bystanders remained in calm, they did as well. </a:t>
            </a:r>
          </a:p>
          <a:p>
            <a:r>
              <a:rPr lang="en-US"/>
              <a:t>Thus, when we are alone, we are more likely to assume an ambiguous situation represents and emergency and act accordingly. When we are in the presence of other bystanders, we are likely to look to those others for guidance and if they are not responding or are laughing or are taking photos of the event, we will mistakenly conclude it is not an emergency and will fail to help.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Post Office pursued thousands of innocent subpostmasters for apparent financial shortfalls caused by faults in Horizon, an accounting software system developed by Fujitsu</a:t>
            </a:r>
          </a:p>
          <a:p>
            <a:r>
              <a:rPr lang="en-US"/>
              <a:t>Between 1999 and 2015, more than 900 subpostmasters were convicted of theft, fraud and false accounting based on faulty Horizon data.</a:t>
            </a:r>
          </a:p>
          <a:p>
            <a:r>
              <a:rPr lang="en-US"/>
              <a:t>Other subpostmasters were prosecuted but not convicted, forced to cover shortfalls caused by Horizon with their own money, or had their contracts terminated.</a:t>
            </a:r>
          </a:p>
          <a:p>
            <a:endParaRPr lang="en-US"/>
          </a:p>
          <a:p>
            <a:r>
              <a:rPr lang="en-US"/>
              <a:t>London Riots: The 2011 England riots, more widely known as the London riots, were a series of riots between 6 and 11 August 2011. Thousands of people rioted in cities and towns across England, which saw looting, arson, as well as mass deployment of police and the deaths of five people. The Catalyst was the Police Shooting of an unarmed black man Mark Duggan in Tottnham Hale. Violence and unrest spread throughout London over the course of a few days and other Cities in the UK saw “copy cat” events in Manchester, Birmingham, Bristol, Leicester and Derby.</a:t>
            </a:r>
          </a:p>
          <a:p>
            <a:endParaRPr lang="en-US"/>
          </a:p>
          <a:p>
            <a:r>
              <a:rPr lang="en-US"/>
              <a:t>Nazi Germany was the German state between 1933 and 1945, when Adolf Hitler and the Nazi Party controlled the country, transforming it into a dictatorship. Under Hitler's rule, Germany quickly became a totalitarian state where nearly all aspects of life were controlled by the government. 1933</a:t>
            </a:r>
          </a:p>
          <a:p>
            <a:endParaRPr lang="en-US"/>
          </a:p>
          <a:p>
            <a:r>
              <a:rPr lang="en-US"/>
              <a:t>Social Media Trends: Delegates may have their own examples to share, with current news stories and events that can be brought into the conversation as examples. </a:t>
            </a:r>
          </a:p>
          <a:p>
            <a:endParaRPr lang="en-US"/>
          </a:p>
          <a:p>
            <a:r>
              <a:rPr lang="en-US"/>
              <a:t>A couple of examples that could be considered:</a:t>
            </a:r>
          </a:p>
          <a:p>
            <a:r>
              <a:rPr lang="en-US"/>
              <a:t>•	2014 The Ice Bucket Challenge – started in the US to raise money for Amyotrophic Lateral Sclerosis (ALS) also known as motor neuron disease or Lou Gehrig's disease. The challenge was to throw a bucket of ice-cold water over one’s head and then nominate people to do the same within 24 hours. The Ice Bucket Challenge raised over $220M worldwide and facebook had more than 2.4 million tagged videos. </a:t>
            </a:r>
          </a:p>
          <a:p>
            <a:r>
              <a:rPr lang="en-US"/>
              <a:t>•	The ‘Tik Tok Effect’ - Tik Tok is a video sharing app that actively promotes the creation of video ‘Trends’ and for many of us we think of popular dance trends or maybe even during Covid lockdowns the BookTok posts.</a:t>
            </a:r>
          </a:p>
          <a:p>
            <a:endParaRPr lang="en-US"/>
          </a:p>
          <a:p>
            <a:r>
              <a:rPr lang="en-US"/>
              <a:t>Winterbourne View (2012): What happened? Adults with learning disabilities and autism living at Winterbourne View hospital were subjected to systematic abuse by members of staff. Most adults living at the hospital were detained under the Mental Health Act 1983. It led to the Government pledge to move all people with learning disabilities and/or autism inappropriately placed in such institutions into community care by June this year. Another recent panorama was released where similar incidents had occurred amongst staff.</a:t>
            </a:r>
          </a:p>
          <a:p>
            <a:endParaRPr lang="en-US"/>
          </a:p>
          <a:p>
            <a:r>
              <a:rPr lang="en-US"/>
              <a:t>On the 6th Jan 2021 a crowd numbered between 2,000 and 2,500 people gathered at Capitol Hill. It contained members of far-right groups such as the Proud Boys and the Oath Keepers. Many were carrying weapons. They sought to keep Trump in power by preventing a joint session of Congress from counting the electoral college votes to formalize the victory of President-elect Joe Biden. </a:t>
            </a:r>
          </a:p>
          <a:p>
            <a:r>
              <a:rPr lang="en-US"/>
              <a:t>Following an hour long speech by the then president Donald Trump, Hundreds of people forced their way into the building through windows and doors, overwhelming the Capitol police. </a:t>
            </a:r>
          </a:p>
          <a:p>
            <a:r>
              <a:rPr lang="en-US"/>
              <a:t>In his speech Trump indicated that "If you don't fight like hell, you're not going to have a country anymore”. In the hour that he spoke he used 22 references to the word, or similar words meaning “fight”.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would you do? - Reflect on the historical and current news events Slide. Work in pairs or as tables:</a:t>
            </a:r>
          </a:p>
          <a:p>
            <a:r>
              <a:rPr lang="en-US"/>
              <a:t>•	Individual: write down your perspective/ reasons why you would intervene OR not intervene in these situations (5 minutes). </a:t>
            </a:r>
          </a:p>
          <a:p>
            <a:r>
              <a:rPr lang="en-US"/>
              <a:t>•	Groups: look at what you listed as reasons &amp; discuss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WATCH - Amy Edmundson – Psychological safety video</a:t>
            </a:r>
          </a:p>
          <a:p>
            <a:r>
              <a:rPr lang="en-US"/>
              <a:t>Reinforce moral courage – when it is safe to intervene and that there are various methods, forms and degrees of intervention – anything is great but sometimes nothing is best.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 is an Active Bystander?</a:t>
            </a:r>
          </a:p>
          <a:p>
            <a:r>
              <a:rPr lang="en-US"/>
              <a:t>Who is an active bystander?</a:t>
            </a:r>
          </a:p>
          <a:p>
            <a:r>
              <a:rPr lang="en-US"/>
              <a:t>A Bystander is a person who is standing near and watching something that is happening but is not taking part in it.</a:t>
            </a:r>
          </a:p>
          <a:p>
            <a:r>
              <a:rPr lang="en-US"/>
              <a:t>An Active Bystander is someone who intervenes when they observe and identify harmful behaviour being displayed by others. They are not just a witness to an act, they take action and intervene when it is safe to do so.</a:t>
            </a:r>
          </a:p>
          <a:p>
            <a:r>
              <a:rPr lang="en-US"/>
              <a:t>Active Bystanders need to have moral courage. Psychologists describe people who display moral courage as 'moral rebels' and "People who take a principled stand against the status quo.</a:t>
            </a:r>
          </a:p>
          <a:p>
            <a:endParaRPr lang="en-US"/>
          </a:p>
          <a:p>
            <a:r>
              <a:rPr lang="en-US"/>
              <a:t>[Introduce the concept of Moral Rebels (we will return to this in a few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Moral Courage and Moral Rebels = Active Bystander Attributes:</a:t>
            </a:r>
          </a:p>
          <a:p>
            <a:r>
              <a:rPr lang="en-US"/>
              <a:t>Having the courage to stand up against social influence, pressures and all of the factors that we have discussed up until this point and rebel against those social pressures that push us towards silence.</a:t>
            </a:r>
          </a:p>
          <a:p>
            <a:r>
              <a:rPr lang="en-US"/>
              <a:t>This might be:</a:t>
            </a:r>
          </a:p>
          <a:p>
            <a:r>
              <a:rPr lang="en-US"/>
              <a:t>•	Confronting a colleague when you see or hear something inappropriate</a:t>
            </a:r>
          </a:p>
          <a:p>
            <a:r>
              <a:rPr lang="en-US"/>
              <a:t>•	Challenge a persons hostile/intimidating/unwelcome conduct or behaviour</a:t>
            </a:r>
          </a:p>
          <a:p>
            <a:r>
              <a:rPr lang="en-US"/>
              <a:t>•	Call someone out for their micro-aggression or kill them with kindness and deliver micro affirmations</a:t>
            </a:r>
          </a:p>
          <a:p>
            <a:endParaRPr lang="en-US"/>
          </a:p>
          <a:p>
            <a:endParaRPr lang="en-US"/>
          </a:p>
          <a:p>
            <a:r>
              <a:rPr lang="en-US"/>
              <a:t>Moral rebels:</a:t>
            </a:r>
          </a:p>
          <a:p>
            <a:r>
              <a:rPr lang="en-US"/>
              <a:t>•	Are confident their actions will make a difference</a:t>
            </a:r>
          </a:p>
          <a:p>
            <a:r>
              <a:rPr lang="en-US"/>
              <a:t>•	Have little concern about fitting in with the crowd</a:t>
            </a:r>
          </a:p>
          <a:p>
            <a:r>
              <a:rPr lang="en-US"/>
              <a:t>•	Are not afraid to speak up in support of their beliefs and values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Find your inner moral rebel:</a:t>
            </a:r>
          </a:p>
          <a:p>
            <a:r>
              <a:rPr lang="en-US"/>
              <a:t>Catherine Sanderson has suggested that only 10% of the populations are innate moral rebels – however that doesn’t mean you can’t become one or learn the ways in which to be one:</a:t>
            </a:r>
          </a:p>
          <a:p>
            <a:r>
              <a:rPr lang="en-US"/>
              <a:t>•	Observe others role modelling moral courage</a:t>
            </a:r>
          </a:p>
          <a:p>
            <a:r>
              <a:rPr lang="en-US"/>
              <a:t>•	develop and practice some of the skills of moral courage</a:t>
            </a:r>
          </a:p>
          <a:p>
            <a:r>
              <a:rPr lang="en-US"/>
              <a:t>•	develop our ability to feel empathy for others e.g.  spending time with and getting to know people from different backgrounds, ethnic, religious, political, and cultures helps us to imagine the world from someone else's perspective</a:t>
            </a:r>
          </a:p>
          <a:p>
            <a:r>
              <a:rPr lang="en-US"/>
              <a:t>•	Believe in Change! The more people who speak up the greater the potential for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programme stems from the LLR ABP which was developed in 2022, was piloted in 22-23 and has become an award winning, system wide approach to actively addressing inappropriate behaviours by endorsing the role that active bystanders can play.</a:t>
            </a:r>
          </a:p>
          <a:p>
            <a:endParaRPr lang="en-US"/>
          </a:p>
          <a:p>
            <a:r>
              <a:rPr lang="en-US"/>
              <a:t>The programme aims to establish a proactive organisational culture approach to address harmful behaviours, promote an inclusive and compassionate culture, and role model our system values and expectations, making the system/organisation a great place to work and provide services for people who draw on our support. </a:t>
            </a:r>
          </a:p>
          <a:p>
            <a:endParaRPr lang="en-US"/>
          </a:p>
          <a:p>
            <a:r>
              <a:rPr lang="en-US"/>
              <a:t>we know that we need Active Bystanders – who place emphasis on improving confidence to identify harmful behaviours and intervene to de-escalate. Recognising that we might not always choose to intervene, we might not always get it right but we want people to seek to understand first, act with positive regard and encourage others to “call people in”, this way we are able to change hearts and minds conversation by conversation.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four stages:</a:t>
            </a:r>
          </a:p>
          <a:p>
            <a:r>
              <a:rPr lang="en-US"/>
              <a:t>1st – notice an event</a:t>
            </a:r>
          </a:p>
          <a:p>
            <a:r>
              <a:rPr lang="en-US"/>
              <a:t>2nd – identify it as a problem</a:t>
            </a:r>
          </a:p>
          <a:p>
            <a:r>
              <a:rPr lang="en-US"/>
              <a:t>3rd – feel responsible for dealing with it</a:t>
            </a:r>
          </a:p>
          <a:p>
            <a:r>
              <a:rPr lang="en-US"/>
              <a:t>Finally – possess the necessary skills to deal with it …</a:t>
            </a:r>
          </a:p>
          <a:p>
            <a:endParaRPr lang="en-US"/>
          </a:p>
          <a:p>
            <a:r>
              <a:rPr lang="en-US"/>
              <a:t>REMINDER OF The Golden Rule – Only intervene when it is safe to do so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 through the examples on the slide – these are key principles and messages, but its important to remember that different people will come to an intervention with different perspectives, different learned experiences and different preferences. </a:t>
            </a:r>
          </a:p>
          <a:p>
            <a:endParaRPr lang="en-US"/>
          </a:p>
          <a:p>
            <a:r>
              <a:rPr lang="en-US"/>
              <a:t>Encourage delegates to keep in mind "Delay", as this gives the option to check in with the person experiencing the behaviour, you will always have the option to “Do Something”.</a:t>
            </a:r>
          </a:p>
          <a:p>
            <a:endParaRPr lang="en-US"/>
          </a:p>
          <a:p>
            <a:r>
              <a:rPr lang="en-US"/>
              <a:t>No two people are the same so try to reinforce the following:</a:t>
            </a:r>
          </a:p>
          <a:p>
            <a:endParaRPr lang="en-US"/>
          </a:p>
          <a:p>
            <a:r>
              <a:rPr lang="en-US"/>
              <a:t>Different people have different preferences</a:t>
            </a:r>
          </a:p>
          <a:p>
            <a:r>
              <a:rPr lang="en-US"/>
              <a:t>Different situations come with different contexts</a:t>
            </a:r>
          </a:p>
          <a:p>
            <a:r>
              <a:rPr lang="en-US"/>
              <a:t>Your “role” in any situation will impact how you choose to respond. For example, if you are the victim you may choose delay and document. But, if you are a witness, you may be in a position to choose direct or delegate.</a:t>
            </a:r>
          </a:p>
          <a:p>
            <a:endParaRPr lang="en-US"/>
          </a:p>
          <a:p>
            <a:r>
              <a:rPr lang="en-US"/>
              <a:t>The 5 D’s</a:t>
            </a:r>
          </a:p>
          <a:p>
            <a:endParaRPr lang="en-US"/>
          </a:p>
          <a:p>
            <a:r>
              <a:rPr lang="en-US"/>
              <a:t>Direct action = intervention in the moment, with a view to either improve the situation, or prevent it from getting worse (see intervention definition) – we want you to remain calm and stay safe. If possible remember to “call-in” and encourage people to understand the perspectives of other people as this will help to defuse rather than inflame the situation.</a:t>
            </a:r>
          </a:p>
          <a:p>
            <a:r>
              <a:rPr lang="en-US"/>
              <a:t>Distract = using interruption to take attention away from what's happening. You might distract the perpetrator, the “victim” or the whole situation with a view to diverting the focus on the negative behaviour. Various options may be available (depending on the circumstances – for example, if you are in a public place you could ask one party to help you with another task, or if you are in a meeting, you could turn back to the agenda and focus attention to another subject)</a:t>
            </a:r>
          </a:p>
          <a:p>
            <a:r>
              <a:rPr lang="en-US"/>
              <a:t>Delegate = ask someone else to help. This might be someone more senior, a peer, or someone else who is external to the situation for help (like F2SU or HR)</a:t>
            </a:r>
          </a:p>
          <a:p>
            <a:r>
              <a:rPr lang="en-US"/>
              <a:t>Delay = pause. Then, after the event, check in with the parties – ask the “victim” if they are OK” – This is always a way to be an active bystander and “do something”</a:t>
            </a:r>
          </a:p>
          <a:p>
            <a:r>
              <a:rPr lang="en-US"/>
              <a:t>Document = Make a written note of what has happened – this may be a personal note or perhaps a summary which you write in an email and send to an appropriate person (for example a line manager, or someone who reasonably ought to be made aware) – unlike in some Bystander intervention material, we do not endorse video or audio recordings as this will likely contravene your internal policies).</a:t>
            </a:r>
          </a:p>
          <a:p>
            <a:endParaRPr lang="en-US"/>
          </a:p>
          <a:p>
            <a:r>
              <a:rPr lang="en-US"/>
              <a:t>FACILITATOR NOTE – in preparation for this section you might choose to share a personal example or you could choose to share a previously discussed example.</a:t>
            </a:r>
          </a:p>
          <a:p>
            <a:r>
              <a:rPr lang="en-US"/>
              <a:t>Examples may include:</a:t>
            </a:r>
          </a:p>
          <a:p>
            <a:r>
              <a:rPr lang="en-US"/>
              <a:t>In a situation where a colleague is in a team meeting and someone talks over them, shuts their opinions down or disregards their contribution you might choose to take direct action by identifying that your colleague has something they wanted to share and encourage them to share it. Or, you could wait until after the meeting, check in with the colleague to see how they are, and note that you saw what happened. Alternatively, you might try to understand more about the situation and, if you feel able, raise this with the persons line manager, or the chair person of the meeting. This may lead to you ask the chair to reiterate the Terms of reference on the next occasion that you get together and encourage contributions from the wider group. You may confirm this conversation via email (thereby documenting the intervention)</a:t>
            </a:r>
          </a:p>
          <a:p>
            <a:endParaRPr lang="en-US"/>
          </a:p>
          <a:p>
            <a:r>
              <a:rPr lang="en-US"/>
              <a:t>OR, Imagine that you are present in a team discussion during an away day and a group of colleagues are laughing and joking about the catering, which didn’t include any vegetarian options and resulted in a member of the team having to leave the session during a break to buy their own lunch (because for religious reasons, they often choose to eat the vegetarian options at a buffet). This makes you feel uncomfortable  because you are aware of the impact this has, and if your colleague heard this, they would likely feel uncomfortable (this behaviour could amount to harassment). You might not feel comfortable to name the behaviour, and explain its impact, instead, you might choose to change the conversation away from this point or raise your concerns with someone more senior and ask them to speak with the individuals.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Intervention phrases/techniques (hand out):</a:t>
            </a:r>
          </a:p>
          <a:p>
            <a:endParaRPr lang="en-US"/>
          </a:p>
          <a:p>
            <a:r>
              <a:rPr lang="en-US"/>
              <a:t>Exercise Working in pairs – take 5 minutes to work through and consider “your authentic voice” – what phrases could you use, do you like, could “borrow” from those in the room today – consider some intervention strategies and take aways: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Split into groups of 3 – as a group take on a role of either:</a:t>
            </a:r>
          </a:p>
          <a:p>
            <a:r>
              <a:rPr lang="en-US"/>
              <a:t>1.	Person experiencing the behaviour/Victim</a:t>
            </a:r>
          </a:p>
          <a:p>
            <a:r>
              <a:rPr lang="en-US"/>
              <a:t>2.	Perpetrator</a:t>
            </a:r>
          </a:p>
          <a:p>
            <a:r>
              <a:rPr lang="en-US"/>
              <a:t>3.	Active Bystander</a:t>
            </a:r>
          </a:p>
          <a:p>
            <a:endParaRPr lang="en-US"/>
          </a:p>
          <a:p>
            <a:r>
              <a:rPr lang="en-US"/>
              <a:t>Take on the role of your chosen "person" as you watch the video.</a:t>
            </a:r>
          </a:p>
          <a:p>
            <a:endParaRPr lang="en-US"/>
          </a:p>
          <a:p>
            <a:r>
              <a:rPr lang="en-US"/>
              <a:t>Think about how you feel, what's happening for you and what you think should/could happen next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think about:</a:t>
            </a:r>
          </a:p>
          <a:p>
            <a:r>
              <a:rPr lang="en-US"/>
              <a:t>1.	What was the inappropriate behaviour?</a:t>
            </a:r>
          </a:p>
          <a:p>
            <a:r>
              <a:rPr lang="en-US"/>
              <a:t>2.	What could the drivers of the inappropriate behaviour be?</a:t>
            </a:r>
          </a:p>
          <a:p>
            <a:r>
              <a:rPr lang="en-US"/>
              <a:t>3.	Why did those “good” people behave “badly?</a:t>
            </a:r>
          </a:p>
          <a:p>
            <a:r>
              <a:rPr lang="en-US"/>
              <a:t>4.	Who else could have intervened? (include the victim)</a:t>
            </a:r>
          </a:p>
          <a:p>
            <a:r>
              <a:rPr lang="en-US"/>
              <a:t>5.	Why didn’t they intervene?</a:t>
            </a:r>
          </a:p>
          <a:p>
            <a:r>
              <a:rPr lang="en-US"/>
              <a:t>Which of the 5 D Strategies could you use?</a:t>
            </a:r>
          </a:p>
          <a:p>
            <a:r>
              <a:rPr lang="en-US"/>
              <a:t>What might you have done or said?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72740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think about:</a:t>
            </a:r>
          </a:p>
          <a:p>
            <a:r>
              <a:rPr lang="en-US"/>
              <a:t>1.	What was the inappropriate behaviour?</a:t>
            </a:r>
          </a:p>
          <a:p>
            <a:r>
              <a:rPr lang="en-US"/>
              <a:t>2.	What could the drivers of the inappropriate behaviour be?</a:t>
            </a:r>
          </a:p>
          <a:p>
            <a:r>
              <a:rPr lang="en-US"/>
              <a:t>3.	Why did those “good” people behave “badly?</a:t>
            </a:r>
          </a:p>
          <a:p>
            <a:r>
              <a:rPr lang="en-US"/>
              <a:t>4.	Who else could have intervened? (include the victim)</a:t>
            </a:r>
          </a:p>
          <a:p>
            <a:r>
              <a:rPr lang="en-US"/>
              <a:t>5.	Why didn’t they intervene?</a:t>
            </a:r>
          </a:p>
          <a:p>
            <a:r>
              <a:rPr lang="en-US"/>
              <a:t>Which of the 5 D Strategies could you use?</a:t>
            </a:r>
          </a:p>
          <a:p>
            <a:r>
              <a:rPr lang="en-US"/>
              <a:t>What might you have done or said?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03688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think about:</a:t>
            </a:r>
          </a:p>
          <a:p>
            <a:r>
              <a:rPr lang="en-US"/>
              <a:t>1.	What was the inappropriate behaviour?</a:t>
            </a:r>
          </a:p>
          <a:p>
            <a:r>
              <a:rPr lang="en-US"/>
              <a:t>2.	What could the drivers of the inappropriate behaviour be?</a:t>
            </a:r>
          </a:p>
          <a:p>
            <a:r>
              <a:rPr lang="en-US"/>
              <a:t>3.	Why did those “good” people behave “badly?</a:t>
            </a:r>
          </a:p>
          <a:p>
            <a:r>
              <a:rPr lang="en-US"/>
              <a:t>4.	Who else could have intervened? (include the victim)</a:t>
            </a:r>
          </a:p>
          <a:p>
            <a:r>
              <a:rPr lang="en-US"/>
              <a:t>5.	Why didn’t they intervene?</a:t>
            </a:r>
          </a:p>
          <a:p>
            <a:r>
              <a:rPr lang="en-US"/>
              <a:t>Which of the 5 D Strategies could you use?</a:t>
            </a:r>
          </a:p>
          <a:p>
            <a:r>
              <a:rPr lang="en-US"/>
              <a:t>What might you have done or said?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85081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think about:</a:t>
            </a:r>
          </a:p>
          <a:p>
            <a:r>
              <a:rPr lang="en-US"/>
              <a:t>1.	What was the inappropriate behaviour?</a:t>
            </a:r>
          </a:p>
          <a:p>
            <a:r>
              <a:rPr lang="en-US"/>
              <a:t>2.	What could the drivers of the inappropriate behaviour be?</a:t>
            </a:r>
          </a:p>
          <a:p>
            <a:r>
              <a:rPr lang="en-US"/>
              <a:t>3.	Why did those “good” people behave “badly?</a:t>
            </a:r>
          </a:p>
          <a:p>
            <a:r>
              <a:rPr lang="en-US"/>
              <a:t>4.	Who else could have intervened? (include the victim)</a:t>
            </a:r>
          </a:p>
          <a:p>
            <a:r>
              <a:rPr lang="en-US"/>
              <a:t>5.	Why didn’t they intervene?</a:t>
            </a:r>
          </a:p>
          <a:p>
            <a:r>
              <a:rPr lang="en-US"/>
              <a:t>Which of the 5 D Strategies could you use?</a:t>
            </a:r>
          </a:p>
          <a:p>
            <a:r>
              <a:rPr lang="en-US"/>
              <a:t>What might you have done or said?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78364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think about:</a:t>
            </a:r>
          </a:p>
          <a:p>
            <a:r>
              <a:rPr lang="en-US"/>
              <a:t>1.	What was the inappropriate behaviour?</a:t>
            </a:r>
          </a:p>
          <a:p>
            <a:r>
              <a:rPr lang="en-US"/>
              <a:t>2.	What could the drivers of the inappropriate behaviour be?</a:t>
            </a:r>
          </a:p>
          <a:p>
            <a:r>
              <a:rPr lang="en-US"/>
              <a:t>3.	Why did those “good” people behave “badly?</a:t>
            </a:r>
          </a:p>
          <a:p>
            <a:r>
              <a:rPr lang="en-US"/>
              <a:t>4.	Who else could have intervened? (include the victim)</a:t>
            </a:r>
          </a:p>
          <a:p>
            <a:r>
              <a:rPr lang="en-US"/>
              <a:t>5.	Why didn’t they intervene?</a:t>
            </a:r>
          </a:p>
          <a:p>
            <a:r>
              <a:rPr lang="en-US"/>
              <a:t>Which of the 5 D Strategies could you use?</a:t>
            </a:r>
          </a:p>
          <a:p>
            <a:r>
              <a:rPr lang="en-US"/>
              <a:t>What might you have done or said?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Afternoon Reflections and wrap up – </a:t>
            </a:r>
          </a:p>
          <a:p>
            <a:endParaRPr lang="en-US"/>
          </a:p>
          <a:p>
            <a:r>
              <a:rPr lang="en-US"/>
              <a:t>Ask what has stood out and what are their key take aways, maybe share:</a:t>
            </a:r>
          </a:p>
          <a:p>
            <a:r>
              <a:rPr lang="en-US"/>
              <a:t>something you have learned, </a:t>
            </a:r>
          </a:p>
          <a:p>
            <a:r>
              <a:rPr lang="en-US"/>
              <a:t>something you have observed and </a:t>
            </a:r>
          </a:p>
          <a:p>
            <a:r>
              <a:rPr lang="en-US"/>
              <a:t>what you will take away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Insert your system/Organisations strategic plans</a:t>
            </a:r>
          </a:p>
          <a:p>
            <a:endParaRPr lang="en-US"/>
          </a:p>
          <a:p>
            <a:r>
              <a:rPr lang="en-US"/>
              <a:t>And talk about how the ABP sits within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Edit to capture your internal sponsors, leads and your organisations support links and resources</a:t>
            </a:r>
          </a:p>
        </p:txBody>
      </p:sp>
      <p:sp>
        <p:nvSpPr>
          <p:cNvPr id="4" name="Slide Number Placeholder 3"/>
          <p:cNvSpPr>
            <a:spLocks noGrp="1"/>
          </p:cNvSpPr>
          <p:nvPr>
            <p:ph type="sldNum" sz="quarter" idx="5"/>
          </p:nvPr>
        </p:nvSpPr>
        <p:spPr/>
        <p:txBody>
          <a:bodyPr/>
          <a:lstStyle/>
          <a:p>
            <a:fld id="{871B2431-D351-4C6E-A3CF-9DFAC0E3E050}" type="slidenum">
              <a:rPr lang="cs-CZ" smtClean="0"/>
              <a:t>74</a:t>
            </a:fld>
            <a:endParaRPr lang="cs-CZ"/>
          </a:p>
        </p:txBody>
      </p:sp>
    </p:spTree>
    <p:extLst>
      <p:ext uri="{BB962C8B-B14F-4D97-AF65-F5344CB8AC3E}">
        <p14:creationId xmlns:p14="http://schemas.microsoft.com/office/powerpoint/2010/main" val="379882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Insert your leaders video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Vision &amp; Aim and Programme outcomes - Our Vision is to establish a proactive organisational culture approach to address harmful behaviours, promote an inclusive and compassionate culture, and role model our system values and expectations, making the system/organisation a great place to work and provide services for people who draw on our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do we need Active Bystanders </a:t>
            </a:r>
          </a:p>
          <a:p>
            <a:r>
              <a:rPr lang="en-US"/>
              <a:t>emphasise improving confidence to identify harmful behaviours and intervene to de-escalate. </a:t>
            </a:r>
          </a:p>
          <a:p>
            <a:r>
              <a:rPr lang="en-US"/>
              <a:t>Recognising that we might not always choose to intervene, we might not always get it right but we want people to seek to understand first, act with positive regard and encourage others to “call people in”, this way we are able to change hearts and minds conversation by conversation. </a:t>
            </a:r>
          </a:p>
          <a:p>
            <a:r>
              <a:rPr lang="en-US"/>
              <a:t>This will help to re-educate and ensure that we are emphasising the need to show empathy and seek to understand first.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Getting to know you – share your name, location and job title (if you/they want) – then: </a:t>
            </a:r>
          </a:p>
          <a:p>
            <a:endParaRPr lang="en-US"/>
          </a:p>
          <a:p>
            <a:r>
              <a:rPr lang="en-US"/>
              <a:t>(choose either; what has motivated you to attend the ABP or something of the facilitators choosing to break the ice such as, a way to help others remember your name) </a:t>
            </a:r>
          </a:p>
          <a:p>
            <a:endParaRPr lang="en-US"/>
          </a:p>
          <a:p>
            <a:r>
              <a:rPr lang="en-US"/>
              <a:t>NOTE THIS NEEDS TO HAVE PACE and BE SWIFT.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forms.office.com/e/d8701054BG?origin=lprLi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youtu.be/u6C0EFXHrwI" TargetMode="Externa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3.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youtu.be/eP6guvRt0U0" TargetMode="Externa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svg"/><Relationship Id="rId7" Type="http://schemas.openxmlformats.org/officeDocument/2006/relationships/image" Target="../media/image7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2.svg"/></Relationships>
</file>

<file path=ppt/slides/_rels/slide4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svg"/></Relationships>
</file>

<file path=ppt/slides/_rels/slide4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dailygood.org/story/2640/six-tips-for-speaking-up-when-called-for-catherine-a-sanderson/" TargetMode="External"/><Relationship Id="rId4" Type="http://schemas.openxmlformats.org/officeDocument/2006/relationships/image" Target="../media/image95.sv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4.sv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7.xml"/><Relationship Id="rId1" Type="http://schemas.openxmlformats.org/officeDocument/2006/relationships/video" Target="https://www.youtube.com/embed/FE-xyODrGqM?feature=oembe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video" Target="https://www.youtube.com/embed/2scOwaEsMWM?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p-NMYwPxxw8?feature=oembe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ideo" Target="https://www.youtube.com/embed/NP5MdRI7ojQ?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video" Target="https://www.youtube.com/embed/sPe6zs1-OXg?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svg"/><Relationship Id="rId7" Type="http://schemas.openxmlformats.org/officeDocument/2006/relationships/image" Target="../media/image7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2.sv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3.sv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gif"/><Relationship Id="rId1" Type="http://schemas.openxmlformats.org/officeDocument/2006/relationships/slideLayout" Target="../slideLayouts/slideLayout7.xml"/><Relationship Id="rId4" Type="http://schemas.openxmlformats.org/officeDocument/2006/relationships/hyperlink" Target="https://forms.office.com/e/jL9WTheKPK?origin=lprLink"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hyperlink" Target="mailto:a.koeltgen@nhs.net" TargetMode="External"/><Relationship Id="rId3" Type="http://schemas.openxmlformats.org/officeDocument/2006/relationships/image" Target="../media/image1.png"/><Relationship Id="rId7" Type="http://schemas.openxmlformats.org/officeDocument/2006/relationships/hyperlink" Target="mailto:janelle.john2@nhs.net"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mailto:daniela.locke@wvt.nhs.uk" TargetMode="External"/><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hyperlink" Target="https://gbr01.safelinks.protection.outlook.com/?url=https%3A%2F%2Fwww.hwics.org.uk%2Four-people%2Flooking-after-you&amp;data=05%7C02%7Clouise.barnes35%40nhs.net%7C7bee5abb7194411cd31108dd08aaf461%7C37c354b285b047f5b22207b48d774ee3%7C0%7C0%7C638676252513685501%7CUnknown%7CTWFpbGZsb3d8eyJFbXB0eU1hcGkiOnRydWUsIlYiOiIwLjAuMDAwMCIsIlAiOiJXaW4zMiIsIkFOIjoiTWFpbCIsIldUIjoyfQ%3D%3D%7C0%7C%7C%7C&amp;sdata=HA6SGpUNx87oSYQMsCp2bgJOzeWk%2BlDyHkWLhQTG%2BE8%3D&amp;reserved=0"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mailto:Kate.stephens12@nhs.net" TargetMode="External"/><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2.png"/><Relationship Id="rId4" Type="http://schemas.openxmlformats.org/officeDocument/2006/relationships/image" Target="../media/image111.svg"/><Relationship Id="rId9" Type="http://schemas.openxmlformats.org/officeDocument/2006/relationships/hyperlink" Target="https://www.hwics.org.uk/our-people/looking-after-you/active-bystander-programme"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823" y="102768"/>
            <a:ext cx="5717197" cy="2176384"/>
          </a:xfrm>
          <a:custGeom>
            <a:avLst/>
            <a:gdLst/>
            <a:ahLst/>
            <a:cxnLst/>
            <a:rect l="l" t="t" r="r" b="b"/>
            <a:pathLst>
              <a:path w="5717197" h="2176384">
                <a:moveTo>
                  <a:pt x="0" y="0"/>
                </a:moveTo>
                <a:lnTo>
                  <a:pt x="5717198" y="0"/>
                </a:lnTo>
                <a:lnTo>
                  <a:pt x="5717198" y="2176383"/>
                </a:lnTo>
                <a:lnTo>
                  <a:pt x="0" y="2176383"/>
                </a:lnTo>
                <a:lnTo>
                  <a:pt x="0" y="0"/>
                </a:lnTo>
                <a:close/>
              </a:path>
            </a:pathLst>
          </a:custGeom>
          <a:blipFill>
            <a:blip r:embed="rId3"/>
            <a:stretch>
              <a:fillRect l="-139013" t="-74300" r="-2862" b="-270643"/>
            </a:stretch>
          </a:blipFill>
        </p:spPr>
        <p:txBody>
          <a:bodyPr/>
          <a:lstStyle/>
          <a:p>
            <a:endParaRPr lang="en-GB" dirty="0"/>
          </a:p>
        </p:txBody>
      </p:sp>
      <p:grpSp>
        <p:nvGrpSpPr>
          <p:cNvPr id="3" name="Group 3"/>
          <p:cNvGrpSpPr/>
          <p:nvPr/>
        </p:nvGrpSpPr>
        <p:grpSpPr>
          <a:xfrm rot="-2700000">
            <a:off x="15696787" y="1860459"/>
            <a:ext cx="6566081" cy="6566081"/>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5" name="Group 5"/>
          <p:cNvGrpSpPr/>
          <p:nvPr/>
        </p:nvGrpSpPr>
        <p:grpSpPr>
          <a:xfrm rot="2700000">
            <a:off x="16053388" y="2193249"/>
            <a:ext cx="5852880" cy="5852880"/>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7" name="Group 7"/>
          <p:cNvGrpSpPr/>
          <p:nvPr/>
        </p:nvGrpSpPr>
        <p:grpSpPr>
          <a:xfrm rot="2700000">
            <a:off x="12871440" y="8754993"/>
            <a:ext cx="6164339" cy="6164339"/>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9" name="Group 9"/>
          <p:cNvGrpSpPr/>
          <p:nvPr/>
        </p:nvGrpSpPr>
        <p:grpSpPr>
          <a:xfrm>
            <a:off x="0" y="0"/>
            <a:ext cx="541602" cy="10287000"/>
            <a:chOff x="0" y="0"/>
            <a:chExt cx="157867" cy="2998468"/>
          </a:xfrm>
        </p:grpSpPr>
        <p:sp>
          <p:nvSpPr>
            <p:cNvPr id="10" name="Freeform 10"/>
            <p:cNvSpPr/>
            <p:nvPr/>
          </p:nvSpPr>
          <p:spPr>
            <a:xfrm>
              <a:off x="0" y="0"/>
              <a:ext cx="157867" cy="2998468"/>
            </a:xfrm>
            <a:custGeom>
              <a:avLst/>
              <a:gdLst/>
              <a:ahLst/>
              <a:cxnLst/>
              <a:rect l="l" t="t" r="r" b="b"/>
              <a:pathLst>
                <a:path w="157867" h="2998468">
                  <a:moveTo>
                    <a:pt x="0" y="0"/>
                  </a:moveTo>
                  <a:lnTo>
                    <a:pt x="157867" y="0"/>
                  </a:lnTo>
                  <a:lnTo>
                    <a:pt x="157867" y="2998468"/>
                  </a:lnTo>
                  <a:lnTo>
                    <a:pt x="0" y="2998468"/>
                  </a:lnTo>
                  <a:close/>
                </a:path>
              </a:pathLst>
            </a:custGeom>
            <a:solidFill>
              <a:srgbClr val="362A6E"/>
            </a:solidFill>
          </p:spPr>
          <p:txBody>
            <a:bodyPr/>
            <a:lstStyle/>
            <a:p>
              <a:endParaRPr lang="en-GB"/>
            </a:p>
          </p:txBody>
        </p:sp>
      </p:grpSp>
      <p:sp>
        <p:nvSpPr>
          <p:cNvPr id="11" name="TextBox 11"/>
          <p:cNvSpPr txBox="1"/>
          <p:nvPr/>
        </p:nvSpPr>
        <p:spPr>
          <a:xfrm>
            <a:off x="1028700" y="2617447"/>
            <a:ext cx="12616379" cy="6810391"/>
          </a:xfrm>
          <a:prstGeom prst="rect">
            <a:avLst/>
          </a:prstGeom>
        </p:spPr>
        <p:txBody>
          <a:bodyPr lIns="0" tIns="0" rIns="0" bIns="0" rtlCol="0" anchor="t">
            <a:spAutoFit/>
          </a:bodyPr>
          <a:lstStyle/>
          <a:p>
            <a:pPr algn="l">
              <a:lnSpc>
                <a:spcPts val="8139"/>
              </a:lnSpc>
            </a:pPr>
            <a:r>
              <a:rPr lang="en-US" sz="7752" b="1" spc="775" dirty="0">
                <a:solidFill>
                  <a:srgbClr val="362A6E"/>
                </a:solidFill>
                <a:latin typeface="Poppins Heavy"/>
                <a:ea typeface="Poppins Heavy"/>
                <a:cs typeface="Poppins Heavy"/>
                <a:sym typeface="Poppins Heavy"/>
              </a:rPr>
              <a:t>ACTIVE</a:t>
            </a:r>
            <a:r>
              <a:rPr lang="en-US" sz="7752" b="1" spc="775" dirty="0">
                <a:solidFill>
                  <a:srgbClr val="68C3AF"/>
                </a:solidFill>
                <a:latin typeface="Poppins Heavy"/>
                <a:ea typeface="Poppins Heavy"/>
                <a:cs typeface="Poppins Heavy"/>
                <a:sym typeface="Poppins Heavy"/>
              </a:rPr>
              <a:t> </a:t>
            </a:r>
          </a:p>
          <a:p>
            <a:pPr algn="l">
              <a:lnSpc>
                <a:spcPts val="8139"/>
              </a:lnSpc>
            </a:pPr>
            <a:r>
              <a:rPr lang="en-US" sz="7752" b="1" spc="775" dirty="0">
                <a:solidFill>
                  <a:srgbClr val="68C3AF"/>
                </a:solidFill>
                <a:latin typeface="Poppins Heavy"/>
                <a:ea typeface="Poppins Heavy"/>
                <a:cs typeface="Poppins Heavy"/>
                <a:sym typeface="Poppins Heavy"/>
              </a:rPr>
              <a:t>BYSTANDER </a:t>
            </a:r>
          </a:p>
          <a:p>
            <a:pPr algn="l">
              <a:lnSpc>
                <a:spcPts val="8139"/>
              </a:lnSpc>
            </a:pPr>
            <a:r>
              <a:rPr lang="en-US" sz="7752" b="1" spc="775" dirty="0">
                <a:solidFill>
                  <a:srgbClr val="4BBFEB"/>
                </a:solidFill>
                <a:latin typeface="Poppins Bold"/>
                <a:ea typeface="Poppins Bold"/>
                <a:cs typeface="Poppins Bold"/>
                <a:sym typeface="Poppins Bold"/>
              </a:rPr>
              <a:t>Programme</a:t>
            </a:r>
          </a:p>
          <a:p>
            <a:pPr algn="l">
              <a:lnSpc>
                <a:spcPts val="9504"/>
              </a:lnSpc>
            </a:pPr>
            <a:endParaRPr lang="en-US" sz="7752" b="1" spc="775" dirty="0">
              <a:solidFill>
                <a:srgbClr val="4BBFEB"/>
              </a:solidFill>
              <a:latin typeface="Poppins Bold"/>
              <a:ea typeface="Poppins Bold"/>
              <a:cs typeface="Poppins Bold"/>
              <a:sym typeface="Poppins Bold"/>
            </a:endParaRPr>
          </a:p>
          <a:p>
            <a:pPr algn="l">
              <a:lnSpc>
                <a:spcPts val="4149"/>
              </a:lnSpc>
            </a:pPr>
            <a:r>
              <a:rPr lang="en-US" sz="3952" b="1" spc="395" dirty="0">
                <a:solidFill>
                  <a:srgbClr val="68C3AF"/>
                </a:solidFill>
                <a:latin typeface="Poppins Bold"/>
                <a:ea typeface="Poppins Bold"/>
                <a:cs typeface="Poppins Bold"/>
                <a:sym typeface="Poppins Bold"/>
              </a:rPr>
              <a:t>ONE DAY WORKSHOP </a:t>
            </a:r>
          </a:p>
          <a:p>
            <a:pPr algn="l">
              <a:lnSpc>
                <a:spcPts val="4149"/>
              </a:lnSpc>
            </a:pPr>
            <a:endParaRPr lang="en-US" sz="3952" b="1" spc="395" dirty="0">
              <a:solidFill>
                <a:srgbClr val="68C3AF"/>
              </a:solidFill>
              <a:latin typeface="Poppins Bold"/>
              <a:ea typeface="Poppins Bold"/>
              <a:cs typeface="Poppins Bold"/>
              <a:sym typeface="Poppins Bold"/>
            </a:endParaRPr>
          </a:p>
          <a:p>
            <a:pPr algn="l">
              <a:lnSpc>
                <a:spcPts val="4149"/>
              </a:lnSpc>
            </a:pPr>
            <a:endParaRPr lang="en-US" sz="3952" b="1" spc="395" dirty="0">
              <a:solidFill>
                <a:srgbClr val="68C3AF"/>
              </a:solidFill>
              <a:highlight>
                <a:srgbClr val="FFFF00"/>
              </a:highlight>
              <a:latin typeface="Poppins Bold"/>
              <a:ea typeface="Poppins Bold"/>
              <a:cs typeface="Poppins Bold"/>
              <a:sym typeface="Poppins Bold"/>
            </a:endParaRPr>
          </a:p>
          <a:p>
            <a:pPr algn="l">
              <a:lnSpc>
                <a:spcPts val="4149"/>
              </a:lnSpc>
            </a:pPr>
            <a:endParaRPr lang="en-US" sz="3952" b="1" spc="395" dirty="0">
              <a:solidFill>
                <a:srgbClr val="68C3AF"/>
              </a:solidFill>
              <a:latin typeface="Poppins Bold"/>
              <a:ea typeface="Poppins Bold"/>
              <a:cs typeface="Poppins Bold"/>
              <a:sym typeface="Poppins Bold"/>
            </a:endParaRPr>
          </a:p>
          <a:p>
            <a:pPr algn="l">
              <a:lnSpc>
                <a:spcPts val="2365"/>
              </a:lnSpc>
            </a:pPr>
            <a:endParaRPr lang="en-US" sz="3952" b="1" spc="395" dirty="0">
              <a:solidFill>
                <a:srgbClr val="68C3AF"/>
              </a:solidFill>
              <a:latin typeface="Poppins Bold"/>
              <a:ea typeface="Poppins Bold"/>
              <a:cs typeface="Poppins Bold"/>
              <a:sym typeface="Poppins Bold"/>
            </a:endParaRPr>
          </a:p>
        </p:txBody>
      </p:sp>
      <p:pic>
        <p:nvPicPr>
          <p:cNvPr id="13" name="Picture 2">
            <a:extLst>
              <a:ext uri="{FF2B5EF4-FFF2-40B4-BE49-F238E27FC236}">
                <a16:creationId xmlns:a16="http://schemas.microsoft.com/office/drawing/2014/main" id="{7A915D88-4883-6928-E5BF-613FD0BB7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7320" y="328614"/>
            <a:ext cx="5149857" cy="1614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4500" y="2476500"/>
            <a:ext cx="8953500" cy="4757220"/>
            <a:chOff x="0" y="0"/>
            <a:chExt cx="5362614" cy="2849292"/>
          </a:xfrm>
        </p:grpSpPr>
        <p:sp>
          <p:nvSpPr>
            <p:cNvPr id="3" name="Freeform 3"/>
            <p:cNvSpPr/>
            <p:nvPr/>
          </p:nvSpPr>
          <p:spPr>
            <a:xfrm>
              <a:off x="0" y="0"/>
              <a:ext cx="5362614" cy="2849292"/>
            </a:xfrm>
            <a:custGeom>
              <a:avLst/>
              <a:gdLst/>
              <a:ahLst/>
              <a:cxnLst/>
              <a:rect l="l" t="t" r="r" b="b"/>
              <a:pathLst>
                <a:path w="5362614" h="2849292">
                  <a:moveTo>
                    <a:pt x="0" y="0"/>
                  </a:moveTo>
                  <a:lnTo>
                    <a:pt x="5362614" y="0"/>
                  </a:lnTo>
                  <a:lnTo>
                    <a:pt x="5362614" y="2849292"/>
                  </a:lnTo>
                  <a:lnTo>
                    <a:pt x="0" y="2849292"/>
                  </a:lnTo>
                  <a:close/>
                </a:path>
              </a:pathLst>
            </a:custGeom>
            <a:solidFill>
              <a:srgbClr val="4BBFEB"/>
            </a:solidFill>
          </p:spPr>
          <p:txBody>
            <a:bodyPr/>
            <a:lstStyle/>
            <a:p>
              <a:endParaRPr lang="en-GB"/>
            </a:p>
          </p:txBody>
        </p:sp>
      </p:grpSp>
      <p:grpSp>
        <p:nvGrpSpPr>
          <p:cNvPr id="4" name="Group 4"/>
          <p:cNvGrpSpPr/>
          <p:nvPr/>
        </p:nvGrpSpPr>
        <p:grpSpPr>
          <a:xfrm>
            <a:off x="0" y="2476500"/>
            <a:ext cx="8953500" cy="7810500"/>
            <a:chOff x="0" y="0"/>
            <a:chExt cx="3266261" cy="2849292"/>
          </a:xfrm>
        </p:grpSpPr>
        <p:sp>
          <p:nvSpPr>
            <p:cNvPr id="5" name="Freeform 5"/>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2B4A9D"/>
            </a:solidFill>
          </p:spPr>
          <p:txBody>
            <a:bodyPr/>
            <a:lstStyle/>
            <a:p>
              <a:endParaRPr lang="en-GB"/>
            </a:p>
          </p:txBody>
        </p:sp>
      </p:grpSp>
      <p:grpSp>
        <p:nvGrpSpPr>
          <p:cNvPr id="6" name="Group 6"/>
          <p:cNvGrpSpPr/>
          <p:nvPr/>
        </p:nvGrpSpPr>
        <p:grpSpPr>
          <a:xfrm>
            <a:off x="0" y="0"/>
            <a:ext cx="18288000" cy="692999"/>
            <a:chOff x="0" y="0"/>
            <a:chExt cx="6671512" cy="252808"/>
          </a:xfrm>
        </p:grpSpPr>
        <p:sp>
          <p:nvSpPr>
            <p:cNvPr id="7" name="Freeform 7"/>
            <p:cNvSpPr/>
            <p:nvPr/>
          </p:nvSpPr>
          <p:spPr>
            <a:xfrm>
              <a:off x="0" y="0"/>
              <a:ext cx="6671512" cy="252808"/>
            </a:xfrm>
            <a:custGeom>
              <a:avLst/>
              <a:gdLst/>
              <a:ahLst/>
              <a:cxnLst/>
              <a:rect l="l" t="t" r="r" b="b"/>
              <a:pathLst>
                <a:path w="6671512" h="252808">
                  <a:moveTo>
                    <a:pt x="0" y="0"/>
                  </a:moveTo>
                  <a:lnTo>
                    <a:pt x="6671512" y="0"/>
                  </a:lnTo>
                  <a:lnTo>
                    <a:pt x="6671512" y="252808"/>
                  </a:lnTo>
                  <a:lnTo>
                    <a:pt x="0" y="252808"/>
                  </a:lnTo>
                  <a:close/>
                </a:path>
              </a:pathLst>
            </a:custGeom>
            <a:solidFill>
              <a:srgbClr val="68C3AF"/>
            </a:solidFill>
          </p:spPr>
          <p:txBody>
            <a:bodyPr/>
            <a:lstStyle/>
            <a:p>
              <a:endParaRPr lang="en-GB"/>
            </a:p>
          </p:txBody>
        </p:sp>
      </p:grpSp>
      <p:sp>
        <p:nvSpPr>
          <p:cNvPr id="8" name="Freeform 8"/>
          <p:cNvSpPr/>
          <p:nvPr/>
        </p:nvSpPr>
        <p:spPr>
          <a:xfrm>
            <a:off x="9305153" y="7614719"/>
            <a:ext cx="9012194" cy="2084070"/>
          </a:xfrm>
          <a:custGeom>
            <a:avLst/>
            <a:gdLst/>
            <a:ahLst/>
            <a:cxnLst/>
            <a:rect l="l" t="t" r="r" b="b"/>
            <a:pathLst>
              <a:path w="9012194" h="2084070">
                <a:moveTo>
                  <a:pt x="0" y="0"/>
                </a:moveTo>
                <a:lnTo>
                  <a:pt x="9012194" y="0"/>
                </a:lnTo>
                <a:lnTo>
                  <a:pt x="9012194" y="2084070"/>
                </a:lnTo>
                <a:lnTo>
                  <a:pt x="0" y="2084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206157" y="1123950"/>
            <a:ext cx="17875686" cy="971553"/>
          </a:xfrm>
          <a:prstGeom prst="rect">
            <a:avLst/>
          </a:prstGeom>
        </p:spPr>
        <p:txBody>
          <a:bodyPr lIns="0" tIns="0" rIns="0" bIns="0" rtlCol="0" anchor="t">
            <a:spAutoFit/>
          </a:bodyPr>
          <a:lstStyle/>
          <a:p>
            <a:pPr algn="ctr">
              <a:lnSpc>
                <a:spcPts val="7350"/>
              </a:lnSpc>
            </a:pPr>
            <a:r>
              <a:rPr lang="en-US" sz="7000" b="1" spc="350">
                <a:solidFill>
                  <a:srgbClr val="2B4A9D"/>
                </a:solidFill>
                <a:latin typeface="Canva Sans 1 Bold"/>
                <a:ea typeface="Canva Sans 1 Bold"/>
                <a:cs typeface="Canva Sans 1 Bold"/>
                <a:sym typeface="Canva Sans 1 Bold"/>
              </a:rPr>
              <a:t>OUR COMMITMENT TO EACH OTHER</a:t>
            </a:r>
          </a:p>
        </p:txBody>
      </p:sp>
      <p:sp>
        <p:nvSpPr>
          <p:cNvPr id="10" name="TextBox 10"/>
          <p:cNvSpPr txBox="1"/>
          <p:nvPr/>
        </p:nvSpPr>
        <p:spPr>
          <a:xfrm>
            <a:off x="9601292" y="2912327"/>
            <a:ext cx="8419916" cy="3876040"/>
          </a:xfrm>
          <a:prstGeom prst="rect">
            <a:avLst/>
          </a:prstGeom>
        </p:spPr>
        <p:txBody>
          <a:bodyPr lIns="0" tIns="0" rIns="0" bIns="0" rtlCol="0" anchor="t">
            <a:spAutoFit/>
          </a:bodyPr>
          <a:lstStyle/>
          <a:p>
            <a:pPr algn="l">
              <a:lnSpc>
                <a:spcPts val="3875"/>
              </a:lnSpc>
            </a:pPr>
            <a:r>
              <a:rPr lang="en-US" sz="3100" i="1" spc="155">
                <a:solidFill>
                  <a:srgbClr val="FFFFFF"/>
                </a:solidFill>
                <a:latin typeface="Canva Sans 1 Italics"/>
                <a:ea typeface="Canva Sans 1 Italics"/>
                <a:cs typeface="Canva Sans 1 Italics"/>
                <a:sym typeface="Canva Sans 1 Italics"/>
              </a:rPr>
              <a:t>Please be aware that we will be talking about sensitive issues and issues that might have affected you or people you care about.</a:t>
            </a:r>
          </a:p>
          <a:p>
            <a:pPr algn="l">
              <a:lnSpc>
                <a:spcPts val="3875"/>
              </a:lnSpc>
            </a:pPr>
            <a:endParaRPr lang="en-US" sz="3100" i="1" spc="155">
              <a:solidFill>
                <a:srgbClr val="FFFFFF"/>
              </a:solidFill>
              <a:latin typeface="Canva Sans 1 Italics"/>
              <a:ea typeface="Canva Sans 1 Italics"/>
              <a:cs typeface="Canva Sans 1 Italics"/>
              <a:sym typeface="Canva Sans 1 Italics"/>
            </a:endParaRPr>
          </a:p>
          <a:p>
            <a:pPr algn="l">
              <a:lnSpc>
                <a:spcPts val="3875"/>
              </a:lnSpc>
            </a:pPr>
            <a:r>
              <a:rPr lang="en-US" sz="3100" i="1" spc="155">
                <a:solidFill>
                  <a:srgbClr val="FFFFFF"/>
                </a:solidFill>
                <a:latin typeface="Canva Sans 1 Italics"/>
                <a:ea typeface="Canva Sans 1 Italics"/>
                <a:cs typeface="Canva Sans 1 Italics"/>
                <a:sym typeface="Canva Sans 1 Italics"/>
              </a:rPr>
              <a:t>Please do let a facilitator know if you need to access further support and use our signposting offer.</a:t>
            </a:r>
          </a:p>
        </p:txBody>
      </p:sp>
      <p:sp>
        <p:nvSpPr>
          <p:cNvPr id="11" name="TextBox 11"/>
          <p:cNvSpPr txBox="1"/>
          <p:nvPr/>
        </p:nvSpPr>
        <p:spPr>
          <a:xfrm>
            <a:off x="383061" y="2710220"/>
            <a:ext cx="8187378" cy="7276464"/>
          </a:xfrm>
          <a:prstGeom prst="rect">
            <a:avLst/>
          </a:prstGeom>
        </p:spPr>
        <p:txBody>
          <a:bodyPr lIns="0" tIns="0" rIns="0" bIns="0" rtlCol="0" anchor="t">
            <a:spAutoFit/>
          </a:bodyPr>
          <a:lstStyle/>
          <a:p>
            <a:pPr algn="l">
              <a:lnSpc>
                <a:spcPts val="3875"/>
              </a:lnSpc>
            </a:pPr>
            <a:r>
              <a:rPr lang="en-US" sz="3100" b="1" spc="155">
                <a:solidFill>
                  <a:srgbClr val="FFFFFF"/>
                </a:solidFill>
                <a:latin typeface="Canva Sans 1 Bold"/>
                <a:ea typeface="Canva Sans 1 Bold"/>
                <a:cs typeface="Canva Sans 1 Bold"/>
                <a:sym typeface="Canva Sans 1 Bold"/>
              </a:rPr>
              <a:t>Today is about us learning together</a:t>
            </a:r>
          </a:p>
          <a:p>
            <a:pPr algn="l">
              <a:lnSpc>
                <a:spcPts val="3875"/>
              </a:lnSpc>
            </a:pPr>
            <a:r>
              <a:rPr lang="en-US" sz="3100" b="1" spc="155">
                <a:solidFill>
                  <a:srgbClr val="FFFFFF"/>
                </a:solidFill>
                <a:latin typeface="Canva Sans 1 Bold"/>
                <a:ea typeface="Canva Sans 1 Bold"/>
                <a:cs typeface="Canva Sans 1 Bold"/>
                <a:sym typeface="Canva Sans 1 Bold"/>
              </a:rPr>
              <a:t>We ask that you uphold these shared principles</a:t>
            </a:r>
          </a:p>
          <a:p>
            <a:pPr algn="l">
              <a:lnSpc>
                <a:spcPts val="3875"/>
              </a:lnSpc>
            </a:pPr>
            <a:endParaRPr lang="en-US" sz="3100" b="1" spc="155">
              <a:solidFill>
                <a:srgbClr val="FFFFFF"/>
              </a:solidFill>
              <a:latin typeface="Canva Sans 1 Bold"/>
              <a:ea typeface="Canva Sans 1 Bold"/>
              <a:cs typeface="Canva Sans 1 Bold"/>
              <a:sym typeface="Canva Sans 1 Bold"/>
            </a:endParaRP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Treat each other with civility and respect</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Uphold Confidentiality</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Be Present</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Be Brave and Honest</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Be ready to Learn</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Be comfortable with being uncomfortable</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Make sure you have your needs met</a:t>
            </a:r>
          </a:p>
          <a:p>
            <a:pPr marL="669293" lvl="1" indent="-334646" algn="l">
              <a:lnSpc>
                <a:spcPts val="3875"/>
              </a:lnSpc>
              <a:buFont typeface="Arial"/>
              <a:buChar char="•"/>
            </a:pPr>
            <a:r>
              <a:rPr lang="en-US" sz="3100" spc="155">
                <a:solidFill>
                  <a:srgbClr val="FFFFFF"/>
                </a:solidFill>
                <a:latin typeface="Canva Sans 1"/>
                <a:ea typeface="Canva Sans 1"/>
                <a:cs typeface="Canva Sans 1"/>
                <a:sym typeface="Canva Sans 1"/>
              </a:rPr>
              <a:t>Have Fun! Enjoy the journey together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2A6E"/>
        </a:solidFill>
        <a:effectLst/>
      </p:bgPr>
    </p:bg>
    <p:spTree>
      <p:nvGrpSpPr>
        <p:cNvPr id="1" name=""/>
        <p:cNvGrpSpPr/>
        <p:nvPr/>
      </p:nvGrpSpPr>
      <p:grpSpPr>
        <a:xfrm>
          <a:off x="0" y="0"/>
          <a:ext cx="0" cy="0"/>
          <a:chOff x="0" y="0"/>
          <a:chExt cx="0" cy="0"/>
        </a:xfrm>
      </p:grpSpPr>
      <p:grpSp>
        <p:nvGrpSpPr>
          <p:cNvPr id="2" name="Group 2"/>
          <p:cNvGrpSpPr/>
          <p:nvPr/>
        </p:nvGrpSpPr>
        <p:grpSpPr>
          <a:xfrm>
            <a:off x="3862958" y="4876837"/>
            <a:ext cx="10638058" cy="3086100"/>
            <a:chOff x="0" y="0"/>
            <a:chExt cx="2801793" cy="812800"/>
          </a:xfrm>
        </p:grpSpPr>
        <p:sp>
          <p:nvSpPr>
            <p:cNvPr id="3" name="Freeform 3"/>
            <p:cNvSpPr/>
            <p:nvPr/>
          </p:nvSpPr>
          <p:spPr>
            <a:xfrm>
              <a:off x="0" y="0"/>
              <a:ext cx="2801793" cy="812800"/>
            </a:xfrm>
            <a:custGeom>
              <a:avLst/>
              <a:gdLst/>
              <a:ahLst/>
              <a:cxnLst/>
              <a:rect l="l" t="t" r="r" b="b"/>
              <a:pathLst>
                <a:path w="2801793" h="812800">
                  <a:moveTo>
                    <a:pt x="37116" y="0"/>
                  </a:moveTo>
                  <a:lnTo>
                    <a:pt x="2764678" y="0"/>
                  </a:lnTo>
                  <a:cubicBezTo>
                    <a:pt x="2785176" y="0"/>
                    <a:pt x="2801793" y="16617"/>
                    <a:pt x="2801793" y="37116"/>
                  </a:cubicBezTo>
                  <a:lnTo>
                    <a:pt x="2801793" y="775684"/>
                  </a:lnTo>
                  <a:cubicBezTo>
                    <a:pt x="2801793" y="785528"/>
                    <a:pt x="2797883" y="794969"/>
                    <a:pt x="2790922" y="801929"/>
                  </a:cubicBezTo>
                  <a:cubicBezTo>
                    <a:pt x="2783962" y="808890"/>
                    <a:pt x="2774521" y="812800"/>
                    <a:pt x="2764678" y="812800"/>
                  </a:cubicBezTo>
                  <a:lnTo>
                    <a:pt x="37116" y="812800"/>
                  </a:lnTo>
                  <a:cubicBezTo>
                    <a:pt x="27272" y="812800"/>
                    <a:pt x="17831" y="808890"/>
                    <a:pt x="10871" y="801929"/>
                  </a:cubicBezTo>
                  <a:cubicBezTo>
                    <a:pt x="3910" y="794969"/>
                    <a:pt x="0" y="785528"/>
                    <a:pt x="0" y="775684"/>
                  </a:cubicBezTo>
                  <a:lnTo>
                    <a:pt x="0" y="37116"/>
                  </a:lnTo>
                  <a:cubicBezTo>
                    <a:pt x="0" y="27272"/>
                    <a:pt x="3910" y="17831"/>
                    <a:pt x="10871" y="10871"/>
                  </a:cubicBezTo>
                  <a:cubicBezTo>
                    <a:pt x="17831" y="3910"/>
                    <a:pt x="27272" y="0"/>
                    <a:pt x="37116" y="0"/>
                  </a:cubicBezTo>
                  <a:close/>
                </a:path>
              </a:pathLst>
            </a:custGeom>
            <a:solidFill>
              <a:srgbClr val="5CA854"/>
            </a:solidFill>
          </p:spPr>
          <p:txBody>
            <a:bodyPr/>
            <a:lstStyle/>
            <a:p>
              <a:endParaRPr lang="en-GB"/>
            </a:p>
          </p:txBody>
        </p:sp>
        <p:sp>
          <p:nvSpPr>
            <p:cNvPr id="4" name="TextBox 4"/>
            <p:cNvSpPr txBox="1"/>
            <p:nvPr/>
          </p:nvSpPr>
          <p:spPr>
            <a:xfrm>
              <a:off x="0" y="-57150"/>
              <a:ext cx="2801793" cy="869950"/>
            </a:xfrm>
            <a:prstGeom prst="rect">
              <a:avLst/>
            </a:prstGeom>
          </p:spPr>
          <p:txBody>
            <a:bodyPr lIns="50800" tIns="50800" rIns="50800" bIns="50800" rtlCol="0" anchor="ctr"/>
            <a:lstStyle/>
            <a:p>
              <a:pPr algn="ctr">
                <a:lnSpc>
                  <a:spcPts val="3919"/>
                </a:lnSpc>
                <a:spcBef>
                  <a:spcPct val="0"/>
                </a:spcBef>
              </a:pPr>
              <a:r>
                <a:rPr lang="en-US" sz="2799" dirty="0">
                  <a:solidFill>
                    <a:srgbClr val="000000"/>
                  </a:solidFill>
                  <a:latin typeface="Canva Sans 1"/>
                  <a:ea typeface="Canva Sans 1"/>
                  <a:cs typeface="Canva Sans 1"/>
                  <a:sym typeface="Canva Sans 1"/>
                </a:rPr>
                <a:t>INSERT IMAGE OF SLIDO QR CODE AND SLIDO #NUMBER</a:t>
              </a:r>
            </a:p>
            <a:p>
              <a:pPr algn="ctr">
                <a:lnSpc>
                  <a:spcPts val="3919"/>
                </a:lnSpc>
                <a:spcBef>
                  <a:spcPct val="0"/>
                </a:spcBef>
              </a:pPr>
              <a:r>
                <a:rPr lang="en-US" sz="2799" dirty="0">
                  <a:solidFill>
                    <a:srgbClr val="000000"/>
                  </a:solidFill>
                  <a:latin typeface="Canva Sans 1"/>
                  <a:ea typeface="Canva Sans 1"/>
                  <a:cs typeface="Canva Sans 1"/>
                  <a:sym typeface="Canva Sans 1"/>
                </a:rPr>
                <a:t>OR</a:t>
              </a:r>
            </a:p>
            <a:p>
              <a:pPr algn="ctr">
                <a:lnSpc>
                  <a:spcPts val="3919"/>
                </a:lnSpc>
                <a:spcBef>
                  <a:spcPct val="0"/>
                </a:spcBef>
              </a:pPr>
              <a:r>
                <a:rPr lang="en-US" sz="2799" dirty="0">
                  <a:solidFill>
                    <a:srgbClr val="000000"/>
                  </a:solidFill>
                  <a:latin typeface="Canva Sans 1"/>
                  <a:ea typeface="Canva Sans 1"/>
                  <a:cs typeface="Canva Sans 1"/>
                  <a:sym typeface="Canva Sans 1"/>
                </a:rPr>
                <a:t>Use Microsoft Forms and insert QR code here</a:t>
              </a:r>
            </a:p>
          </p:txBody>
        </p:sp>
      </p:grpSp>
      <p:sp>
        <p:nvSpPr>
          <p:cNvPr id="5" name="TextBox 5"/>
          <p:cNvSpPr txBox="1"/>
          <p:nvPr/>
        </p:nvSpPr>
        <p:spPr>
          <a:xfrm>
            <a:off x="0" y="77047"/>
            <a:ext cx="18288000" cy="5348604"/>
          </a:xfrm>
          <a:prstGeom prst="rect">
            <a:avLst/>
          </a:prstGeom>
        </p:spPr>
        <p:txBody>
          <a:bodyPr lIns="0" tIns="0" rIns="0" bIns="0" rtlCol="0" anchor="t">
            <a:spAutoFit/>
          </a:bodyPr>
          <a:lstStyle/>
          <a:p>
            <a:pPr marL="928374" lvl="1" indent="-464187" algn="ctr">
              <a:lnSpc>
                <a:spcPts val="6020"/>
              </a:lnSpc>
              <a:buAutoNum type="arabicPeriod"/>
            </a:pPr>
            <a:r>
              <a:rPr lang="en-US" sz="4300" b="1">
                <a:solidFill>
                  <a:srgbClr val="FFFFFF"/>
                </a:solidFill>
                <a:latin typeface="Canva Sans 2 Bold"/>
                <a:ea typeface="Canva Sans 2 Bold"/>
                <a:cs typeface="Canva Sans 2 Bold"/>
                <a:sym typeface="Canva Sans 2 Bold"/>
              </a:rPr>
              <a:t>Tell us one word to describe how you're feeling this morning?</a:t>
            </a:r>
          </a:p>
          <a:p>
            <a:pPr marL="928374" lvl="1" indent="-464187" algn="ctr">
              <a:lnSpc>
                <a:spcPts val="6020"/>
              </a:lnSpc>
              <a:buAutoNum type="arabicPeriod"/>
            </a:pPr>
            <a:r>
              <a:rPr lang="en-US" sz="4300" b="1">
                <a:solidFill>
                  <a:srgbClr val="FFFFFF"/>
                </a:solidFill>
                <a:latin typeface="Canva Sans 2 Bold"/>
                <a:ea typeface="Canva Sans 2 Bold"/>
                <a:cs typeface="Canva Sans 2 Bold"/>
                <a:sym typeface="Canva Sans 2 Bold"/>
              </a:rPr>
              <a:t>Tell us about your hopes at the start of your Active Bystander journey</a:t>
            </a:r>
          </a:p>
          <a:p>
            <a:pPr marL="928374" lvl="1" indent="-464187" algn="ctr">
              <a:lnSpc>
                <a:spcPts val="6020"/>
              </a:lnSpc>
              <a:buAutoNum type="arabicPeriod"/>
            </a:pPr>
            <a:r>
              <a:rPr lang="en-US" sz="4300" b="1">
                <a:solidFill>
                  <a:srgbClr val="FFFFFF"/>
                </a:solidFill>
                <a:latin typeface="Canva Sans 2 Bold"/>
                <a:ea typeface="Canva Sans 2 Bold"/>
                <a:cs typeface="Canva Sans 2 Bold"/>
                <a:sym typeface="Canva Sans 2 Bold"/>
              </a:rPr>
              <a:t>Tell us about your fears at the start of your Active Bystander journey</a:t>
            </a:r>
          </a:p>
          <a:p>
            <a:pPr algn="ctr">
              <a:lnSpc>
                <a:spcPts val="6020"/>
              </a:lnSpc>
            </a:pPr>
            <a:endParaRPr lang="en-US" sz="4300" b="1">
              <a:solidFill>
                <a:srgbClr val="FFFFFF"/>
              </a:solidFill>
              <a:latin typeface="Canva Sans 2 Bold"/>
              <a:ea typeface="Canva Sans 2 Bold"/>
              <a:cs typeface="Canva Sans 2 Bold"/>
              <a:sym typeface="Canva Sans 2 Bold"/>
            </a:endParaRPr>
          </a:p>
          <a:p>
            <a:pPr algn="ctr">
              <a:lnSpc>
                <a:spcPts val="6020"/>
              </a:lnSpc>
            </a:pPr>
            <a:endParaRPr lang="en-US" sz="4300" b="1">
              <a:solidFill>
                <a:srgbClr val="FFFFFF"/>
              </a:solidFill>
              <a:latin typeface="Canva Sans 2 Bold"/>
              <a:ea typeface="Canva Sans 2 Bold"/>
              <a:cs typeface="Canva Sans 2 Bold"/>
              <a:sym typeface="Canva Sans 2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7700" y="67029"/>
            <a:ext cx="10430771" cy="10124367"/>
          </a:xfrm>
          <a:custGeom>
            <a:avLst/>
            <a:gdLst/>
            <a:ahLst/>
            <a:cxnLst/>
            <a:rect l="l" t="t" r="r" b="b"/>
            <a:pathLst>
              <a:path w="10430771" h="10124367">
                <a:moveTo>
                  <a:pt x="0" y="0"/>
                </a:moveTo>
                <a:lnTo>
                  <a:pt x="10430771" y="0"/>
                </a:lnTo>
                <a:lnTo>
                  <a:pt x="10430771" y="10124367"/>
                </a:lnTo>
                <a:lnTo>
                  <a:pt x="0" y="10124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6874592" y="7619339"/>
            <a:ext cx="2676832" cy="2676832"/>
          </a:xfrm>
          <a:custGeom>
            <a:avLst/>
            <a:gdLst/>
            <a:ahLst/>
            <a:cxnLst/>
            <a:rect l="l" t="t" r="r" b="b"/>
            <a:pathLst>
              <a:path w="2676832" h="2676832">
                <a:moveTo>
                  <a:pt x="0" y="0"/>
                </a:moveTo>
                <a:lnTo>
                  <a:pt x="2676832" y="0"/>
                </a:lnTo>
                <a:lnTo>
                  <a:pt x="2676832" y="2676832"/>
                </a:lnTo>
                <a:lnTo>
                  <a:pt x="0" y="2676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055806" y="5210529"/>
            <a:ext cx="3100848" cy="3100848"/>
          </a:xfrm>
          <a:custGeom>
            <a:avLst/>
            <a:gdLst/>
            <a:ahLst/>
            <a:cxnLst/>
            <a:rect l="l" t="t" r="r" b="b"/>
            <a:pathLst>
              <a:path w="3100848" h="3100848">
                <a:moveTo>
                  <a:pt x="0" y="0"/>
                </a:moveTo>
                <a:lnTo>
                  <a:pt x="3100849" y="0"/>
                </a:lnTo>
                <a:lnTo>
                  <a:pt x="3100849" y="3100848"/>
                </a:lnTo>
                <a:lnTo>
                  <a:pt x="0" y="3100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6733253" y="2413252"/>
            <a:ext cx="3100848" cy="3100848"/>
          </a:xfrm>
          <a:custGeom>
            <a:avLst/>
            <a:gdLst/>
            <a:ahLst/>
            <a:cxnLst/>
            <a:rect l="l" t="t" r="r" b="b"/>
            <a:pathLst>
              <a:path w="3100848" h="3100848">
                <a:moveTo>
                  <a:pt x="0" y="0"/>
                </a:moveTo>
                <a:lnTo>
                  <a:pt x="3100849" y="0"/>
                </a:lnTo>
                <a:lnTo>
                  <a:pt x="3100849" y="3100848"/>
                </a:lnTo>
                <a:lnTo>
                  <a:pt x="0" y="3100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820549" y="-28221"/>
            <a:ext cx="2863031" cy="2863031"/>
          </a:xfrm>
          <a:custGeom>
            <a:avLst/>
            <a:gdLst/>
            <a:ahLst/>
            <a:cxnLst/>
            <a:rect l="l" t="t" r="r" b="b"/>
            <a:pathLst>
              <a:path w="2863031" h="2863031">
                <a:moveTo>
                  <a:pt x="0" y="0"/>
                </a:moveTo>
                <a:lnTo>
                  <a:pt x="2863031" y="0"/>
                </a:lnTo>
                <a:lnTo>
                  <a:pt x="2863031" y="2863031"/>
                </a:lnTo>
                <a:lnTo>
                  <a:pt x="0" y="2863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2717390" y="2815760"/>
            <a:ext cx="2676832" cy="2676832"/>
          </a:xfrm>
          <a:custGeom>
            <a:avLst/>
            <a:gdLst/>
            <a:ahLst/>
            <a:cxnLst/>
            <a:rect l="l" t="t" r="r" b="b"/>
            <a:pathLst>
              <a:path w="2676832" h="2676832">
                <a:moveTo>
                  <a:pt x="0" y="0"/>
                </a:moveTo>
                <a:lnTo>
                  <a:pt x="2676833" y="0"/>
                </a:lnTo>
                <a:lnTo>
                  <a:pt x="2676833" y="2676832"/>
                </a:lnTo>
                <a:lnTo>
                  <a:pt x="0" y="2676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11192771" y="0"/>
            <a:ext cx="7095229" cy="10287000"/>
            <a:chOff x="0" y="0"/>
            <a:chExt cx="2588359" cy="3752725"/>
          </a:xfrm>
        </p:grpSpPr>
        <p:sp>
          <p:nvSpPr>
            <p:cNvPr id="9" name="Freeform 9"/>
            <p:cNvSpPr/>
            <p:nvPr/>
          </p:nvSpPr>
          <p:spPr>
            <a:xfrm>
              <a:off x="0" y="0"/>
              <a:ext cx="2588359" cy="3752726"/>
            </a:xfrm>
            <a:custGeom>
              <a:avLst/>
              <a:gdLst/>
              <a:ahLst/>
              <a:cxnLst/>
              <a:rect l="l" t="t" r="r" b="b"/>
              <a:pathLst>
                <a:path w="2588359" h="3752726">
                  <a:moveTo>
                    <a:pt x="0" y="0"/>
                  </a:moveTo>
                  <a:lnTo>
                    <a:pt x="2588359" y="0"/>
                  </a:lnTo>
                  <a:lnTo>
                    <a:pt x="2588359" y="3752726"/>
                  </a:lnTo>
                  <a:lnTo>
                    <a:pt x="0" y="3752726"/>
                  </a:lnTo>
                  <a:close/>
                </a:path>
              </a:pathLst>
            </a:custGeom>
            <a:solidFill>
              <a:srgbClr val="2B1C64"/>
            </a:solidFill>
          </p:spPr>
          <p:txBody>
            <a:bodyPr/>
            <a:lstStyle/>
            <a:p>
              <a:endParaRPr lang="en-GB"/>
            </a:p>
          </p:txBody>
        </p:sp>
      </p:grpSp>
      <p:sp>
        <p:nvSpPr>
          <p:cNvPr id="10" name="TextBox 10"/>
          <p:cNvSpPr txBox="1"/>
          <p:nvPr/>
        </p:nvSpPr>
        <p:spPr>
          <a:xfrm>
            <a:off x="6466416" y="2721933"/>
            <a:ext cx="3569383" cy="308356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2.Identifying Inappropriate</a:t>
            </a:r>
          </a:p>
          <a:p>
            <a:pPr algn="ctr">
              <a:lnSpc>
                <a:spcPts val="3919"/>
              </a:lnSpc>
            </a:pPr>
            <a:r>
              <a:rPr lang="en-US" sz="2799" b="1">
                <a:solidFill>
                  <a:srgbClr val="000000"/>
                </a:solidFill>
                <a:latin typeface="Canva Sans 2 Bold"/>
                <a:ea typeface="Canva Sans 2 Bold"/>
                <a:cs typeface="Canva Sans 2 Bold"/>
                <a:sym typeface="Canva Sans 2 Bold"/>
              </a:rPr>
              <a:t> and </a:t>
            </a:r>
          </a:p>
          <a:p>
            <a:pPr algn="ctr">
              <a:lnSpc>
                <a:spcPts val="3919"/>
              </a:lnSpc>
            </a:pPr>
            <a:r>
              <a:rPr lang="en-US" sz="2799" b="1">
                <a:solidFill>
                  <a:srgbClr val="000000"/>
                </a:solidFill>
                <a:latin typeface="Canva Sans 2 Bold"/>
                <a:ea typeface="Canva Sans 2 Bold"/>
                <a:cs typeface="Canva Sans 2 Bold"/>
                <a:sym typeface="Canva Sans 2 Bold"/>
              </a:rPr>
              <a:t>Unacceptable Behaviours</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1" name="TextBox 11"/>
          <p:cNvSpPr txBox="1"/>
          <p:nvPr/>
        </p:nvSpPr>
        <p:spPr>
          <a:xfrm>
            <a:off x="3802489" y="5557382"/>
            <a:ext cx="3569383" cy="2773045"/>
          </a:xfrm>
          <a:prstGeom prst="rect">
            <a:avLst/>
          </a:prstGeom>
        </p:spPr>
        <p:txBody>
          <a:bodyPr lIns="0" tIns="0" rIns="0" bIns="0" rtlCol="0" anchor="t">
            <a:spAutoFit/>
          </a:bodyPr>
          <a:lstStyle/>
          <a:p>
            <a:pPr algn="ctr">
              <a:lnSpc>
                <a:spcPts val="3499"/>
              </a:lnSpc>
            </a:pPr>
            <a:r>
              <a:rPr lang="en-US" sz="2499" b="1">
                <a:solidFill>
                  <a:srgbClr val="000000"/>
                </a:solidFill>
                <a:latin typeface="Canva Sans 2 Bold"/>
                <a:ea typeface="Canva Sans 2 Bold"/>
                <a:cs typeface="Canva Sans 2 Bold"/>
                <a:sym typeface="Canva Sans 2 Bold"/>
              </a:rPr>
              <a:t>4.Why do good </a:t>
            </a:r>
          </a:p>
          <a:p>
            <a:pPr algn="ctr">
              <a:lnSpc>
                <a:spcPts val="3499"/>
              </a:lnSpc>
            </a:pPr>
            <a:r>
              <a:rPr lang="en-US" sz="2499" b="1">
                <a:solidFill>
                  <a:srgbClr val="000000"/>
                </a:solidFill>
                <a:latin typeface="Canva Sans 2 Bold"/>
                <a:ea typeface="Canva Sans 2 Bold"/>
                <a:cs typeface="Canva Sans 2 Bold"/>
                <a:sym typeface="Canva Sans 2 Bold"/>
              </a:rPr>
              <a:t>people not </a:t>
            </a:r>
          </a:p>
          <a:p>
            <a:pPr algn="ctr">
              <a:lnSpc>
                <a:spcPts val="3499"/>
              </a:lnSpc>
            </a:pPr>
            <a:r>
              <a:rPr lang="en-US" sz="2499" b="1">
                <a:solidFill>
                  <a:srgbClr val="000000"/>
                </a:solidFill>
                <a:latin typeface="Canva Sans 2 Bold"/>
                <a:ea typeface="Canva Sans 2 Bold"/>
                <a:cs typeface="Canva Sans 2 Bold"/>
                <a:sym typeface="Canva Sans 2 Bold"/>
              </a:rPr>
              <a:t>intervene when </a:t>
            </a:r>
          </a:p>
          <a:p>
            <a:pPr algn="ctr">
              <a:lnSpc>
                <a:spcPts val="3499"/>
              </a:lnSpc>
            </a:pPr>
            <a:r>
              <a:rPr lang="en-US" sz="2499" b="1">
                <a:solidFill>
                  <a:srgbClr val="000000"/>
                </a:solidFill>
                <a:latin typeface="Canva Sans 2 Bold"/>
                <a:ea typeface="Canva Sans 2 Bold"/>
                <a:cs typeface="Canva Sans 2 Bold"/>
                <a:sym typeface="Canva Sans 2 Bold"/>
              </a:rPr>
              <a:t>they see others behaving badly?</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2" name="TextBox 12"/>
          <p:cNvSpPr txBox="1"/>
          <p:nvPr/>
        </p:nvSpPr>
        <p:spPr>
          <a:xfrm>
            <a:off x="6733253" y="8043826"/>
            <a:ext cx="2818171" cy="2227338"/>
          </a:xfrm>
          <a:prstGeom prst="rect">
            <a:avLst/>
          </a:prstGeom>
        </p:spPr>
        <p:txBody>
          <a:bodyPr lIns="0" tIns="0" rIns="0" bIns="0" rtlCol="0" anchor="t">
            <a:spAutoFit/>
          </a:bodyPr>
          <a:lstStyle/>
          <a:p>
            <a:pPr algn="ctr">
              <a:lnSpc>
                <a:spcPts val="4244"/>
              </a:lnSpc>
            </a:pPr>
            <a:r>
              <a:rPr lang="en-US" sz="3032" b="1">
                <a:solidFill>
                  <a:srgbClr val="000000"/>
                </a:solidFill>
                <a:latin typeface="Canva Sans 2 Bold"/>
                <a:ea typeface="Canva Sans 2 Bold"/>
                <a:cs typeface="Canva Sans 2 Bold"/>
                <a:sym typeface="Canva Sans 2 Bold"/>
              </a:rPr>
              <a:t>5.Active Bystander Strategies</a:t>
            </a:r>
          </a:p>
          <a:p>
            <a:pPr algn="ctr">
              <a:lnSpc>
                <a:spcPts val="4810"/>
              </a:lnSpc>
            </a:pPr>
            <a:r>
              <a:rPr lang="en-US" sz="3436" b="1">
                <a:solidFill>
                  <a:srgbClr val="000000"/>
                </a:solidFill>
                <a:latin typeface="Canva Sans 2 Bold"/>
                <a:ea typeface="Canva Sans 2 Bold"/>
                <a:cs typeface="Canva Sans 2 Bold"/>
                <a:sym typeface="Canva Sans 2 Bold"/>
              </a:rPr>
              <a:t> </a:t>
            </a:r>
          </a:p>
        </p:txBody>
      </p:sp>
      <p:sp>
        <p:nvSpPr>
          <p:cNvPr id="13" name="TextBox 13"/>
          <p:cNvSpPr txBox="1"/>
          <p:nvPr/>
        </p:nvSpPr>
        <p:spPr>
          <a:xfrm>
            <a:off x="2280640" y="3235023"/>
            <a:ext cx="3569383" cy="209296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3.Why do</a:t>
            </a:r>
          </a:p>
          <a:p>
            <a:pPr algn="ctr">
              <a:lnSpc>
                <a:spcPts val="3919"/>
              </a:lnSpc>
            </a:pPr>
            <a:r>
              <a:rPr lang="en-US" sz="2799" b="1">
                <a:solidFill>
                  <a:srgbClr val="000000"/>
                </a:solidFill>
                <a:latin typeface="Canva Sans 2 Bold"/>
                <a:ea typeface="Canva Sans 2 Bold"/>
                <a:cs typeface="Canva Sans 2 Bold"/>
                <a:sym typeface="Canva Sans 2 Bold"/>
              </a:rPr>
              <a:t> good people </a:t>
            </a:r>
          </a:p>
          <a:p>
            <a:pPr algn="ctr">
              <a:lnSpc>
                <a:spcPts val="3919"/>
              </a:lnSpc>
            </a:pPr>
            <a:r>
              <a:rPr lang="en-US" sz="2799" b="1">
                <a:solidFill>
                  <a:srgbClr val="000000"/>
                </a:solidFill>
                <a:latin typeface="Canva Sans 2 Bold"/>
                <a:ea typeface="Canva Sans 2 Bold"/>
                <a:cs typeface="Canva Sans 2 Bold"/>
                <a:sym typeface="Canva Sans 2 Bold"/>
              </a:rPr>
              <a:t>behave badly?</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4" name="TextBox 14"/>
          <p:cNvSpPr txBox="1"/>
          <p:nvPr/>
        </p:nvSpPr>
        <p:spPr>
          <a:xfrm>
            <a:off x="7156655" y="639450"/>
            <a:ext cx="15327005" cy="3324225"/>
          </a:xfrm>
          <a:prstGeom prst="rect">
            <a:avLst/>
          </a:prstGeom>
        </p:spPr>
        <p:txBody>
          <a:bodyPr lIns="0" tIns="0" rIns="0" bIns="0" rtlCol="0" anchor="t">
            <a:spAutoFit/>
          </a:bodyPr>
          <a:lstStyle/>
          <a:p>
            <a:pPr algn="ctr">
              <a:lnSpc>
                <a:spcPts val="8400"/>
              </a:lnSpc>
            </a:pPr>
            <a:r>
              <a:rPr lang="en-US" sz="8000" b="1" spc="400">
                <a:solidFill>
                  <a:srgbClr val="FFFFFF"/>
                </a:solidFill>
                <a:latin typeface="Poppins Ultra-Bold"/>
                <a:ea typeface="Poppins Ultra-Bold"/>
                <a:cs typeface="Poppins Ultra-Bold"/>
                <a:sym typeface="Poppins Ultra-Bold"/>
              </a:rPr>
              <a:t>OUR</a:t>
            </a:r>
          </a:p>
          <a:p>
            <a:pPr algn="ctr">
              <a:lnSpc>
                <a:spcPts val="8400"/>
              </a:lnSpc>
            </a:pPr>
            <a:r>
              <a:rPr lang="en-US" sz="8000" b="1" spc="400">
                <a:solidFill>
                  <a:srgbClr val="FFFFFF"/>
                </a:solidFill>
                <a:latin typeface="Poppins Ultra-Bold"/>
                <a:ea typeface="Poppins Ultra-Bold"/>
                <a:cs typeface="Poppins Ultra-Bold"/>
                <a:sym typeface="Poppins Ultra-Bold"/>
              </a:rPr>
              <a:t>JOURNEY </a:t>
            </a:r>
          </a:p>
          <a:p>
            <a:pPr algn="ctr">
              <a:lnSpc>
                <a:spcPts val="8400"/>
              </a:lnSpc>
            </a:pPr>
            <a:r>
              <a:rPr lang="en-US" sz="8000" b="1" spc="400">
                <a:solidFill>
                  <a:srgbClr val="FFFFFF"/>
                </a:solidFill>
                <a:latin typeface="Poppins Ultra-Bold"/>
                <a:ea typeface="Poppins Ultra-Bold"/>
                <a:cs typeface="Poppins Ultra-Bold"/>
                <a:sym typeface="Poppins Ultra-Bold"/>
              </a:rPr>
              <a:t>TODAY</a:t>
            </a:r>
          </a:p>
        </p:txBody>
      </p:sp>
      <p:sp>
        <p:nvSpPr>
          <p:cNvPr id="15" name="TextBox 15"/>
          <p:cNvSpPr txBox="1"/>
          <p:nvPr/>
        </p:nvSpPr>
        <p:spPr>
          <a:xfrm>
            <a:off x="0" y="572305"/>
            <a:ext cx="4407207" cy="1995805"/>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1.Drivers of</a:t>
            </a:r>
          </a:p>
          <a:p>
            <a:pPr algn="ctr">
              <a:lnSpc>
                <a:spcPts val="3919"/>
              </a:lnSpc>
            </a:pPr>
            <a:r>
              <a:rPr lang="en-US" sz="2799" b="1">
                <a:solidFill>
                  <a:srgbClr val="000000"/>
                </a:solidFill>
                <a:latin typeface="Canva Sans 2 Bold"/>
                <a:ea typeface="Canva Sans 2 Bold"/>
                <a:cs typeface="Canva Sans 2 Bold"/>
                <a:sym typeface="Canva Sans 2 Bold"/>
              </a:rPr>
              <a:t> Inappropriate</a:t>
            </a:r>
          </a:p>
          <a:p>
            <a:pPr algn="ctr">
              <a:lnSpc>
                <a:spcPts val="3919"/>
              </a:lnSpc>
            </a:pPr>
            <a:r>
              <a:rPr lang="en-US" sz="2799" b="1">
                <a:solidFill>
                  <a:srgbClr val="000000"/>
                </a:solidFill>
                <a:latin typeface="Canva Sans 2 Bold"/>
                <a:ea typeface="Canva Sans 2 Bold"/>
                <a:cs typeface="Canva Sans 2 Bold"/>
                <a:sym typeface="Canva Sans 2 Bold"/>
              </a:rPr>
              <a:t> Behaviours</a:t>
            </a:r>
          </a:p>
          <a:p>
            <a:pPr algn="ctr">
              <a:lnSpc>
                <a:spcPts val="3919"/>
              </a:lnSpc>
            </a:pPr>
            <a:endParaRPr lang="en-US" sz="2799" b="1">
              <a:solidFill>
                <a:srgbClr val="000000"/>
              </a:solidFill>
              <a:latin typeface="Canva Sans 2 Bold"/>
              <a:ea typeface="Canva Sans 2 Bold"/>
              <a:cs typeface="Canva Sans 2 Bold"/>
              <a:sym typeface="Canva Sans 2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2425592"/>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16" name="TextBox 16"/>
          <p:cNvSpPr txBox="1"/>
          <p:nvPr/>
        </p:nvSpPr>
        <p:spPr>
          <a:xfrm>
            <a:off x="895350" y="4982535"/>
            <a:ext cx="9233976" cy="1590675"/>
          </a:xfrm>
          <a:prstGeom prst="rect">
            <a:avLst/>
          </a:prstGeom>
        </p:spPr>
        <p:txBody>
          <a:bodyPr lIns="0" tIns="0" rIns="0" bIns="0" rtlCol="0" anchor="t">
            <a:spAutoFit/>
          </a:bodyPr>
          <a:lstStyle/>
          <a:p>
            <a:pPr algn="ctr">
              <a:lnSpc>
                <a:spcPts val="4200"/>
              </a:lnSpc>
            </a:pPr>
            <a:r>
              <a:rPr lang="en-US" sz="3000" b="1" i="1" spc="300">
                <a:solidFill>
                  <a:srgbClr val="000000"/>
                </a:solidFill>
                <a:latin typeface="Lato 1 Bold Italics"/>
                <a:ea typeface="Lato 1 Bold Italics"/>
                <a:cs typeface="Lato 1 Bold Italics"/>
                <a:sym typeface="Lato 1 Bold Italics"/>
              </a:rPr>
              <a:t>THE DRIVERS OF INAPPROPRIATE AND UNACCEPTABLE BEHAVIOURS</a:t>
            </a:r>
          </a:p>
          <a:p>
            <a:pPr algn="ctr">
              <a:lnSpc>
                <a:spcPts val="4200"/>
              </a:lnSpc>
            </a:pPr>
            <a:endParaRPr lang="en-US" sz="3000" b="1" i="1" spc="300">
              <a:solidFill>
                <a:srgbClr val="000000"/>
              </a:solidFill>
              <a:latin typeface="Lato 1 Bold Italics"/>
              <a:ea typeface="Lato 1 Bold Italics"/>
              <a:cs typeface="Lato 1 Bold Italics"/>
              <a:sym typeface="Lato 1 Bold Italics"/>
            </a:endParaRPr>
          </a:p>
        </p:txBody>
      </p:sp>
      <p:sp>
        <p:nvSpPr>
          <p:cNvPr id="17" name="TextBox 17"/>
          <p:cNvSpPr txBox="1"/>
          <p:nvPr/>
        </p:nvSpPr>
        <p:spPr>
          <a:xfrm>
            <a:off x="895350" y="3742663"/>
            <a:ext cx="9233976"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Heavy"/>
                <a:ea typeface="Poppins Heavy"/>
                <a:cs typeface="Poppins Heavy"/>
                <a:sym typeface="Poppins Heavy"/>
              </a:rPr>
              <a:t>MODULE </a:t>
            </a:r>
          </a:p>
        </p:txBody>
      </p:sp>
      <p:grpSp>
        <p:nvGrpSpPr>
          <p:cNvPr id="18" name="Group 18"/>
          <p:cNvGrpSpPr/>
          <p:nvPr/>
        </p:nvGrpSpPr>
        <p:grpSpPr>
          <a:xfrm>
            <a:off x="10129326" y="0"/>
            <a:ext cx="8158674" cy="10287000"/>
            <a:chOff x="0" y="0"/>
            <a:chExt cx="2976306" cy="3752725"/>
          </a:xfrm>
        </p:grpSpPr>
        <p:sp>
          <p:nvSpPr>
            <p:cNvPr id="19" name="Freeform 1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20" name="Freeform 20"/>
          <p:cNvSpPr/>
          <p:nvPr/>
        </p:nvSpPr>
        <p:spPr>
          <a:xfrm>
            <a:off x="13186865" y="3055552"/>
            <a:ext cx="2671011" cy="4114800"/>
          </a:xfrm>
          <a:custGeom>
            <a:avLst/>
            <a:gdLst/>
            <a:ahLst/>
            <a:cxnLst/>
            <a:rect l="l" t="t" r="r" b="b"/>
            <a:pathLst>
              <a:path w="2671011" h="4114800">
                <a:moveTo>
                  <a:pt x="0" y="0"/>
                </a:moveTo>
                <a:lnTo>
                  <a:pt x="2671011" y="0"/>
                </a:lnTo>
                <a:lnTo>
                  <a:pt x="26710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TextBox 21"/>
          <p:cNvSpPr txBox="1"/>
          <p:nvPr/>
        </p:nvSpPr>
        <p:spPr>
          <a:xfrm>
            <a:off x="3997858" y="2523496"/>
            <a:ext cx="2528376" cy="1190592"/>
          </a:xfrm>
          <a:prstGeom prst="rect">
            <a:avLst/>
          </a:prstGeom>
        </p:spPr>
        <p:txBody>
          <a:bodyPr lIns="0" tIns="0" rIns="0" bIns="0" rtlCol="0" anchor="t">
            <a:spAutoFit/>
          </a:bodyPr>
          <a:lstStyle/>
          <a:p>
            <a:pPr algn="ctr">
              <a:lnSpc>
                <a:spcPts val="8400"/>
              </a:lnSpc>
            </a:pPr>
            <a:r>
              <a:rPr lang="en-US" sz="8000" b="1" spc="400">
                <a:solidFill>
                  <a:srgbClr val="FFFFFF"/>
                </a:solidFill>
                <a:latin typeface="Poppins Heavy"/>
                <a:ea typeface="Poppins Heavy"/>
                <a:cs typeface="Poppins Heavy"/>
                <a:sym typeface="Poppins Heavy"/>
              </a:rPr>
              <a:t>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385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4" name="Group 4"/>
          <p:cNvGrpSpPr/>
          <p:nvPr/>
        </p:nvGrpSpPr>
        <p:grpSpPr>
          <a:xfrm rot="2700000">
            <a:off x="15742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524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8" name="Group 8"/>
          <p:cNvGrpSpPr/>
          <p:nvPr/>
        </p:nvGrpSpPr>
        <p:grpSpPr>
          <a:xfrm rot="2700000">
            <a:off x="11524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10" name="Group 10"/>
          <p:cNvGrpSpPr/>
          <p:nvPr/>
        </p:nvGrpSpPr>
        <p:grpSpPr>
          <a:xfrm rot="-5400000">
            <a:off x="3602841" y="-3584871"/>
            <a:ext cx="1853450" cy="9046170"/>
            <a:chOff x="0" y="0"/>
            <a:chExt cx="2354580" cy="11492046"/>
          </a:xfrm>
        </p:grpSpPr>
        <p:sp>
          <p:nvSpPr>
            <p:cNvPr id="11" name="Freeform 11"/>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6"/>
                    <a:pt x="331470" y="11265986"/>
                    <a:pt x="784860" y="11424736"/>
                  </a:cubicBezTo>
                  <a:close/>
                </a:path>
              </a:pathLst>
            </a:custGeom>
            <a:solidFill>
              <a:srgbClr val="2B4A9D"/>
            </a:solidFill>
          </p:spPr>
          <p:txBody>
            <a:bodyPr/>
            <a:lstStyle/>
            <a:p>
              <a:endParaRPr lang="en-GB"/>
            </a:p>
          </p:txBody>
        </p:sp>
      </p:grpSp>
      <p:sp>
        <p:nvSpPr>
          <p:cNvPr id="12" name="TextBox 12"/>
          <p:cNvSpPr txBox="1"/>
          <p:nvPr/>
        </p:nvSpPr>
        <p:spPr>
          <a:xfrm>
            <a:off x="920656" y="164783"/>
            <a:ext cx="7020782" cy="1518286"/>
          </a:xfrm>
          <a:prstGeom prst="rect">
            <a:avLst/>
          </a:prstGeom>
        </p:spPr>
        <p:txBody>
          <a:bodyPr lIns="0" tIns="0" rIns="0" bIns="0" rtlCol="0" anchor="t">
            <a:spAutoFit/>
          </a:bodyPr>
          <a:lstStyle/>
          <a:p>
            <a:pPr algn="ctr">
              <a:lnSpc>
                <a:spcPts val="3885"/>
              </a:lnSpc>
            </a:pPr>
            <a:r>
              <a:rPr lang="en-US" sz="3700" b="1" spc="185">
                <a:solidFill>
                  <a:srgbClr val="FFFFFF"/>
                </a:solidFill>
                <a:latin typeface="Poppins Heavy"/>
                <a:ea typeface="Poppins Heavy"/>
                <a:cs typeface="Poppins Heavy"/>
                <a:sym typeface="Poppins Heavy"/>
              </a:rPr>
              <a:t>The Drivers of Inappropriate and Unacceptable Behaviours</a:t>
            </a:r>
          </a:p>
        </p:txBody>
      </p:sp>
      <p:sp>
        <p:nvSpPr>
          <p:cNvPr id="13" name="Freeform 13"/>
          <p:cNvSpPr/>
          <p:nvPr/>
        </p:nvSpPr>
        <p:spPr>
          <a:xfrm>
            <a:off x="-1153201" y="2142245"/>
            <a:ext cx="12564817" cy="7938844"/>
          </a:xfrm>
          <a:custGeom>
            <a:avLst/>
            <a:gdLst/>
            <a:ahLst/>
            <a:cxnLst/>
            <a:rect l="l" t="t" r="r" b="b"/>
            <a:pathLst>
              <a:path w="12564817" h="7938844">
                <a:moveTo>
                  <a:pt x="0" y="0"/>
                </a:moveTo>
                <a:lnTo>
                  <a:pt x="12564818" y="0"/>
                </a:lnTo>
                <a:lnTo>
                  <a:pt x="12564818" y="7938845"/>
                </a:lnTo>
                <a:lnTo>
                  <a:pt x="0" y="7938845"/>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28950"/>
            <a:ext cx="18288000" cy="7258050"/>
            <a:chOff x="0" y="0"/>
            <a:chExt cx="6671512" cy="2647756"/>
          </a:xfrm>
        </p:grpSpPr>
        <p:sp>
          <p:nvSpPr>
            <p:cNvPr id="3" name="Freeform 3"/>
            <p:cNvSpPr/>
            <p:nvPr/>
          </p:nvSpPr>
          <p:spPr>
            <a:xfrm>
              <a:off x="0" y="0"/>
              <a:ext cx="6671512" cy="2647756"/>
            </a:xfrm>
            <a:custGeom>
              <a:avLst/>
              <a:gdLst/>
              <a:ahLst/>
              <a:cxnLst/>
              <a:rect l="l" t="t" r="r" b="b"/>
              <a:pathLst>
                <a:path w="6671512" h="2647756">
                  <a:moveTo>
                    <a:pt x="0" y="0"/>
                  </a:moveTo>
                  <a:lnTo>
                    <a:pt x="6671512" y="0"/>
                  </a:lnTo>
                  <a:lnTo>
                    <a:pt x="6671512" y="2647756"/>
                  </a:lnTo>
                  <a:lnTo>
                    <a:pt x="0" y="2647756"/>
                  </a:lnTo>
                  <a:close/>
                </a:path>
              </a:pathLst>
            </a:custGeom>
            <a:solidFill>
              <a:srgbClr val="362A6E"/>
            </a:solidFill>
          </p:spPr>
          <p:txBody>
            <a:bodyPr/>
            <a:lstStyle/>
            <a:p>
              <a:endParaRPr lang="en-GB"/>
            </a:p>
          </p:txBody>
        </p:sp>
      </p:grpSp>
      <p:grpSp>
        <p:nvGrpSpPr>
          <p:cNvPr id="4" name="Group 4"/>
          <p:cNvGrpSpPr/>
          <p:nvPr/>
        </p:nvGrpSpPr>
        <p:grpSpPr>
          <a:xfrm rot="381190">
            <a:off x="3807504" y="-705158"/>
            <a:ext cx="18288000" cy="1655287"/>
            <a:chOff x="0" y="0"/>
            <a:chExt cx="6671512" cy="603853"/>
          </a:xfrm>
        </p:grpSpPr>
        <p:sp>
          <p:nvSpPr>
            <p:cNvPr id="5" name="Freeform 5"/>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2B1C64"/>
            </a:solidFill>
          </p:spPr>
          <p:txBody>
            <a:bodyPr/>
            <a:lstStyle/>
            <a:p>
              <a:endParaRPr lang="en-GB"/>
            </a:p>
          </p:txBody>
        </p:sp>
      </p:grpSp>
      <p:grpSp>
        <p:nvGrpSpPr>
          <p:cNvPr id="6" name="Group 6"/>
          <p:cNvGrpSpPr/>
          <p:nvPr/>
        </p:nvGrpSpPr>
        <p:grpSpPr>
          <a:xfrm rot="-284447">
            <a:off x="-3805812" y="-636028"/>
            <a:ext cx="18288000" cy="1655287"/>
            <a:chOff x="0" y="0"/>
            <a:chExt cx="6671512" cy="603853"/>
          </a:xfrm>
        </p:grpSpPr>
        <p:sp>
          <p:nvSpPr>
            <p:cNvPr id="7" name="Freeform 7"/>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362A6E"/>
            </a:solidFill>
          </p:spPr>
          <p:txBody>
            <a:bodyPr/>
            <a:lstStyle/>
            <a:p>
              <a:endParaRPr lang="en-GB"/>
            </a:p>
          </p:txBody>
        </p:sp>
      </p:grpSp>
      <p:sp>
        <p:nvSpPr>
          <p:cNvPr id="8" name="Freeform 8"/>
          <p:cNvSpPr/>
          <p:nvPr/>
        </p:nvSpPr>
        <p:spPr>
          <a:xfrm>
            <a:off x="5686185" y="5042805"/>
            <a:ext cx="6915630" cy="4114800"/>
          </a:xfrm>
          <a:custGeom>
            <a:avLst/>
            <a:gdLst/>
            <a:ahLst/>
            <a:cxnLst/>
            <a:rect l="l" t="t" r="r" b="b"/>
            <a:pathLst>
              <a:path w="6915630" h="4114800">
                <a:moveTo>
                  <a:pt x="0" y="0"/>
                </a:moveTo>
                <a:lnTo>
                  <a:pt x="6915630" y="0"/>
                </a:lnTo>
                <a:lnTo>
                  <a:pt x="69156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1480498" y="1334028"/>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Bold"/>
                <a:ea typeface="Poppins Bold"/>
                <a:cs typeface="Poppins Bold"/>
                <a:sym typeface="Poppins Bold"/>
              </a:rPr>
              <a:t>WHY IS IT IMPORTANT?</a:t>
            </a:r>
          </a:p>
        </p:txBody>
      </p:sp>
      <p:sp>
        <p:nvSpPr>
          <p:cNvPr id="10" name="TextBox 10"/>
          <p:cNvSpPr txBox="1"/>
          <p:nvPr/>
        </p:nvSpPr>
        <p:spPr>
          <a:xfrm>
            <a:off x="0" y="4440422"/>
            <a:ext cx="5911958" cy="4416056"/>
          </a:xfrm>
          <a:prstGeom prst="rect">
            <a:avLst/>
          </a:prstGeom>
        </p:spPr>
        <p:txBody>
          <a:bodyPr lIns="0" tIns="0" rIns="0" bIns="0" rtlCol="0" anchor="t">
            <a:spAutoFit/>
          </a:bodyPr>
          <a:lstStyle/>
          <a:p>
            <a:pPr algn="ctr">
              <a:lnSpc>
                <a:spcPts val="4387"/>
              </a:lnSpc>
            </a:pPr>
            <a:r>
              <a:rPr lang="en-US" sz="3509" b="1" spc="350">
                <a:solidFill>
                  <a:srgbClr val="FFFFFF"/>
                </a:solidFill>
                <a:latin typeface="Lato 1 Bold"/>
                <a:ea typeface="Lato 1 Bold"/>
                <a:cs typeface="Lato 1 Bold"/>
                <a:sym typeface="Lato 1 Bold"/>
              </a:rPr>
              <a:t>To understand ourselves and our own experience and to understand our potential to identify negative behaviours within cultural norms and to make the change</a:t>
            </a:r>
          </a:p>
        </p:txBody>
      </p:sp>
      <p:sp>
        <p:nvSpPr>
          <p:cNvPr id="11" name="TextBox 11"/>
          <p:cNvSpPr txBox="1"/>
          <p:nvPr/>
        </p:nvSpPr>
        <p:spPr>
          <a:xfrm>
            <a:off x="6182094" y="3173438"/>
            <a:ext cx="5231590" cy="2357429"/>
          </a:xfrm>
          <a:prstGeom prst="rect">
            <a:avLst/>
          </a:prstGeom>
        </p:spPr>
        <p:txBody>
          <a:bodyPr lIns="0" tIns="0" rIns="0" bIns="0" rtlCol="0" anchor="t">
            <a:spAutoFit/>
          </a:bodyPr>
          <a:lstStyle/>
          <a:p>
            <a:pPr algn="ctr">
              <a:lnSpc>
                <a:spcPts val="4689"/>
              </a:lnSpc>
            </a:pPr>
            <a:r>
              <a:rPr lang="en-US" sz="3751" b="1" spc="375">
                <a:solidFill>
                  <a:srgbClr val="FFFFFF"/>
                </a:solidFill>
                <a:latin typeface="Lato 1 Bold"/>
                <a:ea typeface="Lato 1 Bold"/>
                <a:cs typeface="Lato 1 Bold"/>
                <a:sym typeface="Lato 1 Bold"/>
              </a:rPr>
              <a:t>To understand the impact of cultural norms</a:t>
            </a:r>
          </a:p>
          <a:p>
            <a:pPr algn="ctr">
              <a:lnSpc>
                <a:spcPts val="4689"/>
              </a:lnSpc>
            </a:pPr>
            <a:endParaRPr lang="en-US" sz="3751" b="1" spc="375">
              <a:solidFill>
                <a:srgbClr val="FFFFFF"/>
              </a:solidFill>
              <a:latin typeface="Lato 1 Bold"/>
              <a:ea typeface="Lato 1 Bold"/>
              <a:cs typeface="Lato 1 Bold"/>
              <a:sym typeface="Lato 1 Bold"/>
            </a:endParaRPr>
          </a:p>
        </p:txBody>
      </p:sp>
      <p:sp>
        <p:nvSpPr>
          <p:cNvPr id="12" name="TextBox 12"/>
          <p:cNvSpPr txBox="1"/>
          <p:nvPr/>
        </p:nvSpPr>
        <p:spPr>
          <a:xfrm>
            <a:off x="12381691" y="4565887"/>
            <a:ext cx="5906309" cy="4416358"/>
          </a:xfrm>
          <a:prstGeom prst="rect">
            <a:avLst/>
          </a:prstGeom>
        </p:spPr>
        <p:txBody>
          <a:bodyPr lIns="0" tIns="0" rIns="0" bIns="0" rtlCol="0" anchor="t">
            <a:spAutoFit/>
          </a:bodyPr>
          <a:lstStyle/>
          <a:p>
            <a:pPr algn="ctr">
              <a:lnSpc>
                <a:spcPts val="4388"/>
              </a:lnSpc>
            </a:pPr>
            <a:r>
              <a:rPr lang="en-US" sz="3510" b="1" spc="351">
                <a:solidFill>
                  <a:srgbClr val="FFFFFF"/>
                </a:solidFill>
                <a:latin typeface="Lato 1 Bold"/>
                <a:ea typeface="Lato 1 Bold"/>
                <a:cs typeface="Lato 1 Bold"/>
                <a:sym typeface="Lato 1 Bold"/>
              </a:rPr>
              <a:t>To help us better understand how we can shift the dial on negative cultural norms and effect behaviour change as active bystanders</a:t>
            </a:r>
          </a:p>
          <a:p>
            <a:pPr algn="ctr">
              <a:lnSpc>
                <a:spcPts val="4388"/>
              </a:lnSpc>
            </a:pPr>
            <a:endParaRPr lang="en-US" sz="3510" b="1" spc="351">
              <a:solidFill>
                <a:srgbClr val="FFFFFF"/>
              </a:solidFill>
              <a:latin typeface="Lato 1 Bold"/>
              <a:ea typeface="Lato 1 Bold"/>
              <a:cs typeface="Lato 1 Bold"/>
              <a:sym typeface="Lato 1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0" y="886353"/>
            <a:ext cx="6084212" cy="962028"/>
          </a:xfrm>
          <a:prstGeom prst="rect">
            <a:avLst/>
          </a:prstGeom>
        </p:spPr>
        <p:txBody>
          <a:bodyPr lIns="0" tIns="0" rIns="0" bIns="0" rtlCol="0" anchor="t">
            <a:spAutoFit/>
          </a:bodyPr>
          <a:lstStyle/>
          <a:p>
            <a:pPr algn="ctr">
              <a:lnSpc>
                <a:spcPts val="6825"/>
              </a:lnSpc>
            </a:pPr>
            <a:r>
              <a:rPr lang="en-US" sz="6500" b="1" spc="325">
                <a:solidFill>
                  <a:srgbClr val="2B4A9D"/>
                </a:solidFill>
                <a:latin typeface="Poppins Ultra-Bold"/>
                <a:ea typeface="Poppins Ultra-Bold"/>
                <a:cs typeface="Poppins Ultra-Bold"/>
                <a:sym typeface="Poppins Ultra-Bold"/>
              </a:rPr>
              <a:t>BIAS</a:t>
            </a:r>
          </a:p>
        </p:txBody>
      </p:sp>
      <p:grpSp>
        <p:nvGrpSpPr>
          <p:cNvPr id="3" name="Group 3"/>
          <p:cNvGrpSpPr/>
          <p:nvPr/>
        </p:nvGrpSpPr>
        <p:grpSpPr>
          <a:xfrm>
            <a:off x="12131322" y="2476500"/>
            <a:ext cx="6157333" cy="7810500"/>
            <a:chOff x="0" y="0"/>
            <a:chExt cx="2246212" cy="2849292"/>
          </a:xfrm>
        </p:grpSpPr>
        <p:sp>
          <p:nvSpPr>
            <p:cNvPr id="4" name="Freeform 4"/>
            <p:cNvSpPr/>
            <p:nvPr/>
          </p:nvSpPr>
          <p:spPr>
            <a:xfrm>
              <a:off x="0" y="0"/>
              <a:ext cx="2246212" cy="2849292"/>
            </a:xfrm>
            <a:custGeom>
              <a:avLst/>
              <a:gdLst/>
              <a:ahLst/>
              <a:cxnLst/>
              <a:rect l="l" t="t" r="r" b="b"/>
              <a:pathLst>
                <a:path w="2246212" h="2849292">
                  <a:moveTo>
                    <a:pt x="0" y="0"/>
                  </a:moveTo>
                  <a:lnTo>
                    <a:pt x="2246212" y="0"/>
                  </a:lnTo>
                  <a:lnTo>
                    <a:pt x="2246212" y="2849292"/>
                  </a:lnTo>
                  <a:lnTo>
                    <a:pt x="0" y="2849292"/>
                  </a:lnTo>
                  <a:close/>
                </a:path>
              </a:pathLst>
            </a:custGeom>
            <a:solidFill>
              <a:srgbClr val="68C3AF"/>
            </a:solidFill>
          </p:spPr>
          <p:txBody>
            <a:bodyPr/>
            <a:lstStyle/>
            <a:p>
              <a:endParaRPr lang="en-GB"/>
            </a:p>
          </p:txBody>
        </p:sp>
      </p:grpSp>
      <p:grpSp>
        <p:nvGrpSpPr>
          <p:cNvPr id="5" name="Group 5"/>
          <p:cNvGrpSpPr/>
          <p:nvPr/>
        </p:nvGrpSpPr>
        <p:grpSpPr>
          <a:xfrm>
            <a:off x="0" y="2476500"/>
            <a:ext cx="6083557" cy="7810500"/>
            <a:chOff x="0" y="0"/>
            <a:chExt cx="2219298" cy="2849292"/>
          </a:xfrm>
        </p:grpSpPr>
        <p:sp>
          <p:nvSpPr>
            <p:cNvPr id="6" name="Freeform 6"/>
            <p:cNvSpPr/>
            <p:nvPr/>
          </p:nvSpPr>
          <p:spPr>
            <a:xfrm>
              <a:off x="0" y="0"/>
              <a:ext cx="2219298" cy="2849292"/>
            </a:xfrm>
            <a:custGeom>
              <a:avLst/>
              <a:gdLst/>
              <a:ahLst/>
              <a:cxnLst/>
              <a:rect l="l" t="t" r="r" b="b"/>
              <a:pathLst>
                <a:path w="2219298" h="2849292">
                  <a:moveTo>
                    <a:pt x="0" y="0"/>
                  </a:moveTo>
                  <a:lnTo>
                    <a:pt x="2219298" y="0"/>
                  </a:lnTo>
                  <a:lnTo>
                    <a:pt x="2219298" y="2849292"/>
                  </a:lnTo>
                  <a:lnTo>
                    <a:pt x="0" y="2849292"/>
                  </a:lnTo>
                  <a:close/>
                </a:path>
              </a:pathLst>
            </a:custGeom>
            <a:solidFill>
              <a:srgbClr val="4BBFEB"/>
            </a:solidFill>
          </p:spPr>
          <p:txBody>
            <a:bodyPr/>
            <a:lstStyle/>
            <a:p>
              <a:endParaRPr lang="en-GB"/>
            </a:p>
          </p:txBody>
        </p:sp>
      </p:grpSp>
      <p:grpSp>
        <p:nvGrpSpPr>
          <p:cNvPr id="7" name="Group 7"/>
          <p:cNvGrpSpPr/>
          <p:nvPr/>
        </p:nvGrpSpPr>
        <p:grpSpPr>
          <a:xfrm>
            <a:off x="0" y="0"/>
            <a:ext cx="18288000" cy="417760"/>
            <a:chOff x="0" y="0"/>
            <a:chExt cx="6671512" cy="152400"/>
          </a:xfrm>
        </p:grpSpPr>
        <p:sp>
          <p:nvSpPr>
            <p:cNvPr id="8" name="Freeform 8"/>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362A6E"/>
            </a:solidFill>
          </p:spPr>
          <p:txBody>
            <a:bodyPr/>
            <a:lstStyle/>
            <a:p>
              <a:endParaRPr lang="en-GB"/>
            </a:p>
          </p:txBody>
        </p:sp>
      </p:grpSp>
      <p:grpSp>
        <p:nvGrpSpPr>
          <p:cNvPr id="9" name="Group 9"/>
          <p:cNvGrpSpPr/>
          <p:nvPr/>
        </p:nvGrpSpPr>
        <p:grpSpPr>
          <a:xfrm rot="5400000">
            <a:off x="-1963" y="1309"/>
            <a:ext cx="1635964" cy="1633346"/>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8C3AF"/>
            </a:solidFill>
          </p:spPr>
          <p:txBody>
            <a:bodyPr/>
            <a:lstStyle/>
            <a:p>
              <a:endParaRPr lang="en-GB"/>
            </a:p>
          </p:txBody>
        </p:sp>
      </p:grpSp>
      <p:grpSp>
        <p:nvGrpSpPr>
          <p:cNvPr id="11" name="Group 11"/>
          <p:cNvGrpSpPr/>
          <p:nvPr/>
        </p:nvGrpSpPr>
        <p:grpSpPr>
          <a:xfrm rot="-10800000">
            <a:off x="16652690" y="1309"/>
            <a:ext cx="1635964" cy="1633346"/>
            <a:chOff x="0" y="0"/>
            <a:chExt cx="6350000" cy="6339840"/>
          </a:xfrm>
        </p:grpSpPr>
        <p:sp>
          <p:nvSpPr>
            <p:cNvPr id="12" name="Freeform 12"/>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BBFEB"/>
            </a:solidFill>
          </p:spPr>
          <p:txBody>
            <a:bodyPr/>
            <a:lstStyle/>
            <a:p>
              <a:endParaRPr lang="en-GB"/>
            </a:p>
          </p:txBody>
        </p:sp>
      </p:grpSp>
      <p:sp>
        <p:nvSpPr>
          <p:cNvPr id="13" name="TextBox 13"/>
          <p:cNvSpPr txBox="1"/>
          <p:nvPr/>
        </p:nvSpPr>
        <p:spPr>
          <a:xfrm>
            <a:off x="0" y="2496079"/>
            <a:ext cx="6083557" cy="7465060"/>
          </a:xfrm>
          <a:prstGeom prst="rect">
            <a:avLst/>
          </a:prstGeom>
        </p:spPr>
        <p:txBody>
          <a:bodyPr lIns="0" tIns="0" rIns="0" bIns="0" rtlCol="0" anchor="t">
            <a:spAutoFit/>
          </a:bodyPr>
          <a:lstStyle/>
          <a:p>
            <a:pPr algn="ctr">
              <a:lnSpc>
                <a:spcPts val="4250"/>
              </a:lnSpc>
            </a:pPr>
            <a:r>
              <a:rPr lang="en-US" sz="3400" b="1" spc="170">
                <a:solidFill>
                  <a:srgbClr val="FFFFFF"/>
                </a:solidFill>
                <a:latin typeface="Canva Sans 1 Bold"/>
                <a:ea typeface="Canva Sans 1 Bold"/>
                <a:cs typeface="Canva Sans 1 Bold"/>
                <a:sym typeface="Canva Sans 1 Bold"/>
              </a:rPr>
              <a:t>Preferring or opposing a particular subject or thing.</a:t>
            </a:r>
          </a:p>
          <a:p>
            <a:pPr algn="ctr">
              <a:lnSpc>
                <a:spcPts val="4250"/>
              </a:lnSpc>
            </a:pPr>
            <a:endParaRPr lang="en-US" sz="3400" b="1" spc="170">
              <a:solidFill>
                <a:srgbClr val="FFFFFF"/>
              </a:solidFill>
              <a:latin typeface="Canva Sans 1 Bold"/>
              <a:ea typeface="Canva Sans 1 Bold"/>
              <a:cs typeface="Canva Sans 1 Bold"/>
              <a:sym typeface="Canva Sans 1 Bold"/>
            </a:endParaRPr>
          </a:p>
          <a:p>
            <a:pPr algn="ctr">
              <a:lnSpc>
                <a:spcPts val="4250"/>
              </a:lnSpc>
            </a:pPr>
            <a:r>
              <a:rPr lang="en-US" sz="3400" b="1" spc="170">
                <a:solidFill>
                  <a:srgbClr val="FFFFFF"/>
                </a:solidFill>
                <a:latin typeface="Canva Sans 1 Bold"/>
                <a:ea typeface="Canva Sans 1 Bold"/>
                <a:cs typeface="Canva Sans 1 Bold"/>
                <a:sym typeface="Canva Sans 1 Bold"/>
              </a:rPr>
              <a:t>Inclinations, prejudice, prejudice or tendency towards, or against, a person, group, idea or belief.</a:t>
            </a:r>
          </a:p>
          <a:p>
            <a:pPr algn="ctr">
              <a:lnSpc>
                <a:spcPts val="4250"/>
              </a:lnSpc>
            </a:pPr>
            <a:endParaRPr lang="en-US" sz="3400" b="1" spc="170">
              <a:solidFill>
                <a:srgbClr val="FFFFFF"/>
              </a:solidFill>
              <a:latin typeface="Canva Sans 1 Bold"/>
              <a:ea typeface="Canva Sans 1 Bold"/>
              <a:cs typeface="Canva Sans 1 Bold"/>
              <a:sym typeface="Canva Sans 1 Bold"/>
            </a:endParaRPr>
          </a:p>
          <a:p>
            <a:pPr algn="ctr">
              <a:lnSpc>
                <a:spcPts val="4250"/>
              </a:lnSpc>
            </a:pPr>
            <a:r>
              <a:rPr lang="en-US" sz="3400" b="1" spc="170">
                <a:solidFill>
                  <a:srgbClr val="FFFFFF"/>
                </a:solidFill>
                <a:latin typeface="Canva Sans 1 Bold"/>
                <a:ea typeface="Canva Sans 1 Bold"/>
                <a:cs typeface="Canva Sans 1 Bold"/>
                <a:sym typeface="Canva Sans 1 Bold"/>
              </a:rPr>
              <a:t>Biases are often based on stereotypes rather than knowledge or experience and are usually learned.</a:t>
            </a:r>
          </a:p>
        </p:txBody>
      </p:sp>
      <p:sp>
        <p:nvSpPr>
          <p:cNvPr id="14" name="TextBox 14"/>
          <p:cNvSpPr txBox="1"/>
          <p:nvPr/>
        </p:nvSpPr>
        <p:spPr>
          <a:xfrm>
            <a:off x="12566800" y="2945130"/>
            <a:ext cx="5322169" cy="6854190"/>
          </a:xfrm>
          <a:prstGeom prst="rect">
            <a:avLst/>
          </a:prstGeom>
        </p:spPr>
        <p:txBody>
          <a:bodyPr lIns="0" tIns="0" rIns="0" bIns="0" rtlCol="0" anchor="t">
            <a:spAutoFit/>
          </a:bodyPr>
          <a:lstStyle/>
          <a:p>
            <a:pPr algn="ctr">
              <a:lnSpc>
                <a:spcPts val="4500"/>
              </a:lnSpc>
            </a:pPr>
            <a:r>
              <a:rPr lang="en-US" sz="3600" b="1" spc="179">
                <a:solidFill>
                  <a:srgbClr val="FFFFFF"/>
                </a:solidFill>
                <a:latin typeface="Canva Sans 1 Bold"/>
                <a:ea typeface="Canva Sans 1 Bold"/>
                <a:cs typeface="Canva Sans 1 Bold"/>
                <a:sym typeface="Canva Sans 1 Bold"/>
              </a:rPr>
              <a:t>This is a form of group bias, where we categorise ourselves (and others) into groups; </a:t>
            </a:r>
          </a:p>
          <a:p>
            <a:pPr algn="l">
              <a:lnSpc>
                <a:spcPts val="4500"/>
              </a:lnSpc>
            </a:pPr>
            <a:endParaRPr lang="en-US" sz="3600" b="1" spc="179">
              <a:solidFill>
                <a:srgbClr val="FFFFFF"/>
              </a:solidFill>
              <a:latin typeface="Canva Sans 1 Bold"/>
              <a:ea typeface="Canva Sans 1 Bold"/>
              <a:cs typeface="Canva Sans 1 Bold"/>
              <a:sym typeface="Canva Sans 1 Bold"/>
            </a:endParaRPr>
          </a:p>
          <a:p>
            <a:pPr marL="777240" lvl="1" indent="-388620" algn="l">
              <a:lnSpc>
                <a:spcPts val="4500"/>
              </a:lnSpc>
              <a:buFont typeface="Arial"/>
              <a:buChar char="•"/>
            </a:pPr>
            <a:r>
              <a:rPr lang="en-US" sz="3600" b="1" spc="179">
                <a:solidFill>
                  <a:srgbClr val="FFFFFF"/>
                </a:solidFill>
                <a:latin typeface="Canva Sans 1 Bold"/>
                <a:ea typeface="Canva Sans 1 Bold"/>
                <a:cs typeface="Canva Sans 1 Bold"/>
                <a:sym typeface="Canva Sans 1 Bold"/>
              </a:rPr>
              <a:t>those with whom we identify</a:t>
            </a:r>
          </a:p>
          <a:p>
            <a:pPr algn="l">
              <a:lnSpc>
                <a:spcPts val="4500"/>
              </a:lnSpc>
            </a:pPr>
            <a:r>
              <a:rPr lang="en-US" sz="3600" b="1" spc="179">
                <a:solidFill>
                  <a:srgbClr val="FFFFFF"/>
                </a:solidFill>
                <a:latin typeface="Canva Sans 1 Bold"/>
                <a:ea typeface="Canva Sans 1 Bold"/>
                <a:cs typeface="Canva Sans 1 Bold"/>
                <a:sym typeface="Canva Sans 1 Bold"/>
              </a:rPr>
              <a:t> </a:t>
            </a:r>
          </a:p>
          <a:p>
            <a:pPr marL="777240" lvl="1" indent="-388620" algn="l">
              <a:lnSpc>
                <a:spcPts val="4500"/>
              </a:lnSpc>
              <a:buFont typeface="Arial"/>
              <a:buChar char="•"/>
            </a:pPr>
            <a:r>
              <a:rPr lang="en-US" sz="3600" b="1" spc="179">
                <a:solidFill>
                  <a:srgbClr val="FFFFFF"/>
                </a:solidFill>
                <a:latin typeface="Canva Sans 1 Bold"/>
                <a:ea typeface="Canva Sans 1 Bold"/>
                <a:cs typeface="Canva Sans 1 Bold"/>
                <a:sym typeface="Canva Sans 1 Bold"/>
              </a:rPr>
              <a:t>those with whom we don't identify</a:t>
            </a:r>
          </a:p>
          <a:p>
            <a:pPr algn="l">
              <a:lnSpc>
                <a:spcPts val="4500"/>
              </a:lnSpc>
            </a:pPr>
            <a:endParaRPr lang="en-US" sz="3600" b="1" spc="179">
              <a:solidFill>
                <a:srgbClr val="FFFFFF"/>
              </a:solidFill>
              <a:latin typeface="Canva Sans 1 Bold"/>
              <a:ea typeface="Canva Sans 1 Bold"/>
              <a:cs typeface="Canva Sans 1 Bold"/>
              <a:sym typeface="Canva Sans 1 Bold"/>
            </a:endParaRPr>
          </a:p>
        </p:txBody>
      </p:sp>
      <p:sp>
        <p:nvSpPr>
          <p:cNvPr id="15" name="TextBox 15"/>
          <p:cNvSpPr txBox="1"/>
          <p:nvPr/>
        </p:nvSpPr>
        <p:spPr>
          <a:xfrm>
            <a:off x="12045597" y="658704"/>
            <a:ext cx="6121540" cy="1645924"/>
          </a:xfrm>
          <a:prstGeom prst="rect">
            <a:avLst/>
          </a:prstGeom>
        </p:spPr>
        <p:txBody>
          <a:bodyPr lIns="0" tIns="0" rIns="0" bIns="0" rtlCol="0" anchor="t">
            <a:spAutoFit/>
          </a:bodyPr>
          <a:lstStyle/>
          <a:p>
            <a:pPr algn="ctr">
              <a:lnSpc>
                <a:spcPts val="6195"/>
              </a:lnSpc>
            </a:pPr>
            <a:r>
              <a:rPr lang="en-US" sz="5900" b="1" spc="295">
                <a:solidFill>
                  <a:srgbClr val="2B4A9D"/>
                </a:solidFill>
                <a:latin typeface="Poppins Ultra-Bold"/>
                <a:ea typeface="Poppins Ultra-Bold"/>
                <a:cs typeface="Poppins Ultra-Bold"/>
                <a:sym typeface="Poppins Ultra-Bold"/>
              </a:rPr>
              <a:t>INGROUPS &amp; OUTGROUPS</a:t>
            </a:r>
          </a:p>
        </p:txBody>
      </p:sp>
      <p:grpSp>
        <p:nvGrpSpPr>
          <p:cNvPr id="16" name="Group 16"/>
          <p:cNvGrpSpPr/>
          <p:nvPr/>
        </p:nvGrpSpPr>
        <p:grpSpPr>
          <a:xfrm>
            <a:off x="6083557" y="2476500"/>
            <a:ext cx="6083557" cy="7810500"/>
            <a:chOff x="0" y="0"/>
            <a:chExt cx="2219298" cy="2849292"/>
          </a:xfrm>
        </p:grpSpPr>
        <p:sp>
          <p:nvSpPr>
            <p:cNvPr id="17" name="Freeform 17"/>
            <p:cNvSpPr/>
            <p:nvPr/>
          </p:nvSpPr>
          <p:spPr>
            <a:xfrm>
              <a:off x="0" y="0"/>
              <a:ext cx="2219298" cy="2849292"/>
            </a:xfrm>
            <a:custGeom>
              <a:avLst/>
              <a:gdLst/>
              <a:ahLst/>
              <a:cxnLst/>
              <a:rect l="l" t="t" r="r" b="b"/>
              <a:pathLst>
                <a:path w="2219298" h="2849292">
                  <a:moveTo>
                    <a:pt x="0" y="0"/>
                  </a:moveTo>
                  <a:lnTo>
                    <a:pt x="2219298" y="0"/>
                  </a:lnTo>
                  <a:lnTo>
                    <a:pt x="2219298" y="2849292"/>
                  </a:lnTo>
                  <a:lnTo>
                    <a:pt x="0" y="2849292"/>
                  </a:lnTo>
                  <a:close/>
                </a:path>
              </a:pathLst>
            </a:custGeom>
            <a:solidFill>
              <a:srgbClr val="62AA92"/>
            </a:solidFill>
          </p:spPr>
          <p:txBody>
            <a:bodyPr/>
            <a:lstStyle/>
            <a:p>
              <a:endParaRPr lang="en-GB"/>
            </a:p>
          </p:txBody>
        </p:sp>
      </p:grpSp>
      <p:sp>
        <p:nvSpPr>
          <p:cNvPr id="18" name="TextBox 18"/>
          <p:cNvSpPr txBox="1"/>
          <p:nvPr/>
        </p:nvSpPr>
        <p:spPr>
          <a:xfrm>
            <a:off x="6047110" y="886353"/>
            <a:ext cx="6084212" cy="962028"/>
          </a:xfrm>
          <a:prstGeom prst="rect">
            <a:avLst/>
          </a:prstGeom>
        </p:spPr>
        <p:txBody>
          <a:bodyPr lIns="0" tIns="0" rIns="0" bIns="0" rtlCol="0" anchor="t">
            <a:spAutoFit/>
          </a:bodyPr>
          <a:lstStyle/>
          <a:p>
            <a:pPr algn="ctr">
              <a:lnSpc>
                <a:spcPts val="6825"/>
              </a:lnSpc>
            </a:pPr>
            <a:r>
              <a:rPr lang="en-US" sz="6500" b="1" spc="325">
                <a:solidFill>
                  <a:srgbClr val="2B4A9D"/>
                </a:solidFill>
                <a:latin typeface="Poppins Ultra-Bold"/>
                <a:ea typeface="Poppins Ultra-Bold"/>
                <a:cs typeface="Poppins Ultra-Bold"/>
                <a:sym typeface="Poppins Ultra-Bold"/>
              </a:rPr>
              <a:t>PREJUDICE</a:t>
            </a:r>
          </a:p>
        </p:txBody>
      </p:sp>
      <p:sp>
        <p:nvSpPr>
          <p:cNvPr id="19" name="TextBox 19"/>
          <p:cNvSpPr txBox="1"/>
          <p:nvPr/>
        </p:nvSpPr>
        <p:spPr>
          <a:xfrm>
            <a:off x="6464251" y="2945130"/>
            <a:ext cx="5322169" cy="6854190"/>
          </a:xfrm>
          <a:prstGeom prst="rect">
            <a:avLst/>
          </a:prstGeom>
        </p:spPr>
        <p:txBody>
          <a:bodyPr lIns="0" tIns="0" rIns="0" bIns="0" rtlCol="0" anchor="t">
            <a:spAutoFit/>
          </a:bodyPr>
          <a:lstStyle/>
          <a:p>
            <a:pPr algn="ctr">
              <a:lnSpc>
                <a:spcPts val="4500"/>
              </a:lnSpc>
            </a:pPr>
            <a:r>
              <a:rPr lang="en-US" sz="3600" b="1" spc="179">
                <a:solidFill>
                  <a:srgbClr val="FFFFFF"/>
                </a:solidFill>
                <a:latin typeface="Canva Sans 1 Bold"/>
                <a:ea typeface="Canva Sans 1 Bold"/>
                <a:cs typeface="Canva Sans 1 Bold"/>
                <a:sym typeface="Canva Sans 1 Bold"/>
              </a:rPr>
              <a:t>A negative action, emotion or behaviour towards individuals based on prejudgements about those individuals.</a:t>
            </a:r>
          </a:p>
          <a:p>
            <a:pPr algn="ctr">
              <a:lnSpc>
                <a:spcPts val="4500"/>
              </a:lnSpc>
            </a:pPr>
            <a:endParaRPr lang="en-US" sz="3600" b="1" spc="179">
              <a:solidFill>
                <a:srgbClr val="FFFFFF"/>
              </a:solidFill>
              <a:latin typeface="Canva Sans 1 Bold"/>
              <a:ea typeface="Canva Sans 1 Bold"/>
              <a:cs typeface="Canva Sans 1 Bold"/>
              <a:sym typeface="Canva Sans 1 Bold"/>
            </a:endParaRPr>
          </a:p>
          <a:p>
            <a:pPr algn="ctr">
              <a:lnSpc>
                <a:spcPts val="4500"/>
              </a:lnSpc>
            </a:pPr>
            <a:r>
              <a:rPr lang="en-US" sz="3600" b="1" spc="179">
                <a:solidFill>
                  <a:srgbClr val="FFFFFF"/>
                </a:solidFill>
                <a:latin typeface="Canva Sans 1 Bold"/>
                <a:ea typeface="Canva Sans 1 Bold"/>
                <a:cs typeface="Canva Sans 1 Bold"/>
                <a:sym typeface="Canva Sans 1 Bold"/>
              </a:rPr>
              <a:t>Prejudices are often learned or stem from little/no knowledege or experience</a:t>
            </a:r>
          </a:p>
          <a:p>
            <a:pPr algn="l">
              <a:lnSpc>
                <a:spcPts val="4500"/>
              </a:lnSpc>
            </a:pPr>
            <a:endParaRPr lang="en-US" sz="3600" b="1" spc="179">
              <a:solidFill>
                <a:srgbClr val="FFFFFF"/>
              </a:solidFill>
              <a:latin typeface="Canva Sans 1 Bold"/>
              <a:ea typeface="Canva Sans 1 Bold"/>
              <a:cs typeface="Canva Sans 1 Bold"/>
              <a:sym typeface="Canva Sans 1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BFE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436" y="4436"/>
            <a:ext cx="5545547" cy="553667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GB"/>
            </a:p>
          </p:txBody>
        </p:sp>
      </p:grpSp>
      <p:sp>
        <p:nvSpPr>
          <p:cNvPr id="4" name="Freeform 4"/>
          <p:cNvSpPr/>
          <p:nvPr/>
        </p:nvSpPr>
        <p:spPr>
          <a:xfrm>
            <a:off x="3275492" y="3280741"/>
            <a:ext cx="14100771" cy="5870572"/>
          </a:xfrm>
          <a:custGeom>
            <a:avLst/>
            <a:gdLst/>
            <a:ahLst/>
            <a:cxnLst/>
            <a:rect l="l" t="t" r="r" b="b"/>
            <a:pathLst>
              <a:path w="14100771" h="5870572">
                <a:moveTo>
                  <a:pt x="0" y="0"/>
                </a:moveTo>
                <a:lnTo>
                  <a:pt x="14100771" y="0"/>
                </a:lnTo>
                <a:lnTo>
                  <a:pt x="14100771" y="5870572"/>
                </a:lnTo>
                <a:lnTo>
                  <a:pt x="0" y="5870572"/>
                </a:lnTo>
                <a:lnTo>
                  <a:pt x="0" y="0"/>
                </a:lnTo>
                <a:close/>
              </a:path>
            </a:pathLst>
          </a:custGeom>
          <a:blipFill>
            <a:blip r:embed="rId3"/>
            <a:stretch>
              <a:fillRect/>
            </a:stretch>
          </a:blipFill>
        </p:spPr>
        <p:txBody>
          <a:bodyPr/>
          <a:lstStyle/>
          <a:p>
            <a:endParaRPr lang="en-GB"/>
          </a:p>
        </p:txBody>
      </p:sp>
      <p:sp>
        <p:nvSpPr>
          <p:cNvPr id="5" name="TextBox 5"/>
          <p:cNvSpPr txBox="1"/>
          <p:nvPr/>
        </p:nvSpPr>
        <p:spPr>
          <a:xfrm>
            <a:off x="5296714" y="761465"/>
            <a:ext cx="12311302" cy="1190625"/>
          </a:xfrm>
          <a:prstGeom prst="rect">
            <a:avLst/>
          </a:prstGeom>
        </p:spPr>
        <p:txBody>
          <a:bodyPr lIns="0" tIns="0" rIns="0" bIns="0" rtlCol="0" anchor="t">
            <a:spAutoFit/>
          </a:bodyPr>
          <a:lstStyle/>
          <a:p>
            <a:pPr algn="ctr">
              <a:lnSpc>
                <a:spcPts val="8400"/>
              </a:lnSpc>
              <a:spcBef>
                <a:spcPct val="0"/>
              </a:spcBef>
            </a:pPr>
            <a:r>
              <a:rPr lang="en-US" sz="8000" b="1" spc="400">
                <a:solidFill>
                  <a:srgbClr val="FEFEFE"/>
                </a:solidFill>
                <a:latin typeface="Poppins Bold"/>
                <a:ea typeface="Poppins Bold"/>
                <a:cs typeface="Poppins Bold"/>
                <a:sym typeface="Poppins Bold"/>
              </a:rPr>
              <a:t>PRIVILEGE EXERCISE</a:t>
            </a:r>
          </a:p>
        </p:txBody>
      </p:sp>
      <p:sp>
        <p:nvSpPr>
          <p:cNvPr id="6" name="Freeform 6"/>
          <p:cNvSpPr/>
          <p:nvPr/>
        </p:nvSpPr>
        <p:spPr>
          <a:xfrm>
            <a:off x="0" y="0"/>
            <a:ext cx="3836699" cy="1429738"/>
          </a:xfrm>
          <a:custGeom>
            <a:avLst/>
            <a:gdLst/>
            <a:ahLst/>
            <a:cxnLst/>
            <a:rect l="l" t="t" r="r" b="b"/>
            <a:pathLst>
              <a:path w="3836699" h="1429738">
                <a:moveTo>
                  <a:pt x="0" y="0"/>
                </a:moveTo>
                <a:lnTo>
                  <a:pt x="3836699" y="0"/>
                </a:lnTo>
                <a:lnTo>
                  <a:pt x="3836699" y="1429738"/>
                </a:lnTo>
                <a:lnTo>
                  <a:pt x="0" y="1429738"/>
                </a:lnTo>
                <a:lnTo>
                  <a:pt x="0" y="0"/>
                </a:lnTo>
                <a:close/>
              </a:path>
            </a:pathLst>
          </a:custGeom>
          <a:blipFill>
            <a:blip r:embed="rId4"/>
            <a:stretch>
              <a:fillRect l="-135143" t="-73788" b="-268087"/>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1862859"/>
            <a:ext cx="8126991" cy="7751899"/>
          </a:xfrm>
          <a:custGeom>
            <a:avLst/>
            <a:gdLst/>
            <a:ahLst/>
            <a:cxnLst/>
            <a:rect l="l" t="t" r="r" b="b"/>
            <a:pathLst>
              <a:path w="8126991" h="7751899">
                <a:moveTo>
                  <a:pt x="0" y="0"/>
                </a:moveTo>
                <a:lnTo>
                  <a:pt x="8126991" y="0"/>
                </a:lnTo>
                <a:lnTo>
                  <a:pt x="8126991" y="7751900"/>
                </a:lnTo>
                <a:lnTo>
                  <a:pt x="0" y="7751900"/>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3452141" y="511465"/>
            <a:ext cx="13431627" cy="1072571"/>
          </a:xfrm>
          <a:prstGeom prst="rect">
            <a:avLst/>
          </a:prstGeom>
        </p:spPr>
        <p:txBody>
          <a:bodyPr lIns="0" tIns="0" rIns="0" bIns="0" rtlCol="0" anchor="t">
            <a:spAutoFit/>
          </a:bodyPr>
          <a:lstStyle/>
          <a:p>
            <a:pPr algn="ctr">
              <a:lnSpc>
                <a:spcPts val="7668"/>
              </a:lnSpc>
            </a:pPr>
            <a:r>
              <a:rPr lang="en-US" sz="7302" b="1" spc="365">
                <a:solidFill>
                  <a:srgbClr val="362A6E"/>
                </a:solidFill>
                <a:latin typeface="Poppins Bold"/>
                <a:ea typeface="Poppins Bold"/>
                <a:cs typeface="Poppins Bold"/>
                <a:sym typeface="Poppins Bold"/>
              </a:rPr>
              <a:t>UNPACKING MY PRIVILEGE</a:t>
            </a:r>
          </a:p>
        </p:txBody>
      </p:sp>
      <p:sp>
        <p:nvSpPr>
          <p:cNvPr id="4" name="TextBox 4"/>
          <p:cNvSpPr txBox="1"/>
          <p:nvPr/>
        </p:nvSpPr>
        <p:spPr>
          <a:xfrm>
            <a:off x="1028700" y="2419817"/>
            <a:ext cx="6745500" cy="887095"/>
          </a:xfrm>
          <a:prstGeom prst="rect">
            <a:avLst/>
          </a:prstGeom>
        </p:spPr>
        <p:txBody>
          <a:bodyPr lIns="0" tIns="0" rIns="0" bIns="0" rtlCol="0" anchor="t">
            <a:spAutoFit/>
          </a:bodyPr>
          <a:lstStyle/>
          <a:p>
            <a:pPr algn="ctr">
              <a:lnSpc>
                <a:spcPts val="7279"/>
              </a:lnSpc>
            </a:pPr>
            <a:r>
              <a:rPr lang="en-US" sz="5199" b="1">
                <a:solidFill>
                  <a:srgbClr val="2B4A9D"/>
                </a:solidFill>
                <a:latin typeface="Lato 2 Bold"/>
                <a:ea typeface="Lato 2 Bold"/>
                <a:cs typeface="Lato 2 Bold"/>
                <a:sym typeface="Lato 2 Bold"/>
              </a:rPr>
              <a:t>What is Privilege?</a:t>
            </a:r>
          </a:p>
        </p:txBody>
      </p:sp>
      <p:sp>
        <p:nvSpPr>
          <p:cNvPr id="5" name="TextBox 5"/>
          <p:cNvSpPr txBox="1"/>
          <p:nvPr/>
        </p:nvSpPr>
        <p:spPr>
          <a:xfrm>
            <a:off x="684080" y="6969780"/>
            <a:ext cx="7173910" cy="2644978"/>
          </a:xfrm>
          <a:prstGeom prst="rect">
            <a:avLst/>
          </a:prstGeom>
        </p:spPr>
        <p:txBody>
          <a:bodyPr lIns="0" tIns="0" rIns="0" bIns="0" rtlCol="0" anchor="t">
            <a:spAutoFit/>
          </a:bodyPr>
          <a:lstStyle/>
          <a:p>
            <a:pPr algn="ctr">
              <a:lnSpc>
                <a:spcPts val="3511"/>
              </a:lnSpc>
              <a:spcBef>
                <a:spcPct val="0"/>
              </a:spcBef>
            </a:pPr>
            <a:r>
              <a:rPr lang="en-US" sz="3344" spc="167">
                <a:solidFill>
                  <a:srgbClr val="000000"/>
                </a:solidFill>
                <a:latin typeface="Lato 1"/>
                <a:ea typeface="Lato 1"/>
                <a:cs typeface="Lato 1"/>
                <a:sym typeface="Lato 1"/>
              </a:rPr>
              <a:t>In many organisations powerful in-groups tend to confer certain privileges i.e. resources, opportunities, and support on those who deemed to be ‘like them’.  </a:t>
            </a:r>
          </a:p>
        </p:txBody>
      </p:sp>
      <p:sp>
        <p:nvSpPr>
          <p:cNvPr id="6" name="TextBox 6"/>
          <p:cNvSpPr txBox="1"/>
          <p:nvPr/>
        </p:nvSpPr>
        <p:spPr>
          <a:xfrm>
            <a:off x="684080" y="3345012"/>
            <a:ext cx="6907210" cy="3024693"/>
          </a:xfrm>
          <a:prstGeom prst="rect">
            <a:avLst/>
          </a:prstGeom>
        </p:spPr>
        <p:txBody>
          <a:bodyPr lIns="0" tIns="0" rIns="0" bIns="0" rtlCol="0" anchor="t">
            <a:spAutoFit/>
          </a:bodyPr>
          <a:lstStyle/>
          <a:p>
            <a:pPr algn="ctr">
              <a:lnSpc>
                <a:spcPts val="3440"/>
              </a:lnSpc>
              <a:spcBef>
                <a:spcPct val="0"/>
              </a:spcBef>
            </a:pPr>
            <a:r>
              <a:rPr lang="en-US" sz="3276" i="1" spc="163">
                <a:solidFill>
                  <a:srgbClr val="2B4A9D"/>
                </a:solidFill>
                <a:latin typeface="Lato 1 Italics"/>
                <a:ea typeface="Lato 1 Italics"/>
                <a:cs typeface="Lato 1 Italics"/>
                <a:sym typeface="Lato 1 Italics"/>
              </a:rPr>
              <a:t>“Privilege is defined as a social relation where one social group benefits at the expense of another. It is an unearned advantage and is often invisible to those who have it” </a:t>
            </a:r>
          </a:p>
          <a:p>
            <a:pPr algn="ctr">
              <a:lnSpc>
                <a:spcPts val="3440"/>
              </a:lnSpc>
              <a:spcBef>
                <a:spcPct val="0"/>
              </a:spcBef>
            </a:pPr>
            <a:r>
              <a:rPr lang="en-US" sz="3276" i="1" spc="163">
                <a:solidFill>
                  <a:srgbClr val="2B4A9D"/>
                </a:solidFill>
                <a:latin typeface="Lato 1 Italics"/>
                <a:ea typeface="Lato 1 Italics"/>
                <a:cs typeface="Lato 1 Italics"/>
                <a:sym typeface="Lato 1 Italics"/>
              </a:rPr>
              <a:t>(Goodwill et al)</a:t>
            </a:r>
          </a:p>
        </p:txBody>
      </p:sp>
      <p:sp>
        <p:nvSpPr>
          <p:cNvPr id="7" name="Freeform 7"/>
          <p:cNvSpPr/>
          <p:nvPr/>
        </p:nvSpPr>
        <p:spPr>
          <a:xfrm>
            <a:off x="-72446"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4"/>
            <a:stretch>
              <a:fillRect l="-139013" t="-74300" r="-2862" b="-270643"/>
            </a:stretch>
          </a:blipFill>
        </p:spPr>
        <p:txBody>
          <a:bodyPr/>
          <a:lstStyle/>
          <a:p>
            <a:endParaRPr lang="en-GB"/>
          </a:p>
        </p:txBody>
      </p:sp>
      <p:sp>
        <p:nvSpPr>
          <p:cNvPr id="8" name="TextBox 8"/>
          <p:cNvSpPr txBox="1"/>
          <p:nvPr/>
        </p:nvSpPr>
        <p:spPr>
          <a:xfrm>
            <a:off x="9144000" y="9810443"/>
            <a:ext cx="8665455" cy="376346"/>
          </a:xfrm>
          <a:prstGeom prst="rect">
            <a:avLst/>
          </a:prstGeom>
        </p:spPr>
        <p:txBody>
          <a:bodyPr lIns="0" tIns="0" rIns="0" bIns="0" rtlCol="0" anchor="t">
            <a:spAutoFit/>
          </a:bodyPr>
          <a:lstStyle/>
          <a:p>
            <a:pPr algn="ctr">
              <a:lnSpc>
                <a:spcPts val="2949"/>
              </a:lnSpc>
              <a:spcBef>
                <a:spcPct val="0"/>
              </a:spcBef>
            </a:pPr>
            <a:r>
              <a:rPr lang="en-US" sz="2107">
                <a:solidFill>
                  <a:srgbClr val="000000"/>
                </a:solidFill>
                <a:latin typeface="Canva Sans 2"/>
                <a:ea typeface="Canva Sans 2"/>
                <a:cs typeface="Canva Sans 2"/>
                <a:sym typeface="Canva Sans 2"/>
              </a:rPr>
              <a:t>Source: https://twitter.com/jobusar/status/1324451695364055044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3001" y="-1128319"/>
            <a:ext cx="5770168" cy="577016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1C64"/>
            </a:solidFill>
          </p:spPr>
          <p:txBody>
            <a:bodyPr/>
            <a:lstStyle/>
            <a:p>
              <a:endParaRPr lang="en-GB"/>
            </a:p>
          </p:txBody>
        </p:sp>
      </p:grpSp>
      <p:sp>
        <p:nvSpPr>
          <p:cNvPr id="4" name="TextBox 4"/>
          <p:cNvSpPr txBox="1"/>
          <p:nvPr/>
        </p:nvSpPr>
        <p:spPr>
          <a:xfrm>
            <a:off x="2537886" y="588645"/>
            <a:ext cx="11800230" cy="908685"/>
          </a:xfrm>
          <a:prstGeom prst="rect">
            <a:avLst/>
          </a:prstGeom>
        </p:spPr>
        <p:txBody>
          <a:bodyPr lIns="0" tIns="0" rIns="0" bIns="0" rtlCol="0" anchor="t">
            <a:spAutoFit/>
          </a:bodyPr>
          <a:lstStyle/>
          <a:p>
            <a:pPr algn="ctr">
              <a:lnSpc>
                <a:spcPts val="6510"/>
              </a:lnSpc>
            </a:pPr>
            <a:r>
              <a:rPr lang="en-US" sz="6200" b="1" spc="310">
                <a:solidFill>
                  <a:srgbClr val="35286C"/>
                </a:solidFill>
                <a:latin typeface="Poppins Bold"/>
                <a:ea typeface="Poppins Bold"/>
                <a:cs typeface="Poppins Bold"/>
                <a:sym typeface="Poppins Bold"/>
              </a:rPr>
              <a:t>THE IMPACT OF POWER</a:t>
            </a:r>
          </a:p>
        </p:txBody>
      </p:sp>
      <p:sp>
        <p:nvSpPr>
          <p:cNvPr id="5" name="Freeform 5"/>
          <p:cNvSpPr/>
          <p:nvPr/>
        </p:nvSpPr>
        <p:spPr>
          <a:xfrm>
            <a:off x="0" y="1839"/>
            <a:ext cx="3825542" cy="1456281"/>
          </a:xfrm>
          <a:custGeom>
            <a:avLst/>
            <a:gdLst/>
            <a:ahLst/>
            <a:cxnLst/>
            <a:rect l="l" t="t" r="r" b="b"/>
            <a:pathLst>
              <a:path w="3825542" h="1456281">
                <a:moveTo>
                  <a:pt x="0" y="0"/>
                </a:moveTo>
                <a:lnTo>
                  <a:pt x="3825542" y="0"/>
                </a:lnTo>
                <a:lnTo>
                  <a:pt x="3825542" y="1456281"/>
                </a:lnTo>
                <a:lnTo>
                  <a:pt x="0" y="1456281"/>
                </a:lnTo>
                <a:lnTo>
                  <a:pt x="0" y="0"/>
                </a:lnTo>
                <a:close/>
              </a:path>
            </a:pathLst>
          </a:custGeom>
          <a:blipFill>
            <a:blip r:embed="rId3"/>
            <a:stretch>
              <a:fillRect l="-139013" t="-74300" r="-2862" b="-270643"/>
            </a:stretch>
          </a:blipFill>
        </p:spPr>
        <p:txBody>
          <a:bodyPr/>
          <a:lstStyle/>
          <a:p>
            <a:endParaRPr lang="en-GB"/>
          </a:p>
        </p:txBody>
      </p:sp>
      <p:sp>
        <p:nvSpPr>
          <p:cNvPr id="6" name="Freeform 6"/>
          <p:cNvSpPr/>
          <p:nvPr/>
        </p:nvSpPr>
        <p:spPr>
          <a:xfrm>
            <a:off x="1398305" y="3226076"/>
            <a:ext cx="14079392" cy="6648065"/>
          </a:xfrm>
          <a:custGeom>
            <a:avLst/>
            <a:gdLst/>
            <a:ahLst/>
            <a:cxnLst/>
            <a:rect l="l" t="t" r="r" b="b"/>
            <a:pathLst>
              <a:path w="14079392" h="6648065">
                <a:moveTo>
                  <a:pt x="0" y="0"/>
                </a:moveTo>
                <a:lnTo>
                  <a:pt x="14079393" y="0"/>
                </a:lnTo>
                <a:lnTo>
                  <a:pt x="14079393" y="6648065"/>
                </a:lnTo>
                <a:lnTo>
                  <a:pt x="0" y="6648065"/>
                </a:lnTo>
                <a:lnTo>
                  <a:pt x="0" y="0"/>
                </a:lnTo>
                <a:close/>
              </a:path>
            </a:pathLst>
          </a:custGeom>
          <a:blipFill>
            <a:blip r:embed="rId4"/>
            <a:stretch>
              <a:fillRect t="-2002" b="-2002"/>
            </a:stretch>
          </a:blipFill>
        </p:spPr>
        <p:txBody>
          <a:bodyPr/>
          <a:lstStyle/>
          <a:p>
            <a:endParaRPr lang="en-GB"/>
          </a:p>
        </p:txBody>
      </p:sp>
      <p:sp>
        <p:nvSpPr>
          <p:cNvPr id="7" name="TextBox 7"/>
          <p:cNvSpPr txBox="1"/>
          <p:nvPr/>
        </p:nvSpPr>
        <p:spPr>
          <a:xfrm>
            <a:off x="2537886" y="1631987"/>
            <a:ext cx="10769604" cy="1815141"/>
          </a:xfrm>
          <a:prstGeom prst="rect">
            <a:avLst/>
          </a:prstGeom>
        </p:spPr>
        <p:txBody>
          <a:bodyPr lIns="0" tIns="0" rIns="0" bIns="0" rtlCol="0" anchor="t">
            <a:spAutoFit/>
          </a:bodyPr>
          <a:lstStyle/>
          <a:p>
            <a:pPr algn="ctr">
              <a:lnSpc>
                <a:spcPts val="3833"/>
              </a:lnSpc>
            </a:pPr>
            <a:r>
              <a:rPr lang="en-US" sz="2738" spc="273">
                <a:solidFill>
                  <a:srgbClr val="000000"/>
                </a:solidFill>
                <a:latin typeface="Lato 1"/>
                <a:ea typeface="Lato 1"/>
                <a:cs typeface="Lato 1"/>
                <a:sym typeface="Lato 1"/>
              </a:rPr>
              <a:t>Power is often linked to the sources of privilege.</a:t>
            </a:r>
          </a:p>
          <a:p>
            <a:pPr algn="ctr">
              <a:lnSpc>
                <a:spcPts val="3833"/>
              </a:lnSpc>
            </a:pPr>
            <a:r>
              <a:rPr lang="en-US" sz="2738" spc="273">
                <a:solidFill>
                  <a:srgbClr val="000000"/>
                </a:solidFill>
                <a:latin typeface="Lato 1"/>
                <a:ea typeface="Lato 1"/>
                <a:cs typeface="Lato 1"/>
                <a:sym typeface="Lato 1"/>
              </a:rPr>
              <a:t>These outcomes are often associated with discrimination and those who feel powerful </a:t>
            </a:r>
          </a:p>
          <a:p>
            <a:pPr algn="ctr">
              <a:lnSpc>
                <a:spcPts val="2922"/>
              </a:lnSpc>
            </a:pPr>
            <a:endParaRPr lang="en-US" sz="2738" spc="273">
              <a:solidFill>
                <a:srgbClr val="000000"/>
              </a:solidFill>
              <a:latin typeface="Lato 1"/>
              <a:ea typeface="Lato 1"/>
              <a:cs typeface="Lato 1"/>
              <a:sym typeface="Lato 1"/>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011"/>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5" name="TextBox 5"/>
          <p:cNvSpPr txBox="1"/>
          <p:nvPr/>
        </p:nvSpPr>
        <p:spPr>
          <a:xfrm>
            <a:off x="5718547" y="475479"/>
            <a:ext cx="6850906" cy="1095172"/>
          </a:xfrm>
          <a:prstGeom prst="rect">
            <a:avLst/>
          </a:prstGeom>
        </p:spPr>
        <p:txBody>
          <a:bodyPr wrap="square" lIns="0" tIns="0" rIns="0" bIns="0" rtlCol="0" anchor="t">
            <a:spAutoFit/>
          </a:bodyPr>
          <a:lstStyle/>
          <a:p>
            <a:pPr algn="ctr">
              <a:lnSpc>
                <a:spcPts val="8400"/>
              </a:lnSpc>
              <a:spcBef>
                <a:spcPct val="0"/>
              </a:spcBef>
            </a:pPr>
            <a:r>
              <a:rPr lang="en-US" sz="8000" b="1" spc="400" dirty="0">
                <a:solidFill>
                  <a:srgbClr val="35286C"/>
                </a:solidFill>
                <a:latin typeface="Poppins Ultra-Bold"/>
                <a:ea typeface="Poppins Ultra-Bold"/>
                <a:cs typeface="Poppins Ultra-Bold"/>
                <a:sym typeface="Poppins Ultra-Bold"/>
              </a:rPr>
              <a:t>PRE WORK</a:t>
            </a:r>
          </a:p>
        </p:txBody>
      </p:sp>
      <p:sp>
        <p:nvSpPr>
          <p:cNvPr id="6" name="TextBox 6"/>
          <p:cNvSpPr txBox="1"/>
          <p:nvPr/>
        </p:nvSpPr>
        <p:spPr>
          <a:xfrm>
            <a:off x="3752360" y="1755575"/>
            <a:ext cx="10245854" cy="1749425"/>
          </a:xfrm>
          <a:prstGeom prst="rect">
            <a:avLst/>
          </a:prstGeom>
        </p:spPr>
        <p:txBody>
          <a:bodyPr lIns="0" tIns="0" rIns="0" bIns="0" rtlCol="0" anchor="t">
            <a:spAutoFit/>
          </a:bodyPr>
          <a:lstStyle/>
          <a:p>
            <a:pPr algn="ctr">
              <a:lnSpc>
                <a:spcPts val="7000"/>
              </a:lnSpc>
            </a:pPr>
            <a:r>
              <a:rPr lang="en-US" sz="5000" b="1" dirty="0">
                <a:solidFill>
                  <a:srgbClr val="35286C"/>
                </a:solidFill>
                <a:latin typeface="Canva Sans 1 Bold"/>
                <a:ea typeface="Canva Sans 1 Bold"/>
                <a:cs typeface="Canva Sans 1 Bold"/>
                <a:sym typeface="Canva Sans 1 Bold"/>
                <a:hlinkClick r:id="rId4"/>
              </a:rPr>
              <a:t>Pre-Knowledge</a:t>
            </a:r>
          </a:p>
          <a:p>
            <a:pPr algn="ctr">
              <a:lnSpc>
                <a:spcPts val="7000"/>
              </a:lnSpc>
            </a:pPr>
            <a:r>
              <a:rPr lang="en-US" sz="5000" b="1" dirty="0">
                <a:solidFill>
                  <a:srgbClr val="35286C"/>
                </a:solidFill>
                <a:latin typeface="Canva Sans 1 Bold"/>
                <a:ea typeface="Canva Sans 1 Bold"/>
                <a:cs typeface="Canva Sans 1 Bold"/>
                <a:sym typeface="Canva Sans 1 Bold"/>
                <a:hlinkClick r:id="rId4"/>
              </a:rPr>
              <a:t> Questionnaire </a:t>
            </a:r>
            <a:endParaRPr lang="en-US" sz="5000" b="1" dirty="0">
              <a:solidFill>
                <a:srgbClr val="35286C"/>
              </a:solidFill>
              <a:latin typeface="Canva Sans 1 Bold"/>
              <a:ea typeface="Canva Sans 1 Bold"/>
              <a:cs typeface="Canva Sans 1 Bold"/>
              <a:sym typeface="Canva Sans 1 Bold"/>
            </a:endParaRPr>
          </a:p>
        </p:txBody>
      </p:sp>
      <p:sp>
        <p:nvSpPr>
          <p:cNvPr id="8" name="TextBox 8"/>
          <p:cNvSpPr txBox="1"/>
          <p:nvPr/>
        </p:nvSpPr>
        <p:spPr>
          <a:xfrm>
            <a:off x="3752360" y="9153525"/>
            <a:ext cx="10245854" cy="863600"/>
          </a:xfrm>
          <a:prstGeom prst="rect">
            <a:avLst/>
          </a:prstGeom>
        </p:spPr>
        <p:txBody>
          <a:bodyPr lIns="0" tIns="0" rIns="0" bIns="0" rtlCol="0" anchor="t">
            <a:spAutoFit/>
          </a:bodyPr>
          <a:lstStyle/>
          <a:p>
            <a:pPr algn="ctr">
              <a:lnSpc>
                <a:spcPts val="7000"/>
              </a:lnSpc>
            </a:pPr>
            <a:r>
              <a:rPr lang="en-US" sz="5000" b="1">
                <a:solidFill>
                  <a:srgbClr val="35286C"/>
                </a:solidFill>
                <a:latin typeface="Canva Sans 1 Bold"/>
                <a:ea typeface="Canva Sans 1 Bold"/>
                <a:cs typeface="Canva Sans 1 Bold"/>
                <a:sym typeface="Canva Sans 1 Bold"/>
              </a:rPr>
              <a:t>Scan me to complete</a:t>
            </a:r>
          </a:p>
        </p:txBody>
      </p:sp>
      <p:pic>
        <p:nvPicPr>
          <p:cNvPr id="7" name="Picture 6">
            <a:extLst>
              <a:ext uri="{FF2B5EF4-FFF2-40B4-BE49-F238E27FC236}">
                <a16:creationId xmlns:a16="http://schemas.microsoft.com/office/drawing/2014/main" id="{8EB92434-0850-2794-44CE-39808F9CE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387" y="3505000"/>
            <a:ext cx="5257800" cy="5257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3182" y="-2895078"/>
            <a:ext cx="5770168" cy="577016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4A9D"/>
            </a:solidFill>
          </p:spPr>
          <p:txBody>
            <a:bodyPr/>
            <a:lstStyle/>
            <a:p>
              <a:endParaRPr lang="en-GB"/>
            </a:p>
          </p:txBody>
        </p:sp>
      </p:grpSp>
      <p:grpSp>
        <p:nvGrpSpPr>
          <p:cNvPr id="4" name="Group 4"/>
          <p:cNvGrpSpPr/>
          <p:nvPr/>
        </p:nvGrpSpPr>
        <p:grpSpPr>
          <a:xfrm>
            <a:off x="3336986" y="-9994"/>
            <a:ext cx="14951014" cy="417760"/>
            <a:chOff x="0" y="0"/>
            <a:chExt cx="5454170" cy="152400"/>
          </a:xfrm>
        </p:grpSpPr>
        <p:sp>
          <p:nvSpPr>
            <p:cNvPr id="5" name="Freeform 5"/>
            <p:cNvSpPr/>
            <p:nvPr/>
          </p:nvSpPr>
          <p:spPr>
            <a:xfrm>
              <a:off x="0" y="0"/>
              <a:ext cx="5454171" cy="152400"/>
            </a:xfrm>
            <a:custGeom>
              <a:avLst/>
              <a:gdLst/>
              <a:ahLst/>
              <a:cxnLst/>
              <a:rect l="l" t="t" r="r" b="b"/>
              <a:pathLst>
                <a:path w="5454171" h="152400">
                  <a:moveTo>
                    <a:pt x="0" y="0"/>
                  </a:moveTo>
                  <a:lnTo>
                    <a:pt x="5454171" y="0"/>
                  </a:lnTo>
                  <a:lnTo>
                    <a:pt x="5454171" y="152400"/>
                  </a:lnTo>
                  <a:lnTo>
                    <a:pt x="0" y="152400"/>
                  </a:lnTo>
                  <a:close/>
                </a:path>
              </a:pathLst>
            </a:custGeom>
            <a:solidFill>
              <a:srgbClr val="2B4A9D"/>
            </a:solidFill>
          </p:spPr>
          <p:txBody>
            <a:bodyPr/>
            <a:lstStyle/>
            <a:p>
              <a:endParaRPr lang="en-GB"/>
            </a:p>
          </p:txBody>
        </p:sp>
      </p:grpSp>
      <p:sp>
        <p:nvSpPr>
          <p:cNvPr id="6" name="Freeform 6"/>
          <p:cNvSpPr/>
          <p:nvPr/>
        </p:nvSpPr>
        <p:spPr>
          <a:xfrm>
            <a:off x="580063" y="2983645"/>
            <a:ext cx="8115300" cy="5255990"/>
          </a:xfrm>
          <a:custGeom>
            <a:avLst/>
            <a:gdLst/>
            <a:ahLst/>
            <a:cxnLst/>
            <a:rect l="l" t="t" r="r" b="b"/>
            <a:pathLst>
              <a:path w="8115300" h="5255990">
                <a:moveTo>
                  <a:pt x="0" y="0"/>
                </a:moveTo>
                <a:lnTo>
                  <a:pt x="8115300" y="0"/>
                </a:lnTo>
                <a:lnTo>
                  <a:pt x="8115300" y="5255990"/>
                </a:lnTo>
                <a:lnTo>
                  <a:pt x="0" y="5255990"/>
                </a:lnTo>
                <a:lnTo>
                  <a:pt x="0" y="0"/>
                </a:lnTo>
                <a:close/>
              </a:path>
            </a:pathLst>
          </a:custGeom>
          <a:blipFill>
            <a:blip r:embed="rId3"/>
            <a:stretch>
              <a:fillRect l="-1184" r="-1184"/>
            </a:stretch>
          </a:blipFill>
        </p:spPr>
        <p:txBody>
          <a:bodyPr/>
          <a:lstStyle/>
          <a:p>
            <a:endParaRPr lang="en-GB"/>
          </a:p>
        </p:txBody>
      </p:sp>
      <p:sp>
        <p:nvSpPr>
          <p:cNvPr id="7" name="TextBox 7"/>
          <p:cNvSpPr txBox="1"/>
          <p:nvPr/>
        </p:nvSpPr>
        <p:spPr>
          <a:xfrm>
            <a:off x="3588994" y="526916"/>
            <a:ext cx="12434376" cy="1116332"/>
          </a:xfrm>
          <a:prstGeom prst="rect">
            <a:avLst/>
          </a:prstGeom>
        </p:spPr>
        <p:txBody>
          <a:bodyPr lIns="0" tIns="0" rIns="0" bIns="0" rtlCol="0" anchor="t">
            <a:spAutoFit/>
          </a:bodyPr>
          <a:lstStyle/>
          <a:p>
            <a:pPr algn="ctr">
              <a:lnSpc>
                <a:spcPts val="7980"/>
              </a:lnSpc>
            </a:pPr>
            <a:r>
              <a:rPr lang="en-US" sz="7600" b="1" spc="380">
                <a:solidFill>
                  <a:srgbClr val="2B4A9D"/>
                </a:solidFill>
                <a:latin typeface="Poppins Ultra-Bold"/>
                <a:ea typeface="Poppins Ultra-Bold"/>
                <a:cs typeface="Poppins Ultra-Bold"/>
                <a:sym typeface="Poppins Ultra-Bold"/>
              </a:rPr>
              <a:t>GENDER STEREOTYPING </a:t>
            </a:r>
          </a:p>
        </p:txBody>
      </p:sp>
      <p:sp>
        <p:nvSpPr>
          <p:cNvPr id="8" name="TextBox 8"/>
          <p:cNvSpPr txBox="1"/>
          <p:nvPr/>
        </p:nvSpPr>
        <p:spPr>
          <a:xfrm>
            <a:off x="1193891" y="8372985"/>
            <a:ext cx="6887645" cy="1168864"/>
          </a:xfrm>
          <a:prstGeom prst="rect">
            <a:avLst/>
          </a:prstGeom>
        </p:spPr>
        <p:txBody>
          <a:bodyPr lIns="0" tIns="0" rIns="0" bIns="0" rtlCol="0" anchor="t">
            <a:spAutoFit/>
          </a:bodyPr>
          <a:lstStyle/>
          <a:p>
            <a:pPr algn="ctr">
              <a:lnSpc>
                <a:spcPts val="3263"/>
              </a:lnSpc>
              <a:spcBef>
                <a:spcPct val="0"/>
              </a:spcBef>
            </a:pPr>
            <a:r>
              <a:rPr lang="en-US" sz="3107" spc="155">
                <a:solidFill>
                  <a:srgbClr val="000000"/>
                </a:solidFill>
                <a:latin typeface="Canva Sans 1"/>
                <a:ea typeface="Canva Sans 1"/>
                <a:cs typeface="Canva Sans 1"/>
                <a:sym typeface="Canva Sans 1"/>
              </a:rPr>
              <a:t>Source: Rudman, Greenwald,  &amp; McGhee and Kandola (2013)</a:t>
            </a:r>
          </a:p>
          <a:p>
            <a:pPr algn="ctr">
              <a:lnSpc>
                <a:spcPts val="2738"/>
              </a:lnSpc>
              <a:spcBef>
                <a:spcPct val="0"/>
              </a:spcBef>
            </a:pPr>
            <a:endParaRPr lang="en-US" sz="3107" spc="155">
              <a:solidFill>
                <a:srgbClr val="000000"/>
              </a:solidFill>
              <a:latin typeface="Canva Sans 1"/>
              <a:ea typeface="Canva Sans 1"/>
              <a:cs typeface="Canva Sans 1"/>
              <a:sym typeface="Canva Sans 1"/>
            </a:endParaRPr>
          </a:p>
        </p:txBody>
      </p:sp>
      <p:sp>
        <p:nvSpPr>
          <p:cNvPr id="9" name="Freeform 9"/>
          <p:cNvSpPr/>
          <p:nvPr/>
        </p:nvSpPr>
        <p:spPr>
          <a:xfrm>
            <a:off x="9652736" y="2879882"/>
            <a:ext cx="8115300" cy="5463516"/>
          </a:xfrm>
          <a:custGeom>
            <a:avLst/>
            <a:gdLst/>
            <a:ahLst/>
            <a:cxnLst/>
            <a:rect l="l" t="t" r="r" b="b"/>
            <a:pathLst>
              <a:path w="8115300" h="5463516">
                <a:moveTo>
                  <a:pt x="0" y="0"/>
                </a:moveTo>
                <a:lnTo>
                  <a:pt x="8115300" y="0"/>
                </a:lnTo>
                <a:lnTo>
                  <a:pt x="8115300" y="5463516"/>
                </a:lnTo>
                <a:lnTo>
                  <a:pt x="0" y="5463516"/>
                </a:lnTo>
                <a:lnTo>
                  <a:pt x="0" y="0"/>
                </a:lnTo>
                <a:close/>
              </a:path>
            </a:pathLst>
          </a:custGeom>
          <a:blipFill>
            <a:blip r:embed="rId4"/>
            <a:stretch>
              <a:fillRect/>
            </a:stretch>
          </a:blipFill>
        </p:spPr>
        <p:txBody>
          <a:bodyPr/>
          <a:lstStyle/>
          <a:p>
            <a:endParaRPr lang="en-GB"/>
          </a:p>
        </p:txBody>
      </p:sp>
      <p:sp>
        <p:nvSpPr>
          <p:cNvPr id="10" name="TextBox 10"/>
          <p:cNvSpPr txBox="1"/>
          <p:nvPr/>
        </p:nvSpPr>
        <p:spPr>
          <a:xfrm>
            <a:off x="10161473" y="8391023"/>
            <a:ext cx="7097827" cy="1210177"/>
          </a:xfrm>
          <a:prstGeom prst="rect">
            <a:avLst/>
          </a:prstGeom>
        </p:spPr>
        <p:txBody>
          <a:bodyPr lIns="0" tIns="0" rIns="0" bIns="0" rtlCol="0" anchor="t">
            <a:spAutoFit/>
          </a:bodyPr>
          <a:lstStyle/>
          <a:p>
            <a:pPr algn="ctr">
              <a:lnSpc>
                <a:spcPts val="3177"/>
              </a:lnSpc>
              <a:spcBef>
                <a:spcPct val="0"/>
              </a:spcBef>
            </a:pPr>
            <a:r>
              <a:rPr lang="en-US" sz="3026" spc="151">
                <a:solidFill>
                  <a:srgbClr val="000000"/>
                </a:solidFill>
                <a:latin typeface="Canva Sans 1"/>
                <a:ea typeface="Canva Sans 1"/>
                <a:cs typeface="Canva Sans 1"/>
                <a:sym typeface="Canva Sans 1"/>
              </a:rPr>
              <a:t>Source: The Danger of Indifference: Racism at Work by Binna Kandola (2018) </a:t>
            </a:r>
          </a:p>
        </p:txBody>
      </p:sp>
      <p:sp>
        <p:nvSpPr>
          <p:cNvPr id="11" name="TextBox 11"/>
          <p:cNvSpPr txBox="1"/>
          <p:nvPr/>
        </p:nvSpPr>
        <p:spPr>
          <a:xfrm>
            <a:off x="10916795" y="1838396"/>
            <a:ext cx="6342505" cy="903489"/>
          </a:xfrm>
          <a:prstGeom prst="rect">
            <a:avLst/>
          </a:prstGeom>
        </p:spPr>
        <p:txBody>
          <a:bodyPr lIns="0" tIns="0" rIns="0" bIns="0" rtlCol="0" anchor="t">
            <a:spAutoFit/>
          </a:bodyPr>
          <a:lstStyle/>
          <a:p>
            <a:pPr algn="ctr">
              <a:lnSpc>
                <a:spcPts val="3598"/>
              </a:lnSpc>
              <a:spcBef>
                <a:spcPct val="0"/>
              </a:spcBef>
            </a:pPr>
            <a:r>
              <a:rPr lang="en-US" sz="3427" spc="171">
                <a:solidFill>
                  <a:srgbClr val="000000"/>
                </a:solidFill>
                <a:latin typeface="Canva Sans 1"/>
                <a:ea typeface="Canva Sans 1"/>
                <a:cs typeface="Canva Sans 1"/>
                <a:sym typeface="Canva Sans 1"/>
              </a:rPr>
              <a:t>Often Gender Stereotypes intersect with race</a:t>
            </a:r>
          </a:p>
        </p:txBody>
      </p:sp>
      <p:sp>
        <p:nvSpPr>
          <p:cNvPr id="12" name="TextBox 12"/>
          <p:cNvSpPr txBox="1"/>
          <p:nvPr/>
        </p:nvSpPr>
        <p:spPr>
          <a:xfrm>
            <a:off x="2216559" y="2286071"/>
            <a:ext cx="5587182" cy="455814"/>
          </a:xfrm>
          <a:prstGeom prst="rect">
            <a:avLst/>
          </a:prstGeom>
        </p:spPr>
        <p:txBody>
          <a:bodyPr lIns="0" tIns="0" rIns="0" bIns="0" rtlCol="0" anchor="t">
            <a:spAutoFit/>
          </a:bodyPr>
          <a:lstStyle/>
          <a:p>
            <a:pPr algn="ctr">
              <a:lnSpc>
                <a:spcPts val="3598"/>
              </a:lnSpc>
              <a:spcBef>
                <a:spcPct val="0"/>
              </a:spcBef>
            </a:pPr>
            <a:r>
              <a:rPr lang="en-US" sz="3427" spc="171">
                <a:solidFill>
                  <a:srgbClr val="000000"/>
                </a:solidFill>
                <a:latin typeface="Canva Sans 1"/>
                <a:ea typeface="Canva Sans 1"/>
                <a:cs typeface="Canva Sans 1"/>
                <a:sym typeface="Canva Sans 1"/>
              </a:rPr>
              <a:t>Gender Stereotypes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C6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249" y="5249"/>
            <a:ext cx="6561483" cy="655098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GB"/>
            </a:p>
          </p:txBody>
        </p:sp>
      </p:grpSp>
      <p:sp>
        <p:nvSpPr>
          <p:cNvPr id="4" name="Freeform 4"/>
          <p:cNvSpPr/>
          <p:nvPr/>
        </p:nvSpPr>
        <p:spPr>
          <a:xfrm>
            <a:off x="0" y="0"/>
            <a:ext cx="3836699" cy="1429738"/>
          </a:xfrm>
          <a:custGeom>
            <a:avLst/>
            <a:gdLst/>
            <a:ahLst/>
            <a:cxnLst/>
            <a:rect l="l" t="t" r="r" b="b"/>
            <a:pathLst>
              <a:path w="3836699" h="1429738">
                <a:moveTo>
                  <a:pt x="0" y="0"/>
                </a:moveTo>
                <a:lnTo>
                  <a:pt x="3836699" y="0"/>
                </a:lnTo>
                <a:lnTo>
                  <a:pt x="3836699" y="1429738"/>
                </a:lnTo>
                <a:lnTo>
                  <a:pt x="0" y="1429738"/>
                </a:lnTo>
                <a:lnTo>
                  <a:pt x="0" y="0"/>
                </a:lnTo>
                <a:close/>
              </a:path>
            </a:pathLst>
          </a:custGeom>
          <a:blipFill>
            <a:blip r:embed="rId2"/>
            <a:stretch>
              <a:fillRect l="-135143" t="-73788" b="-268087"/>
            </a:stretch>
          </a:blipFill>
        </p:spPr>
        <p:txBody>
          <a:bodyPr/>
          <a:lstStyle/>
          <a:p>
            <a:endParaRPr lang="en-GB"/>
          </a:p>
        </p:txBody>
      </p:sp>
      <p:sp>
        <p:nvSpPr>
          <p:cNvPr id="5" name="Freeform 5"/>
          <p:cNvSpPr/>
          <p:nvPr/>
        </p:nvSpPr>
        <p:spPr>
          <a:xfrm>
            <a:off x="5756858" y="2501107"/>
            <a:ext cx="10123136" cy="6757193"/>
          </a:xfrm>
          <a:custGeom>
            <a:avLst/>
            <a:gdLst/>
            <a:ahLst/>
            <a:cxnLst/>
            <a:rect l="l" t="t" r="r" b="b"/>
            <a:pathLst>
              <a:path w="10123136" h="6757193">
                <a:moveTo>
                  <a:pt x="0" y="0"/>
                </a:moveTo>
                <a:lnTo>
                  <a:pt x="10123136" y="0"/>
                </a:lnTo>
                <a:lnTo>
                  <a:pt x="10123136" y="6757193"/>
                </a:lnTo>
                <a:lnTo>
                  <a:pt x="0" y="6757193"/>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2988349" y="447675"/>
            <a:ext cx="12311302" cy="1190625"/>
          </a:xfrm>
          <a:prstGeom prst="rect">
            <a:avLst/>
          </a:prstGeom>
        </p:spPr>
        <p:txBody>
          <a:bodyPr lIns="0" tIns="0" rIns="0" bIns="0" rtlCol="0" anchor="t">
            <a:spAutoFit/>
          </a:bodyPr>
          <a:lstStyle/>
          <a:p>
            <a:pPr algn="ctr">
              <a:lnSpc>
                <a:spcPts val="8400"/>
              </a:lnSpc>
              <a:spcBef>
                <a:spcPct val="0"/>
              </a:spcBef>
            </a:pPr>
            <a:r>
              <a:rPr lang="en-US" sz="8000" b="1" spc="400">
                <a:solidFill>
                  <a:srgbClr val="FEFEFE"/>
                </a:solidFill>
                <a:latin typeface="Poppins Ultra-Bold"/>
                <a:ea typeface="Poppins Ultra-Bold"/>
                <a:cs typeface="Poppins Ultra-Bold"/>
                <a:sym typeface="Poppins Ultra-Bold"/>
              </a:rPr>
              <a:t>BREAK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2425592"/>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16" name="TextBox 16"/>
          <p:cNvSpPr txBox="1"/>
          <p:nvPr/>
        </p:nvSpPr>
        <p:spPr>
          <a:xfrm>
            <a:off x="895350" y="4982535"/>
            <a:ext cx="9233976" cy="1590675"/>
          </a:xfrm>
          <a:prstGeom prst="rect">
            <a:avLst/>
          </a:prstGeom>
        </p:spPr>
        <p:txBody>
          <a:bodyPr lIns="0" tIns="0" rIns="0" bIns="0" rtlCol="0" anchor="t">
            <a:spAutoFit/>
          </a:bodyPr>
          <a:lstStyle/>
          <a:p>
            <a:pPr algn="ctr">
              <a:lnSpc>
                <a:spcPts val="4200"/>
              </a:lnSpc>
            </a:pPr>
            <a:r>
              <a:rPr lang="en-US" sz="3000" b="1" spc="300">
                <a:solidFill>
                  <a:srgbClr val="000000"/>
                </a:solidFill>
                <a:latin typeface="Lato 1 Bold"/>
                <a:ea typeface="Lato 1 Bold"/>
                <a:cs typeface="Lato 1 Bold"/>
                <a:sym typeface="Lato 1 Bold"/>
              </a:rPr>
              <a:t>IDENTIFYING INAPPROPRIATE AND UNACCEPTABLE BEHAVIOURS</a:t>
            </a:r>
          </a:p>
          <a:p>
            <a:pPr algn="ctr">
              <a:lnSpc>
                <a:spcPts val="4200"/>
              </a:lnSpc>
            </a:pPr>
            <a:endParaRPr lang="en-US" sz="3000" b="1" spc="300">
              <a:solidFill>
                <a:srgbClr val="000000"/>
              </a:solidFill>
              <a:latin typeface="Lato 1 Bold"/>
              <a:ea typeface="Lato 1 Bold"/>
              <a:cs typeface="Lato 1 Bold"/>
              <a:sym typeface="Lato 1 Bold"/>
            </a:endParaRPr>
          </a:p>
        </p:txBody>
      </p:sp>
      <p:sp>
        <p:nvSpPr>
          <p:cNvPr id="17" name="TextBox 17"/>
          <p:cNvSpPr txBox="1"/>
          <p:nvPr/>
        </p:nvSpPr>
        <p:spPr>
          <a:xfrm>
            <a:off x="895350" y="3742663"/>
            <a:ext cx="9233976"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Heavy"/>
                <a:ea typeface="Poppins Heavy"/>
                <a:cs typeface="Poppins Heavy"/>
                <a:sym typeface="Poppins Heavy"/>
              </a:rPr>
              <a:t>MODULE</a:t>
            </a:r>
          </a:p>
        </p:txBody>
      </p:sp>
      <p:grpSp>
        <p:nvGrpSpPr>
          <p:cNvPr id="18" name="Group 18"/>
          <p:cNvGrpSpPr/>
          <p:nvPr/>
        </p:nvGrpSpPr>
        <p:grpSpPr>
          <a:xfrm>
            <a:off x="10129326" y="0"/>
            <a:ext cx="8158674" cy="10287000"/>
            <a:chOff x="0" y="0"/>
            <a:chExt cx="2976306" cy="3752725"/>
          </a:xfrm>
        </p:grpSpPr>
        <p:sp>
          <p:nvSpPr>
            <p:cNvPr id="19" name="Freeform 1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20" name="Freeform 20"/>
          <p:cNvSpPr/>
          <p:nvPr/>
        </p:nvSpPr>
        <p:spPr>
          <a:xfrm>
            <a:off x="11603652" y="3034648"/>
            <a:ext cx="5210021" cy="3722797"/>
          </a:xfrm>
          <a:custGeom>
            <a:avLst/>
            <a:gdLst/>
            <a:ahLst/>
            <a:cxnLst/>
            <a:rect l="l" t="t" r="r" b="b"/>
            <a:pathLst>
              <a:path w="5210021" h="3722797">
                <a:moveTo>
                  <a:pt x="0" y="0"/>
                </a:moveTo>
                <a:lnTo>
                  <a:pt x="5210022" y="0"/>
                </a:lnTo>
                <a:lnTo>
                  <a:pt x="5210022" y="3722797"/>
                </a:lnTo>
                <a:lnTo>
                  <a:pt x="0" y="3722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TextBox 21"/>
          <p:cNvSpPr txBox="1"/>
          <p:nvPr/>
        </p:nvSpPr>
        <p:spPr>
          <a:xfrm>
            <a:off x="3997858" y="2523496"/>
            <a:ext cx="2528376" cy="1190625"/>
          </a:xfrm>
          <a:prstGeom prst="rect">
            <a:avLst/>
          </a:prstGeom>
        </p:spPr>
        <p:txBody>
          <a:bodyPr lIns="0" tIns="0" rIns="0" bIns="0" rtlCol="0" anchor="t">
            <a:spAutoFit/>
          </a:bodyPr>
          <a:lstStyle/>
          <a:p>
            <a:pPr algn="ctr">
              <a:lnSpc>
                <a:spcPts val="8400"/>
              </a:lnSpc>
            </a:pPr>
            <a:r>
              <a:rPr lang="en-US" sz="8000" b="1" spc="400">
                <a:solidFill>
                  <a:srgbClr val="FFFFFF"/>
                </a:solidFill>
                <a:latin typeface="Poppins Ultra-Bold"/>
                <a:ea typeface="Poppins Ultra-Bold"/>
                <a:cs typeface="Poppins Ultra-Bold"/>
                <a:sym typeface="Poppins Ultra-Bold"/>
              </a:rPr>
              <a:t>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385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4" name="Group 4"/>
          <p:cNvGrpSpPr/>
          <p:nvPr/>
        </p:nvGrpSpPr>
        <p:grpSpPr>
          <a:xfrm rot="2700000">
            <a:off x="15742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524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8" name="Group 8"/>
          <p:cNvGrpSpPr/>
          <p:nvPr/>
        </p:nvGrpSpPr>
        <p:grpSpPr>
          <a:xfrm rot="2700000">
            <a:off x="11524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10" name="Group 10"/>
          <p:cNvGrpSpPr/>
          <p:nvPr/>
        </p:nvGrpSpPr>
        <p:grpSpPr>
          <a:xfrm rot="-5400000">
            <a:off x="3596360" y="-3596360"/>
            <a:ext cx="1853450" cy="9046170"/>
            <a:chOff x="0" y="0"/>
            <a:chExt cx="2354580" cy="11492046"/>
          </a:xfrm>
        </p:grpSpPr>
        <p:sp>
          <p:nvSpPr>
            <p:cNvPr id="11" name="Freeform 11"/>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6"/>
                    <a:pt x="331470" y="11265986"/>
                    <a:pt x="784860" y="11424736"/>
                  </a:cubicBezTo>
                  <a:close/>
                </a:path>
              </a:pathLst>
            </a:custGeom>
            <a:solidFill>
              <a:srgbClr val="68C3AF"/>
            </a:solidFill>
          </p:spPr>
          <p:txBody>
            <a:bodyPr/>
            <a:lstStyle/>
            <a:p>
              <a:endParaRPr lang="en-GB"/>
            </a:p>
          </p:txBody>
        </p:sp>
      </p:grpSp>
      <p:sp>
        <p:nvSpPr>
          <p:cNvPr id="12" name="TextBox 12"/>
          <p:cNvSpPr txBox="1"/>
          <p:nvPr/>
        </p:nvSpPr>
        <p:spPr>
          <a:xfrm>
            <a:off x="787866" y="172344"/>
            <a:ext cx="7020782" cy="1518287"/>
          </a:xfrm>
          <a:prstGeom prst="rect">
            <a:avLst/>
          </a:prstGeom>
        </p:spPr>
        <p:txBody>
          <a:bodyPr lIns="0" tIns="0" rIns="0" bIns="0" rtlCol="0" anchor="t">
            <a:spAutoFit/>
          </a:bodyPr>
          <a:lstStyle/>
          <a:p>
            <a:pPr algn="ctr">
              <a:lnSpc>
                <a:spcPts val="3885"/>
              </a:lnSpc>
            </a:pPr>
            <a:r>
              <a:rPr lang="en-US" sz="3700" b="1" spc="185">
                <a:solidFill>
                  <a:srgbClr val="FFFFFF"/>
                </a:solidFill>
                <a:latin typeface="Poppins Heavy"/>
                <a:ea typeface="Poppins Heavy"/>
                <a:cs typeface="Poppins Heavy"/>
                <a:sym typeface="Poppins Heavy"/>
              </a:rPr>
              <a:t>Types of Inappropriate and Unacceptable Behaviours</a:t>
            </a:r>
          </a:p>
        </p:txBody>
      </p:sp>
      <p:sp>
        <p:nvSpPr>
          <p:cNvPr id="13" name="Freeform 13"/>
          <p:cNvSpPr/>
          <p:nvPr/>
        </p:nvSpPr>
        <p:spPr>
          <a:xfrm>
            <a:off x="287944" y="2050652"/>
            <a:ext cx="10298758" cy="7781986"/>
          </a:xfrm>
          <a:custGeom>
            <a:avLst/>
            <a:gdLst/>
            <a:ahLst/>
            <a:cxnLst/>
            <a:rect l="l" t="t" r="r" b="b"/>
            <a:pathLst>
              <a:path w="10298758" h="7781986">
                <a:moveTo>
                  <a:pt x="0" y="0"/>
                </a:moveTo>
                <a:lnTo>
                  <a:pt x="10298758" y="0"/>
                </a:lnTo>
                <a:lnTo>
                  <a:pt x="10298758" y="7781986"/>
                </a:lnTo>
                <a:lnTo>
                  <a:pt x="0" y="7781986"/>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9548" y="886353"/>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WHY IS THIS IMPORTANT?</a:t>
            </a:r>
          </a:p>
        </p:txBody>
      </p:sp>
      <p:grpSp>
        <p:nvGrpSpPr>
          <p:cNvPr id="3" name="Group 3"/>
          <p:cNvGrpSpPr/>
          <p:nvPr/>
        </p:nvGrpSpPr>
        <p:grpSpPr>
          <a:xfrm>
            <a:off x="9334500" y="2476500"/>
            <a:ext cx="8953500" cy="7810500"/>
            <a:chOff x="0" y="0"/>
            <a:chExt cx="3266261" cy="2849292"/>
          </a:xfrm>
        </p:grpSpPr>
        <p:sp>
          <p:nvSpPr>
            <p:cNvPr id="4" name="Freeform 4"/>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362A6E"/>
            </a:solidFill>
          </p:spPr>
          <p:txBody>
            <a:bodyPr/>
            <a:lstStyle/>
            <a:p>
              <a:endParaRPr lang="en-GB"/>
            </a:p>
          </p:txBody>
        </p:sp>
      </p:grpSp>
      <p:grpSp>
        <p:nvGrpSpPr>
          <p:cNvPr id="5" name="Group 5"/>
          <p:cNvGrpSpPr/>
          <p:nvPr/>
        </p:nvGrpSpPr>
        <p:grpSpPr>
          <a:xfrm>
            <a:off x="0" y="2476500"/>
            <a:ext cx="8953500" cy="7810500"/>
            <a:chOff x="0" y="0"/>
            <a:chExt cx="3266261" cy="2849292"/>
          </a:xfrm>
        </p:grpSpPr>
        <p:sp>
          <p:nvSpPr>
            <p:cNvPr id="6" name="Freeform 6"/>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362A6E"/>
            </a:solidFill>
          </p:spPr>
          <p:txBody>
            <a:bodyPr/>
            <a:lstStyle/>
            <a:p>
              <a:endParaRPr lang="en-GB"/>
            </a:p>
          </p:txBody>
        </p:sp>
      </p:grpSp>
      <p:grpSp>
        <p:nvGrpSpPr>
          <p:cNvPr id="7" name="Group 7"/>
          <p:cNvGrpSpPr/>
          <p:nvPr/>
        </p:nvGrpSpPr>
        <p:grpSpPr>
          <a:xfrm>
            <a:off x="9773681" y="7010400"/>
            <a:ext cx="8075139" cy="2867025"/>
            <a:chOff x="0" y="0"/>
            <a:chExt cx="10766852" cy="3822700"/>
          </a:xfrm>
        </p:grpSpPr>
        <p:pic>
          <p:nvPicPr>
            <p:cNvPr id="8" name="Picture 8"/>
            <p:cNvPicPr>
              <a:picLocks noChangeAspect="1"/>
            </p:cNvPicPr>
            <p:nvPr/>
          </p:nvPicPr>
          <p:blipFill>
            <a:blip r:embed="rId3"/>
            <a:srcRect t="23355" b="23355"/>
            <a:stretch>
              <a:fillRect/>
            </a:stretch>
          </p:blipFill>
          <p:spPr>
            <a:xfrm>
              <a:off x="0" y="0"/>
              <a:ext cx="10766852" cy="3822700"/>
            </a:xfrm>
            <a:prstGeom prst="rect">
              <a:avLst/>
            </a:prstGeom>
          </p:spPr>
        </p:pic>
      </p:grpSp>
      <p:grpSp>
        <p:nvGrpSpPr>
          <p:cNvPr id="9" name="Group 9"/>
          <p:cNvGrpSpPr/>
          <p:nvPr/>
        </p:nvGrpSpPr>
        <p:grpSpPr>
          <a:xfrm>
            <a:off x="439181" y="7010400"/>
            <a:ext cx="8075139" cy="2867025"/>
            <a:chOff x="0" y="0"/>
            <a:chExt cx="10766852" cy="3822700"/>
          </a:xfrm>
        </p:grpSpPr>
        <p:pic>
          <p:nvPicPr>
            <p:cNvPr id="10" name="Picture 10"/>
            <p:cNvPicPr>
              <a:picLocks noChangeAspect="1"/>
            </p:cNvPicPr>
            <p:nvPr/>
          </p:nvPicPr>
          <p:blipFill>
            <a:blip r:embed="rId4"/>
            <a:srcRect l="25063" t="53314" r="4107" b="9011"/>
            <a:stretch>
              <a:fillRect/>
            </a:stretch>
          </p:blipFill>
          <p:spPr>
            <a:xfrm>
              <a:off x="0" y="0"/>
              <a:ext cx="10766852" cy="3822700"/>
            </a:xfrm>
            <a:prstGeom prst="rect">
              <a:avLst/>
            </a:prstGeom>
          </p:spPr>
        </p:pic>
      </p:grpSp>
      <p:sp>
        <p:nvSpPr>
          <p:cNvPr id="11" name="TextBox 11"/>
          <p:cNvSpPr txBox="1"/>
          <p:nvPr/>
        </p:nvSpPr>
        <p:spPr>
          <a:xfrm>
            <a:off x="9661442" y="3216025"/>
            <a:ext cx="8187378" cy="2291715"/>
          </a:xfrm>
          <a:prstGeom prst="rect">
            <a:avLst/>
          </a:prstGeom>
        </p:spPr>
        <p:txBody>
          <a:bodyPr lIns="0" tIns="0" rIns="0" bIns="0" rtlCol="0" anchor="t">
            <a:spAutoFit/>
          </a:bodyPr>
          <a:lstStyle/>
          <a:p>
            <a:pPr algn="l">
              <a:lnSpc>
                <a:spcPts val="4500"/>
              </a:lnSpc>
            </a:pPr>
            <a:r>
              <a:rPr lang="en-US" sz="3600" b="1" spc="179">
                <a:solidFill>
                  <a:srgbClr val="FFFFFF"/>
                </a:solidFill>
                <a:latin typeface="Lato 1 Bold"/>
                <a:ea typeface="Lato 1 Bold"/>
                <a:cs typeface="Lato 1 Bold"/>
                <a:sym typeface="Lato 1 Bold"/>
              </a:rPr>
              <a:t>We need to understand this in order to intervene appropriately in different situations </a:t>
            </a:r>
          </a:p>
          <a:p>
            <a:pPr algn="l">
              <a:lnSpc>
                <a:spcPts val="4500"/>
              </a:lnSpc>
            </a:pPr>
            <a:endParaRPr lang="en-US" sz="3600" b="1" spc="179">
              <a:solidFill>
                <a:srgbClr val="FFFFFF"/>
              </a:solidFill>
              <a:latin typeface="Lato 1 Bold"/>
              <a:ea typeface="Lato 1 Bold"/>
              <a:cs typeface="Lato 1 Bold"/>
              <a:sym typeface="Lato 1 Bold"/>
            </a:endParaRPr>
          </a:p>
        </p:txBody>
      </p:sp>
      <p:sp>
        <p:nvSpPr>
          <p:cNvPr id="12" name="TextBox 12"/>
          <p:cNvSpPr txBox="1"/>
          <p:nvPr/>
        </p:nvSpPr>
        <p:spPr>
          <a:xfrm>
            <a:off x="439181" y="3216025"/>
            <a:ext cx="8187378" cy="3434715"/>
          </a:xfrm>
          <a:prstGeom prst="rect">
            <a:avLst/>
          </a:prstGeom>
        </p:spPr>
        <p:txBody>
          <a:bodyPr lIns="0" tIns="0" rIns="0" bIns="0" rtlCol="0" anchor="t">
            <a:spAutoFit/>
          </a:bodyPr>
          <a:lstStyle/>
          <a:p>
            <a:pPr algn="l">
              <a:lnSpc>
                <a:spcPts val="4500"/>
              </a:lnSpc>
            </a:pPr>
            <a:r>
              <a:rPr lang="en-US" sz="3600" b="1" spc="179">
                <a:solidFill>
                  <a:srgbClr val="FFFFFF"/>
                </a:solidFill>
                <a:latin typeface="Lato 1 Bold"/>
                <a:ea typeface="Lato 1 Bold"/>
                <a:cs typeface="Lato 1 Bold"/>
                <a:sym typeface="Lato 1 Bold"/>
              </a:rPr>
              <a:t>Understanding some of the drivers of inappropriate and unacceptable behaviour, we are now focussing on understanding the actual behaviours </a:t>
            </a:r>
          </a:p>
          <a:p>
            <a:pPr algn="l">
              <a:lnSpc>
                <a:spcPts val="4500"/>
              </a:lnSpc>
            </a:pPr>
            <a:endParaRPr lang="en-US" sz="3600" b="1" spc="179">
              <a:solidFill>
                <a:srgbClr val="FFFFFF"/>
              </a:solidFill>
              <a:latin typeface="Lato 1 Bold"/>
              <a:ea typeface="Lato 1 Bold"/>
              <a:cs typeface="Lato 1 Bold"/>
              <a:sym typeface="Lato 1 Bold"/>
            </a:endParaRPr>
          </a:p>
        </p:txBody>
      </p:sp>
      <p:grpSp>
        <p:nvGrpSpPr>
          <p:cNvPr id="13" name="Group 13"/>
          <p:cNvGrpSpPr/>
          <p:nvPr/>
        </p:nvGrpSpPr>
        <p:grpSpPr>
          <a:xfrm>
            <a:off x="0" y="0"/>
            <a:ext cx="18288000" cy="417760"/>
            <a:chOff x="0" y="0"/>
            <a:chExt cx="6671512" cy="152400"/>
          </a:xfrm>
        </p:grpSpPr>
        <p:sp>
          <p:nvSpPr>
            <p:cNvPr id="14" name="Freeform 14"/>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362A6E"/>
            </a:solidFill>
          </p:spPr>
          <p:txBody>
            <a:bodyPr/>
            <a:lstStyle/>
            <a:p>
              <a:endParaRPr lang="en-GB"/>
            </a:p>
          </p:txBody>
        </p:sp>
      </p:grpSp>
      <p:grpSp>
        <p:nvGrpSpPr>
          <p:cNvPr id="15" name="Group 15"/>
          <p:cNvGrpSpPr/>
          <p:nvPr/>
        </p:nvGrpSpPr>
        <p:grpSpPr>
          <a:xfrm rot="5400000">
            <a:off x="-1963" y="1309"/>
            <a:ext cx="1635964" cy="1633346"/>
            <a:chOff x="0" y="0"/>
            <a:chExt cx="6350000" cy="6339840"/>
          </a:xfrm>
        </p:grpSpPr>
        <p:sp>
          <p:nvSpPr>
            <p:cNvPr id="16" name="Freeform 16"/>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62A6E"/>
            </a:solidFill>
          </p:spPr>
          <p:txBody>
            <a:bodyPr/>
            <a:lstStyle/>
            <a:p>
              <a:endParaRPr lang="en-GB"/>
            </a:p>
          </p:txBody>
        </p:sp>
      </p:grpSp>
      <p:grpSp>
        <p:nvGrpSpPr>
          <p:cNvPr id="17" name="Group 17"/>
          <p:cNvGrpSpPr/>
          <p:nvPr/>
        </p:nvGrpSpPr>
        <p:grpSpPr>
          <a:xfrm rot="-10800000">
            <a:off x="16652690" y="1309"/>
            <a:ext cx="1635964" cy="1633346"/>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62A6E"/>
            </a:solidFill>
          </p:spPr>
          <p:txBody>
            <a:bodyPr/>
            <a:lstStyle/>
            <a:p>
              <a:endParaRPr lang="en-GB"/>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82208" y="2802316"/>
            <a:ext cx="10123584" cy="6656009"/>
          </a:xfrm>
          <a:custGeom>
            <a:avLst/>
            <a:gdLst/>
            <a:ahLst/>
            <a:cxnLst/>
            <a:rect l="l" t="t" r="r" b="b"/>
            <a:pathLst>
              <a:path w="10123584" h="6656009">
                <a:moveTo>
                  <a:pt x="0" y="0"/>
                </a:moveTo>
                <a:lnTo>
                  <a:pt x="10123584" y="0"/>
                </a:lnTo>
                <a:lnTo>
                  <a:pt x="10123584" y="6656009"/>
                </a:lnTo>
                <a:lnTo>
                  <a:pt x="0" y="6656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5472518" y="3638376"/>
            <a:ext cx="7342964" cy="3426279"/>
          </a:xfrm>
          <a:prstGeom prst="rect">
            <a:avLst/>
          </a:prstGeom>
        </p:spPr>
        <p:txBody>
          <a:bodyPr lIns="0" tIns="0" rIns="0" bIns="0" rtlCol="0" anchor="t">
            <a:spAutoFit/>
          </a:bodyPr>
          <a:lstStyle/>
          <a:p>
            <a:pPr algn="ctr">
              <a:lnSpc>
                <a:spcPts val="3828"/>
              </a:lnSpc>
              <a:spcBef>
                <a:spcPct val="0"/>
              </a:spcBef>
            </a:pPr>
            <a:r>
              <a:rPr lang="en-US" sz="3646" spc="182">
                <a:solidFill>
                  <a:srgbClr val="FFFFFF"/>
                </a:solidFill>
                <a:latin typeface="Lato 1"/>
                <a:ea typeface="Lato 1"/>
                <a:cs typeface="Lato 1"/>
                <a:sym typeface="Lato 1"/>
              </a:rPr>
              <a:t>COMMENTS, BEHAVIOURS OR ASPECTS OF AN ENVIRONMENT WHICH SIGNAL, INTENTIONALLY, OR UNINTENTIONALLY, THAT SOMEONE DOESN’T BELONG, OR THEY’RE NOT WELCOME  </a:t>
            </a:r>
          </a:p>
        </p:txBody>
      </p:sp>
      <p:grpSp>
        <p:nvGrpSpPr>
          <p:cNvPr id="4" name="Group 4"/>
          <p:cNvGrpSpPr/>
          <p:nvPr/>
        </p:nvGrpSpPr>
        <p:grpSpPr>
          <a:xfrm rot="-5400000">
            <a:off x="5665086" y="-5655561"/>
            <a:ext cx="1666889" cy="12997061"/>
            <a:chOff x="0" y="0"/>
            <a:chExt cx="2354580" cy="18359120"/>
          </a:xfrm>
        </p:grpSpPr>
        <p:sp>
          <p:nvSpPr>
            <p:cNvPr id="5" name="Freeform 5"/>
            <p:cNvSpPr/>
            <p:nvPr/>
          </p:nvSpPr>
          <p:spPr>
            <a:xfrm>
              <a:off x="0" y="0"/>
              <a:ext cx="2353310" cy="18359120"/>
            </a:xfrm>
            <a:custGeom>
              <a:avLst/>
              <a:gdLst/>
              <a:ahLst/>
              <a:cxnLst/>
              <a:rect l="l" t="t" r="r" b="b"/>
              <a:pathLst>
                <a:path w="2353310" h="18359120">
                  <a:moveTo>
                    <a:pt x="784860" y="18291811"/>
                  </a:moveTo>
                  <a:cubicBezTo>
                    <a:pt x="905510" y="18332450"/>
                    <a:pt x="1042670" y="18359120"/>
                    <a:pt x="1177290" y="18359120"/>
                  </a:cubicBezTo>
                  <a:cubicBezTo>
                    <a:pt x="1311910" y="18359120"/>
                    <a:pt x="1441450" y="18336261"/>
                    <a:pt x="1560830" y="18295620"/>
                  </a:cubicBezTo>
                  <a:cubicBezTo>
                    <a:pt x="1563370" y="18294350"/>
                    <a:pt x="1565910" y="18294350"/>
                    <a:pt x="1568450" y="18293080"/>
                  </a:cubicBezTo>
                  <a:cubicBezTo>
                    <a:pt x="2016760" y="18130520"/>
                    <a:pt x="2346960" y="17701261"/>
                    <a:pt x="2353310" y="17151948"/>
                  </a:cubicBezTo>
                  <a:lnTo>
                    <a:pt x="2353310" y="0"/>
                  </a:lnTo>
                  <a:lnTo>
                    <a:pt x="0" y="0"/>
                  </a:lnTo>
                  <a:lnTo>
                    <a:pt x="0" y="17138763"/>
                  </a:lnTo>
                  <a:cubicBezTo>
                    <a:pt x="6350" y="17703800"/>
                    <a:pt x="331470" y="18133061"/>
                    <a:pt x="784860" y="18291811"/>
                  </a:cubicBezTo>
                  <a:close/>
                </a:path>
              </a:pathLst>
            </a:custGeom>
            <a:solidFill>
              <a:srgbClr val="2B4A9D"/>
            </a:solidFill>
          </p:spPr>
          <p:txBody>
            <a:bodyPr/>
            <a:lstStyle/>
            <a:p>
              <a:endParaRPr lang="en-GB"/>
            </a:p>
          </p:txBody>
        </p:sp>
      </p:grpSp>
      <p:sp>
        <p:nvSpPr>
          <p:cNvPr id="6" name="TextBox 6"/>
          <p:cNvSpPr txBox="1"/>
          <p:nvPr/>
        </p:nvSpPr>
        <p:spPr>
          <a:xfrm>
            <a:off x="1715552" y="196575"/>
            <a:ext cx="8843276" cy="1250912"/>
          </a:xfrm>
          <a:prstGeom prst="rect">
            <a:avLst/>
          </a:prstGeom>
        </p:spPr>
        <p:txBody>
          <a:bodyPr lIns="0" tIns="0" rIns="0" bIns="0" rtlCol="0" anchor="t">
            <a:spAutoFit/>
          </a:bodyPr>
          <a:lstStyle/>
          <a:p>
            <a:pPr algn="ctr">
              <a:lnSpc>
                <a:spcPts val="9799"/>
              </a:lnSpc>
            </a:pPr>
            <a:r>
              <a:rPr lang="en-US" sz="6999" b="1">
                <a:solidFill>
                  <a:srgbClr val="FDFEFE"/>
                </a:solidFill>
                <a:latin typeface="Poppins Ultra-Bold"/>
                <a:ea typeface="Poppins Ultra-Bold"/>
                <a:cs typeface="Poppins Ultra-Bold"/>
                <a:sym typeface="Poppins Ultra-Bold"/>
              </a:rPr>
              <a:t>Micro-aggressions</a:t>
            </a:r>
          </a:p>
        </p:txBody>
      </p:sp>
      <p:sp>
        <p:nvSpPr>
          <p:cNvPr id="7" name="TextBox 7"/>
          <p:cNvSpPr txBox="1"/>
          <p:nvPr/>
        </p:nvSpPr>
        <p:spPr>
          <a:xfrm>
            <a:off x="1028700" y="9767074"/>
            <a:ext cx="16377687" cy="292003"/>
          </a:xfrm>
          <a:prstGeom prst="rect">
            <a:avLst/>
          </a:prstGeom>
        </p:spPr>
        <p:txBody>
          <a:bodyPr lIns="0" tIns="0" rIns="0" bIns="0" rtlCol="0" anchor="t">
            <a:spAutoFit/>
          </a:bodyPr>
          <a:lstStyle/>
          <a:p>
            <a:pPr algn="ctr">
              <a:lnSpc>
                <a:spcPts val="2280"/>
              </a:lnSpc>
              <a:spcBef>
                <a:spcPct val="0"/>
              </a:spcBef>
            </a:pPr>
            <a:r>
              <a:rPr lang="en-US" sz="1628">
                <a:solidFill>
                  <a:srgbClr val="000000"/>
                </a:solidFill>
                <a:latin typeface="Canva Sans 2"/>
                <a:ea typeface="Canva Sans 2"/>
                <a:cs typeface="Canva Sans 2"/>
                <a:sym typeface="Canva Sans 2"/>
              </a:rPr>
              <a:t>Adapted from source: Binna Kandola, 2019,  https://pearnkandola.com/insights/how-micro-incivilities-can-impact-wellbeing/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05021" y="-2492352"/>
            <a:ext cx="5770168" cy="577016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62A6E"/>
            </a:solidFill>
          </p:spPr>
          <p:txBody>
            <a:bodyPr/>
            <a:lstStyle/>
            <a:p>
              <a:endParaRPr lang="en-GB"/>
            </a:p>
          </p:txBody>
        </p:sp>
      </p:grpSp>
      <p:pic>
        <p:nvPicPr>
          <p:cNvPr id="4" name="Picture 4"/>
          <p:cNvPicPr>
            <a:picLocks noChangeAspect="1"/>
          </p:cNvPicPr>
          <p:nvPr>
            <a:videoFile r:link="rId1"/>
          </p:nvPr>
        </p:nvPicPr>
        <p:blipFill>
          <a:blip r:embed="rId4"/>
          <a:stretch>
            <a:fillRect/>
          </a:stretch>
        </p:blipFill>
        <p:spPr>
          <a:xfrm>
            <a:off x="0" y="0"/>
            <a:ext cx="18288000" cy="102869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13901" y="-6431281"/>
            <a:ext cx="1913504" cy="14919963"/>
            <a:chOff x="0" y="0"/>
            <a:chExt cx="2354580" cy="18359120"/>
          </a:xfrm>
        </p:grpSpPr>
        <p:sp>
          <p:nvSpPr>
            <p:cNvPr id="3" name="Freeform 3"/>
            <p:cNvSpPr/>
            <p:nvPr/>
          </p:nvSpPr>
          <p:spPr>
            <a:xfrm>
              <a:off x="0" y="0"/>
              <a:ext cx="2353310" cy="18359120"/>
            </a:xfrm>
            <a:custGeom>
              <a:avLst/>
              <a:gdLst/>
              <a:ahLst/>
              <a:cxnLst/>
              <a:rect l="l" t="t" r="r" b="b"/>
              <a:pathLst>
                <a:path w="2353310" h="18359120">
                  <a:moveTo>
                    <a:pt x="784860" y="18291811"/>
                  </a:moveTo>
                  <a:cubicBezTo>
                    <a:pt x="905510" y="18332450"/>
                    <a:pt x="1042670" y="18359120"/>
                    <a:pt x="1177290" y="18359120"/>
                  </a:cubicBezTo>
                  <a:cubicBezTo>
                    <a:pt x="1311910" y="18359120"/>
                    <a:pt x="1441450" y="18336261"/>
                    <a:pt x="1560830" y="18295620"/>
                  </a:cubicBezTo>
                  <a:cubicBezTo>
                    <a:pt x="1563370" y="18294350"/>
                    <a:pt x="1565910" y="18294350"/>
                    <a:pt x="1568450" y="18293080"/>
                  </a:cubicBezTo>
                  <a:cubicBezTo>
                    <a:pt x="2016760" y="18130520"/>
                    <a:pt x="2346960" y="17701261"/>
                    <a:pt x="2353310" y="17151948"/>
                  </a:cubicBezTo>
                  <a:lnTo>
                    <a:pt x="2353310" y="0"/>
                  </a:lnTo>
                  <a:lnTo>
                    <a:pt x="0" y="0"/>
                  </a:lnTo>
                  <a:lnTo>
                    <a:pt x="0" y="17138763"/>
                  </a:lnTo>
                  <a:cubicBezTo>
                    <a:pt x="6350" y="17703800"/>
                    <a:pt x="331470" y="18133061"/>
                    <a:pt x="784860" y="18291811"/>
                  </a:cubicBezTo>
                  <a:close/>
                </a:path>
              </a:pathLst>
            </a:custGeom>
            <a:solidFill>
              <a:srgbClr val="2B4A9D"/>
            </a:solidFill>
          </p:spPr>
          <p:txBody>
            <a:bodyPr/>
            <a:lstStyle/>
            <a:p>
              <a:endParaRPr lang="en-GB"/>
            </a:p>
          </p:txBody>
        </p:sp>
      </p:grpSp>
      <p:sp>
        <p:nvSpPr>
          <p:cNvPr id="4" name="Freeform 4"/>
          <p:cNvSpPr/>
          <p:nvPr/>
        </p:nvSpPr>
        <p:spPr>
          <a:xfrm>
            <a:off x="11504165" y="44725"/>
            <a:ext cx="4073616" cy="10242275"/>
          </a:xfrm>
          <a:custGeom>
            <a:avLst/>
            <a:gdLst/>
            <a:ahLst/>
            <a:cxnLst/>
            <a:rect l="l" t="t" r="r" b="b"/>
            <a:pathLst>
              <a:path w="4073616" h="10242275">
                <a:moveTo>
                  <a:pt x="0" y="0"/>
                </a:moveTo>
                <a:lnTo>
                  <a:pt x="4073616" y="0"/>
                </a:lnTo>
                <a:lnTo>
                  <a:pt x="4073616" y="10242275"/>
                </a:lnTo>
                <a:lnTo>
                  <a:pt x="0" y="10242275"/>
                </a:lnTo>
                <a:lnTo>
                  <a:pt x="0" y="0"/>
                </a:lnTo>
                <a:close/>
              </a:path>
            </a:pathLst>
          </a:custGeom>
          <a:blipFill>
            <a:blip r:embed="rId3"/>
            <a:stretch>
              <a:fillRect t="-665" r="-1996" b="-665"/>
            </a:stretch>
          </a:blipFill>
        </p:spPr>
        <p:txBody>
          <a:bodyPr/>
          <a:lstStyle/>
          <a:p>
            <a:endParaRPr lang="en-GB"/>
          </a:p>
        </p:txBody>
      </p:sp>
      <p:sp>
        <p:nvSpPr>
          <p:cNvPr id="5" name="Freeform 5"/>
          <p:cNvSpPr/>
          <p:nvPr/>
        </p:nvSpPr>
        <p:spPr>
          <a:xfrm>
            <a:off x="1028700" y="3625244"/>
            <a:ext cx="7898502" cy="4996123"/>
          </a:xfrm>
          <a:custGeom>
            <a:avLst/>
            <a:gdLst/>
            <a:ahLst/>
            <a:cxnLst/>
            <a:rect l="l" t="t" r="r" b="b"/>
            <a:pathLst>
              <a:path w="7898502" h="4996123">
                <a:moveTo>
                  <a:pt x="0" y="0"/>
                </a:moveTo>
                <a:lnTo>
                  <a:pt x="7898502" y="0"/>
                </a:lnTo>
                <a:lnTo>
                  <a:pt x="7898502" y="4996123"/>
                </a:lnTo>
                <a:lnTo>
                  <a:pt x="0" y="4996123"/>
                </a:lnTo>
                <a:lnTo>
                  <a:pt x="0" y="0"/>
                </a:lnTo>
                <a:close/>
              </a:path>
            </a:pathLst>
          </a:custGeom>
          <a:blipFill>
            <a:blip r:embed="rId4">
              <a:extLst>
                <a:ext uri="{96DAC541-7B7A-43D3-8B79-37D633B846F1}">
                  <asvg:svgBlip xmlns:asvg="http://schemas.microsoft.com/office/drawing/2016/SVG/main" r:embed="rId5"/>
                </a:ext>
              </a:extLst>
            </a:blip>
            <a:stretch>
              <a:fillRect t="-1971" b="-1971"/>
            </a:stretch>
          </a:blipFill>
        </p:spPr>
        <p:txBody>
          <a:bodyPr/>
          <a:lstStyle/>
          <a:p>
            <a:endParaRPr lang="en-GB"/>
          </a:p>
        </p:txBody>
      </p:sp>
      <p:sp>
        <p:nvSpPr>
          <p:cNvPr id="6" name="TextBox 6"/>
          <p:cNvSpPr txBox="1"/>
          <p:nvPr/>
        </p:nvSpPr>
        <p:spPr>
          <a:xfrm>
            <a:off x="1225268" y="4324443"/>
            <a:ext cx="7505366" cy="2927032"/>
          </a:xfrm>
          <a:prstGeom prst="rect">
            <a:avLst/>
          </a:prstGeom>
        </p:spPr>
        <p:txBody>
          <a:bodyPr lIns="0" tIns="0" rIns="0" bIns="0" rtlCol="0" anchor="t">
            <a:spAutoFit/>
          </a:bodyPr>
          <a:lstStyle/>
          <a:p>
            <a:pPr algn="ctr">
              <a:lnSpc>
                <a:spcPts val="3832"/>
              </a:lnSpc>
              <a:spcBef>
                <a:spcPct val="0"/>
              </a:spcBef>
            </a:pPr>
            <a:r>
              <a:rPr lang="en-US" sz="3650" spc="182">
                <a:solidFill>
                  <a:srgbClr val="FDFEFE"/>
                </a:solidFill>
                <a:latin typeface="Canva Sans 1"/>
                <a:ea typeface="Canva Sans 1"/>
                <a:cs typeface="Canva Sans 1"/>
                <a:sym typeface="Canva Sans 1"/>
              </a:rPr>
              <a:t>“Incivility can be anything ranging from rude or unsociable speech or behaviour - Importantly, it is as interpreted by the recipient”</a:t>
            </a:r>
          </a:p>
        </p:txBody>
      </p:sp>
      <p:sp>
        <p:nvSpPr>
          <p:cNvPr id="7" name="TextBox 7"/>
          <p:cNvSpPr txBox="1"/>
          <p:nvPr/>
        </p:nvSpPr>
        <p:spPr>
          <a:xfrm>
            <a:off x="2056310" y="307975"/>
            <a:ext cx="4051796" cy="1250950"/>
          </a:xfrm>
          <a:prstGeom prst="rect">
            <a:avLst/>
          </a:prstGeom>
        </p:spPr>
        <p:txBody>
          <a:bodyPr lIns="0" tIns="0" rIns="0" bIns="0" rtlCol="0" anchor="t">
            <a:spAutoFit/>
          </a:bodyPr>
          <a:lstStyle/>
          <a:p>
            <a:pPr algn="ctr">
              <a:lnSpc>
                <a:spcPts val="9799"/>
              </a:lnSpc>
            </a:pPr>
            <a:r>
              <a:rPr lang="en-US" sz="6999" b="1">
                <a:solidFill>
                  <a:srgbClr val="FDFEFE"/>
                </a:solidFill>
                <a:latin typeface="Poppins Ultra-Bold"/>
                <a:ea typeface="Poppins Ultra-Bold"/>
                <a:cs typeface="Poppins Ultra-Bold"/>
                <a:sym typeface="Poppins Ultra-Bold"/>
              </a:rPr>
              <a:t>Incivility</a:t>
            </a:r>
          </a:p>
        </p:txBody>
      </p:sp>
      <p:sp>
        <p:nvSpPr>
          <p:cNvPr id="8" name="TextBox 8"/>
          <p:cNvSpPr txBox="1"/>
          <p:nvPr/>
        </p:nvSpPr>
        <p:spPr>
          <a:xfrm>
            <a:off x="379371" y="9802746"/>
            <a:ext cx="3856939" cy="230473"/>
          </a:xfrm>
          <a:prstGeom prst="rect">
            <a:avLst/>
          </a:prstGeom>
        </p:spPr>
        <p:txBody>
          <a:bodyPr lIns="0" tIns="0" rIns="0" bIns="0" rtlCol="0" anchor="t">
            <a:spAutoFit/>
          </a:bodyPr>
          <a:lstStyle/>
          <a:p>
            <a:pPr algn="ctr">
              <a:lnSpc>
                <a:spcPts val="1680"/>
              </a:lnSpc>
              <a:spcBef>
                <a:spcPct val="0"/>
              </a:spcBef>
            </a:pPr>
            <a:r>
              <a:rPr lang="en-US" sz="1600" spc="80">
                <a:solidFill>
                  <a:srgbClr val="000000"/>
                </a:solidFill>
                <a:latin typeface="Poppins"/>
                <a:ea typeface="Poppins"/>
                <a:cs typeface="Poppins"/>
                <a:sym typeface="Poppins"/>
              </a:rPr>
              <a:t>Source: www.civilitysaveslives.com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2881" y="1666875"/>
            <a:ext cx="6649948" cy="4372179"/>
          </a:xfrm>
          <a:custGeom>
            <a:avLst/>
            <a:gdLst/>
            <a:ahLst/>
            <a:cxnLst/>
            <a:rect l="l" t="t" r="r" b="b"/>
            <a:pathLst>
              <a:path w="6649948" h="4372179">
                <a:moveTo>
                  <a:pt x="0" y="0"/>
                </a:moveTo>
                <a:lnTo>
                  <a:pt x="6649948" y="0"/>
                </a:lnTo>
                <a:lnTo>
                  <a:pt x="6649948" y="4372179"/>
                </a:lnTo>
                <a:lnTo>
                  <a:pt x="0" y="4372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53013" y="5877331"/>
            <a:ext cx="6706970" cy="4409669"/>
          </a:xfrm>
          <a:custGeom>
            <a:avLst/>
            <a:gdLst/>
            <a:ahLst/>
            <a:cxnLst/>
            <a:rect l="l" t="t" r="r" b="b"/>
            <a:pathLst>
              <a:path w="6706970" h="4409669">
                <a:moveTo>
                  <a:pt x="0" y="0"/>
                </a:moveTo>
                <a:lnTo>
                  <a:pt x="6706970" y="0"/>
                </a:lnTo>
                <a:lnTo>
                  <a:pt x="6706970" y="4409669"/>
                </a:lnTo>
                <a:lnTo>
                  <a:pt x="0" y="44096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1028700" y="318134"/>
            <a:ext cx="16267833" cy="1348741"/>
          </a:xfrm>
          <a:prstGeom prst="rect">
            <a:avLst/>
          </a:prstGeom>
        </p:spPr>
        <p:txBody>
          <a:bodyPr lIns="0" tIns="0" rIns="0" bIns="0" rtlCol="0" anchor="t">
            <a:spAutoFit/>
          </a:bodyPr>
          <a:lstStyle/>
          <a:p>
            <a:pPr algn="ctr">
              <a:lnSpc>
                <a:spcPts val="5040"/>
              </a:lnSpc>
            </a:pPr>
            <a:r>
              <a:rPr lang="en-US" sz="4800" b="1" spc="240">
                <a:solidFill>
                  <a:srgbClr val="000000"/>
                </a:solidFill>
                <a:latin typeface="Poppins Heavy"/>
                <a:ea typeface="Poppins Heavy"/>
                <a:cs typeface="Poppins Heavy"/>
                <a:sym typeface="Poppins Heavy"/>
              </a:rPr>
              <a:t>Types of Inappropriate and Unacceptable Behaviours</a:t>
            </a:r>
          </a:p>
        </p:txBody>
      </p:sp>
      <p:sp>
        <p:nvSpPr>
          <p:cNvPr id="5" name="Freeform 5"/>
          <p:cNvSpPr/>
          <p:nvPr/>
        </p:nvSpPr>
        <p:spPr>
          <a:xfrm>
            <a:off x="10029247" y="1666875"/>
            <a:ext cx="6649948" cy="4372179"/>
          </a:xfrm>
          <a:custGeom>
            <a:avLst/>
            <a:gdLst/>
            <a:ahLst/>
            <a:cxnLst/>
            <a:rect l="l" t="t" r="r" b="b"/>
            <a:pathLst>
              <a:path w="6649948" h="4372179">
                <a:moveTo>
                  <a:pt x="0" y="0"/>
                </a:moveTo>
                <a:lnTo>
                  <a:pt x="6649949" y="0"/>
                </a:lnTo>
                <a:lnTo>
                  <a:pt x="6649949" y="4372179"/>
                </a:lnTo>
                <a:lnTo>
                  <a:pt x="0" y="43721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0029247" y="5987232"/>
            <a:ext cx="6269394" cy="4121973"/>
          </a:xfrm>
          <a:custGeom>
            <a:avLst/>
            <a:gdLst/>
            <a:ahLst/>
            <a:cxnLst/>
            <a:rect l="l" t="t" r="r" b="b"/>
            <a:pathLst>
              <a:path w="6269394" h="4121973">
                <a:moveTo>
                  <a:pt x="0" y="0"/>
                </a:moveTo>
                <a:lnTo>
                  <a:pt x="6269394" y="0"/>
                </a:lnTo>
                <a:lnTo>
                  <a:pt x="6269394" y="4121974"/>
                </a:lnTo>
                <a:lnTo>
                  <a:pt x="0" y="4121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2020167" y="2108042"/>
            <a:ext cx="5332878" cy="2766631"/>
          </a:xfrm>
          <a:prstGeom prst="rect">
            <a:avLst/>
          </a:prstGeom>
        </p:spPr>
        <p:txBody>
          <a:bodyPr lIns="0" tIns="0" rIns="0" bIns="0" rtlCol="0" anchor="t">
            <a:spAutoFit/>
          </a:bodyPr>
          <a:lstStyle/>
          <a:p>
            <a:pPr algn="ctr">
              <a:lnSpc>
                <a:spcPts val="2183"/>
              </a:lnSpc>
              <a:spcBef>
                <a:spcPct val="0"/>
              </a:spcBef>
            </a:pPr>
            <a:r>
              <a:rPr lang="en-US" sz="2079" b="1" spc="103">
                <a:solidFill>
                  <a:srgbClr val="000000"/>
                </a:solidFill>
                <a:latin typeface="Lato 1 Bold"/>
                <a:ea typeface="Lato 1 Bold"/>
                <a:cs typeface="Lato 1 Bold"/>
                <a:sym typeface="Lato 1 Bold"/>
              </a:rPr>
              <a:t>BULLYING</a:t>
            </a:r>
            <a:r>
              <a:rPr lang="en-US" sz="2079" spc="103">
                <a:solidFill>
                  <a:srgbClr val="000000"/>
                </a:solidFill>
                <a:latin typeface="Lato 1"/>
                <a:ea typeface="Lato 1"/>
                <a:cs typeface="Lato 1"/>
                <a:sym typeface="Lato 1"/>
              </a:rPr>
              <a:t> </a:t>
            </a:r>
            <a:r>
              <a:rPr lang="en-US" sz="2079" spc="103">
                <a:solidFill>
                  <a:srgbClr val="FDFEFE"/>
                </a:solidFill>
                <a:latin typeface="Lato 1"/>
                <a:ea typeface="Lato 1"/>
                <a:cs typeface="Lato 1"/>
                <a:sym typeface="Lato 1"/>
              </a:rPr>
              <a:t> </a:t>
            </a:r>
          </a:p>
          <a:p>
            <a:pPr algn="ctr">
              <a:lnSpc>
                <a:spcPts val="2183"/>
              </a:lnSpc>
              <a:spcBef>
                <a:spcPct val="0"/>
              </a:spcBef>
            </a:pPr>
            <a:endParaRPr lang="en-US" sz="2079" spc="103">
              <a:solidFill>
                <a:srgbClr val="FDFEFE"/>
              </a:solidFill>
              <a:latin typeface="Lato 1"/>
              <a:ea typeface="Lato 1"/>
              <a:cs typeface="Lato 1"/>
              <a:sym typeface="Lato 1"/>
            </a:endParaRPr>
          </a:p>
          <a:p>
            <a:pPr algn="ctr">
              <a:lnSpc>
                <a:spcPts val="2498"/>
              </a:lnSpc>
              <a:spcBef>
                <a:spcPct val="0"/>
              </a:spcBef>
            </a:pPr>
            <a:r>
              <a:rPr lang="en-US" sz="2379" spc="118">
                <a:solidFill>
                  <a:srgbClr val="FDFEFE"/>
                </a:solidFill>
                <a:latin typeface="Lato 1"/>
                <a:ea typeface="Lato 1"/>
                <a:cs typeface="Lato 1"/>
                <a:sym typeface="Lato 1"/>
              </a:rPr>
              <a:t>Unwanted behaviour from a person or group that is:</a:t>
            </a:r>
          </a:p>
          <a:p>
            <a:pPr algn="ctr">
              <a:lnSpc>
                <a:spcPts val="2498"/>
              </a:lnSpc>
              <a:spcBef>
                <a:spcPct val="0"/>
              </a:spcBef>
            </a:pPr>
            <a:r>
              <a:rPr lang="en-US" sz="2379" spc="118">
                <a:solidFill>
                  <a:srgbClr val="FDFEFE"/>
                </a:solidFill>
                <a:latin typeface="Lato 1"/>
                <a:ea typeface="Lato 1"/>
                <a:cs typeface="Lato 1"/>
                <a:sym typeface="Lato 1"/>
              </a:rPr>
              <a:t>offensive, intimidating, malicious or insulting OR an abuse or misuse of power that undermines, humiliates, or causes physical or emotional harm to someone.</a:t>
            </a:r>
          </a:p>
        </p:txBody>
      </p:sp>
      <p:sp>
        <p:nvSpPr>
          <p:cNvPr id="8" name="TextBox 8"/>
          <p:cNvSpPr txBox="1"/>
          <p:nvPr/>
        </p:nvSpPr>
        <p:spPr>
          <a:xfrm>
            <a:off x="2020167" y="6200409"/>
            <a:ext cx="5772662" cy="2855714"/>
          </a:xfrm>
          <a:prstGeom prst="rect">
            <a:avLst/>
          </a:prstGeom>
        </p:spPr>
        <p:txBody>
          <a:bodyPr lIns="0" tIns="0" rIns="0" bIns="0" rtlCol="0" anchor="t">
            <a:spAutoFit/>
          </a:bodyPr>
          <a:lstStyle/>
          <a:p>
            <a:pPr algn="ctr">
              <a:lnSpc>
                <a:spcPts val="1949"/>
              </a:lnSpc>
              <a:spcBef>
                <a:spcPct val="0"/>
              </a:spcBef>
            </a:pPr>
            <a:r>
              <a:rPr lang="en-US" sz="1856" b="1" spc="92">
                <a:solidFill>
                  <a:srgbClr val="000000"/>
                </a:solidFill>
                <a:latin typeface="Lato 1 Bold"/>
                <a:ea typeface="Lato 1 Bold"/>
                <a:cs typeface="Lato 1 Bold"/>
                <a:sym typeface="Lato 1 Bold"/>
              </a:rPr>
              <a:t>DISCRIMINATION</a:t>
            </a:r>
            <a:r>
              <a:rPr lang="en-US" sz="1856" b="1" spc="92">
                <a:solidFill>
                  <a:srgbClr val="FFFFFF"/>
                </a:solidFill>
                <a:latin typeface="Lato 1 Bold"/>
                <a:ea typeface="Lato 1 Bold"/>
                <a:cs typeface="Lato 1 Bold"/>
                <a:sym typeface="Lato 1 Bold"/>
              </a:rPr>
              <a:t> </a:t>
            </a:r>
            <a:r>
              <a:rPr lang="en-US" sz="1856" spc="92">
                <a:solidFill>
                  <a:srgbClr val="FFFFFF"/>
                </a:solidFill>
                <a:latin typeface="Lato 1"/>
                <a:ea typeface="Lato 1"/>
                <a:cs typeface="Lato 1"/>
                <a:sym typeface="Lato 1"/>
              </a:rPr>
              <a:t> </a:t>
            </a:r>
          </a:p>
          <a:p>
            <a:pPr algn="ctr">
              <a:lnSpc>
                <a:spcPts val="2159"/>
              </a:lnSpc>
              <a:spcBef>
                <a:spcPct val="0"/>
              </a:spcBef>
            </a:pPr>
            <a:r>
              <a:rPr lang="en-US" sz="2056" spc="102">
                <a:solidFill>
                  <a:srgbClr val="FFFFFF"/>
                </a:solidFill>
                <a:latin typeface="Lato 1"/>
                <a:ea typeface="Lato 1"/>
                <a:cs typeface="Lato 1"/>
                <a:sym typeface="Lato 1"/>
              </a:rPr>
              <a:t>The law defines two forms of discrimination, direct and indirect;</a:t>
            </a:r>
          </a:p>
          <a:p>
            <a:pPr algn="ctr">
              <a:lnSpc>
                <a:spcPts val="2159"/>
              </a:lnSpc>
              <a:spcBef>
                <a:spcPct val="0"/>
              </a:spcBef>
            </a:pPr>
            <a:r>
              <a:rPr lang="en-US" sz="2056" spc="102">
                <a:solidFill>
                  <a:srgbClr val="FFFFFF"/>
                </a:solidFill>
                <a:latin typeface="Lato 1"/>
                <a:ea typeface="Lato 1"/>
                <a:cs typeface="Lato 1"/>
                <a:sym typeface="Lato 1"/>
              </a:rPr>
              <a:t> </a:t>
            </a:r>
          </a:p>
          <a:p>
            <a:pPr marL="422352" lvl="1" indent="-211176" algn="l">
              <a:lnSpc>
                <a:spcPts val="2054"/>
              </a:lnSpc>
              <a:buFont typeface="Arial"/>
              <a:buChar char="•"/>
            </a:pPr>
            <a:r>
              <a:rPr lang="en-US" sz="1956" spc="97">
                <a:solidFill>
                  <a:srgbClr val="FFFFFF"/>
                </a:solidFill>
                <a:latin typeface="Lato 1"/>
                <a:ea typeface="Lato 1"/>
                <a:cs typeface="Lato 1"/>
                <a:sym typeface="Lato 1"/>
              </a:rPr>
              <a:t>Direct discrimination is less favourable treatment because of a protected characteristic. </a:t>
            </a:r>
          </a:p>
          <a:p>
            <a:pPr marL="422352" lvl="1" indent="-211176" algn="l">
              <a:lnSpc>
                <a:spcPts val="2054"/>
              </a:lnSpc>
              <a:buFont typeface="Arial"/>
              <a:buChar char="•"/>
            </a:pPr>
            <a:r>
              <a:rPr lang="en-US" sz="1956" spc="97">
                <a:solidFill>
                  <a:srgbClr val="FFFFFF"/>
                </a:solidFill>
                <a:latin typeface="Lato 1"/>
                <a:ea typeface="Lato 1"/>
                <a:cs typeface="Lato 1"/>
                <a:sym typeface="Lato 1"/>
              </a:rPr>
              <a:t>Indirect discrimination is where a provision, criterion or practice has a disproportionate and adverse impact on a group who share a protected characteristic</a:t>
            </a:r>
          </a:p>
        </p:txBody>
      </p:sp>
      <p:sp>
        <p:nvSpPr>
          <p:cNvPr id="9" name="TextBox 9"/>
          <p:cNvSpPr txBox="1"/>
          <p:nvPr/>
        </p:nvSpPr>
        <p:spPr>
          <a:xfrm>
            <a:off x="10450774" y="6251391"/>
            <a:ext cx="5426340" cy="2804731"/>
          </a:xfrm>
          <a:prstGeom prst="rect">
            <a:avLst/>
          </a:prstGeom>
        </p:spPr>
        <p:txBody>
          <a:bodyPr lIns="0" tIns="0" rIns="0" bIns="0" rtlCol="0" anchor="t">
            <a:spAutoFit/>
          </a:bodyPr>
          <a:lstStyle/>
          <a:p>
            <a:pPr algn="ctr">
              <a:lnSpc>
                <a:spcPts val="2183"/>
              </a:lnSpc>
              <a:spcBef>
                <a:spcPct val="0"/>
              </a:spcBef>
            </a:pPr>
            <a:r>
              <a:rPr lang="en-US" sz="2079" b="1" spc="103">
                <a:solidFill>
                  <a:srgbClr val="000000"/>
                </a:solidFill>
                <a:latin typeface="Lato 1 Bold"/>
                <a:ea typeface="Lato 1 Bold"/>
                <a:cs typeface="Lato 1 Bold"/>
                <a:sym typeface="Lato 1 Bold"/>
              </a:rPr>
              <a:t>HARASSMENT</a:t>
            </a:r>
            <a:r>
              <a:rPr lang="en-US" sz="2079" spc="103">
                <a:solidFill>
                  <a:srgbClr val="FFFFFF"/>
                </a:solidFill>
                <a:latin typeface="Lato 1"/>
                <a:ea typeface="Lato 1"/>
                <a:cs typeface="Lato 1"/>
                <a:sym typeface="Lato 1"/>
              </a:rPr>
              <a:t> </a:t>
            </a:r>
          </a:p>
          <a:p>
            <a:pPr algn="ctr">
              <a:lnSpc>
                <a:spcPts val="2498"/>
              </a:lnSpc>
              <a:spcBef>
                <a:spcPct val="0"/>
              </a:spcBef>
            </a:pPr>
            <a:r>
              <a:rPr lang="en-US" sz="2379" spc="118">
                <a:solidFill>
                  <a:srgbClr val="FFFFFF"/>
                </a:solidFill>
                <a:latin typeface="Lato 1"/>
                <a:ea typeface="Lato 1"/>
                <a:cs typeface="Lato 1"/>
                <a:sym typeface="Lato 1"/>
              </a:rPr>
              <a:t>The law defines harassment as; </a:t>
            </a:r>
          </a:p>
          <a:p>
            <a:pPr algn="ctr">
              <a:lnSpc>
                <a:spcPts val="2498"/>
              </a:lnSpc>
              <a:spcBef>
                <a:spcPct val="0"/>
              </a:spcBef>
            </a:pPr>
            <a:r>
              <a:rPr lang="en-US" sz="2379" spc="118">
                <a:solidFill>
                  <a:srgbClr val="FFFFFF"/>
                </a:solidFill>
                <a:latin typeface="Lato 1"/>
                <a:ea typeface="Lato 1"/>
                <a:cs typeface="Lato 1"/>
                <a:sym typeface="Lato 1"/>
              </a:rPr>
              <a:t>"unwanted conduct related to a protected characteristic which has the purpose or effect of violating a person's dignity or creating an intimidating, hostile, degrading, humiliating or offensive environment"</a:t>
            </a:r>
          </a:p>
        </p:txBody>
      </p:sp>
      <p:sp>
        <p:nvSpPr>
          <p:cNvPr id="10" name="TextBox 10"/>
          <p:cNvSpPr txBox="1"/>
          <p:nvPr/>
        </p:nvSpPr>
        <p:spPr>
          <a:xfrm>
            <a:off x="10734513" y="2108042"/>
            <a:ext cx="5332878" cy="2766631"/>
          </a:xfrm>
          <a:prstGeom prst="rect">
            <a:avLst/>
          </a:prstGeom>
        </p:spPr>
        <p:txBody>
          <a:bodyPr lIns="0" tIns="0" rIns="0" bIns="0" rtlCol="0" anchor="t">
            <a:spAutoFit/>
          </a:bodyPr>
          <a:lstStyle/>
          <a:p>
            <a:pPr algn="ctr">
              <a:lnSpc>
                <a:spcPts val="2183"/>
              </a:lnSpc>
              <a:spcBef>
                <a:spcPct val="0"/>
              </a:spcBef>
            </a:pPr>
            <a:r>
              <a:rPr lang="en-US" sz="2079" b="1" spc="103">
                <a:solidFill>
                  <a:srgbClr val="000000"/>
                </a:solidFill>
                <a:latin typeface="Lato 1 Bold"/>
                <a:ea typeface="Lato 1 Bold"/>
                <a:cs typeface="Lato 1 Bold"/>
                <a:sym typeface="Lato 1 Bold"/>
              </a:rPr>
              <a:t>VICTIMISATION</a:t>
            </a:r>
            <a:r>
              <a:rPr lang="en-US" sz="2079" spc="103">
                <a:solidFill>
                  <a:srgbClr val="FDFEFE"/>
                </a:solidFill>
                <a:latin typeface="Lato 1"/>
                <a:ea typeface="Lato 1"/>
                <a:cs typeface="Lato 1"/>
                <a:sym typeface="Lato 1"/>
              </a:rPr>
              <a:t> </a:t>
            </a:r>
          </a:p>
          <a:p>
            <a:pPr algn="ctr">
              <a:lnSpc>
                <a:spcPts val="2183"/>
              </a:lnSpc>
              <a:spcBef>
                <a:spcPct val="0"/>
              </a:spcBef>
            </a:pPr>
            <a:endParaRPr lang="en-US" sz="2079" spc="103">
              <a:solidFill>
                <a:srgbClr val="FDFEFE"/>
              </a:solidFill>
              <a:latin typeface="Lato 1"/>
              <a:ea typeface="Lato 1"/>
              <a:cs typeface="Lato 1"/>
              <a:sym typeface="Lato 1"/>
            </a:endParaRPr>
          </a:p>
          <a:p>
            <a:pPr algn="l">
              <a:lnSpc>
                <a:spcPts val="2498"/>
              </a:lnSpc>
              <a:spcBef>
                <a:spcPct val="0"/>
              </a:spcBef>
            </a:pPr>
            <a:r>
              <a:rPr lang="en-US" sz="2379" spc="118">
                <a:solidFill>
                  <a:srgbClr val="FDFEFE"/>
                </a:solidFill>
                <a:latin typeface="Lato 1"/>
                <a:ea typeface="Lato 1"/>
                <a:cs typeface="Lato 1"/>
                <a:sym typeface="Lato 1"/>
              </a:rPr>
              <a:t>The law defines victimisation as "subjecting a person to detriment because they have; </a:t>
            </a:r>
          </a:p>
          <a:p>
            <a:pPr marL="513840" lvl="1" indent="-256920" algn="l">
              <a:lnSpc>
                <a:spcPts val="2498"/>
              </a:lnSpc>
              <a:buFont typeface="Arial"/>
              <a:buChar char="•"/>
            </a:pPr>
            <a:r>
              <a:rPr lang="en-US" sz="2379" spc="118">
                <a:solidFill>
                  <a:srgbClr val="FDFEFE"/>
                </a:solidFill>
                <a:latin typeface="Lato 1"/>
                <a:ea typeface="Lato 1"/>
                <a:cs typeface="Lato 1"/>
                <a:sym typeface="Lato 1"/>
              </a:rPr>
              <a:t>brought proceedings, </a:t>
            </a:r>
          </a:p>
          <a:p>
            <a:pPr marL="513840" lvl="1" indent="-256920" algn="l">
              <a:lnSpc>
                <a:spcPts val="2498"/>
              </a:lnSpc>
              <a:buFont typeface="Arial"/>
              <a:buChar char="•"/>
            </a:pPr>
            <a:r>
              <a:rPr lang="en-US" sz="2379" spc="118">
                <a:solidFill>
                  <a:srgbClr val="FDFEFE"/>
                </a:solidFill>
                <a:latin typeface="Lato 1"/>
                <a:ea typeface="Lato 1"/>
                <a:cs typeface="Lato 1"/>
                <a:sym typeface="Lato 1"/>
              </a:rPr>
              <a:t>given evidence or </a:t>
            </a:r>
          </a:p>
          <a:p>
            <a:pPr marL="513840" lvl="1" indent="-256920" algn="l">
              <a:lnSpc>
                <a:spcPts val="2498"/>
              </a:lnSpc>
              <a:buFont typeface="Arial"/>
              <a:buChar char="•"/>
            </a:pPr>
            <a:r>
              <a:rPr lang="en-US" sz="2379" spc="118">
                <a:solidFill>
                  <a:srgbClr val="FDFEFE"/>
                </a:solidFill>
                <a:latin typeface="Lato 1"/>
                <a:ea typeface="Lato 1"/>
                <a:cs typeface="Lato 1"/>
                <a:sym typeface="Lato 1"/>
              </a:rPr>
              <a:t>made an allegation </a:t>
            </a:r>
          </a:p>
          <a:p>
            <a:pPr algn="l">
              <a:lnSpc>
                <a:spcPts val="2498"/>
              </a:lnSpc>
              <a:spcBef>
                <a:spcPct val="0"/>
              </a:spcBef>
            </a:pPr>
            <a:r>
              <a:rPr lang="en-US" sz="2379" spc="118">
                <a:solidFill>
                  <a:srgbClr val="FDFEFE"/>
                </a:solidFill>
                <a:latin typeface="Lato 1"/>
                <a:ea typeface="Lato 1"/>
                <a:cs typeface="Lato 1"/>
                <a:sym typeface="Lato 1"/>
              </a:rPr>
              <a:t>under the Equality Act 2010"</a:t>
            </a:r>
          </a:p>
        </p:txBody>
      </p:sp>
      <p:sp>
        <p:nvSpPr>
          <p:cNvPr id="11" name="Freeform 11"/>
          <p:cNvSpPr/>
          <p:nvPr/>
        </p:nvSpPr>
        <p:spPr>
          <a:xfrm>
            <a:off x="411311" y="9332348"/>
            <a:ext cx="2084698" cy="776858"/>
          </a:xfrm>
          <a:custGeom>
            <a:avLst/>
            <a:gdLst/>
            <a:ahLst/>
            <a:cxnLst/>
            <a:rect l="l" t="t" r="r" b="b"/>
            <a:pathLst>
              <a:path w="2084698" h="776858">
                <a:moveTo>
                  <a:pt x="0" y="0"/>
                </a:moveTo>
                <a:lnTo>
                  <a:pt x="2084698" y="0"/>
                </a:lnTo>
                <a:lnTo>
                  <a:pt x="2084698" y="776858"/>
                </a:lnTo>
                <a:lnTo>
                  <a:pt x="0" y="776858"/>
                </a:lnTo>
                <a:lnTo>
                  <a:pt x="0" y="0"/>
                </a:lnTo>
                <a:close/>
              </a:path>
            </a:pathLst>
          </a:custGeom>
          <a:blipFill>
            <a:blip r:embed="rId9"/>
            <a:stretch>
              <a:fillRect l="-135143" t="-73788" b="-268087"/>
            </a:stretch>
          </a:blipFill>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3028950"/>
            <a:ext cx="18288000" cy="7258050"/>
            <a:chOff x="0" y="0"/>
            <a:chExt cx="6671512" cy="2647756"/>
          </a:xfrm>
        </p:grpSpPr>
        <p:sp>
          <p:nvSpPr>
            <p:cNvPr id="3" name="Freeform 3"/>
            <p:cNvSpPr/>
            <p:nvPr/>
          </p:nvSpPr>
          <p:spPr>
            <a:xfrm>
              <a:off x="0" y="0"/>
              <a:ext cx="6671512" cy="2647756"/>
            </a:xfrm>
            <a:custGeom>
              <a:avLst/>
              <a:gdLst/>
              <a:ahLst/>
              <a:cxnLst/>
              <a:rect l="l" t="t" r="r" b="b"/>
              <a:pathLst>
                <a:path w="6671512" h="2647756">
                  <a:moveTo>
                    <a:pt x="0" y="0"/>
                  </a:moveTo>
                  <a:lnTo>
                    <a:pt x="6671512" y="0"/>
                  </a:lnTo>
                  <a:lnTo>
                    <a:pt x="6671512" y="2647756"/>
                  </a:lnTo>
                  <a:lnTo>
                    <a:pt x="0" y="2647756"/>
                  </a:lnTo>
                  <a:close/>
                </a:path>
              </a:pathLst>
            </a:custGeom>
            <a:solidFill>
              <a:srgbClr val="2B1C64"/>
            </a:solidFill>
          </p:spPr>
          <p:txBody>
            <a:bodyPr/>
            <a:lstStyle/>
            <a:p>
              <a:endParaRPr lang="en-GB"/>
            </a:p>
          </p:txBody>
        </p:sp>
      </p:grpSp>
      <p:grpSp>
        <p:nvGrpSpPr>
          <p:cNvPr id="4" name="Group 4"/>
          <p:cNvGrpSpPr/>
          <p:nvPr/>
        </p:nvGrpSpPr>
        <p:grpSpPr>
          <a:xfrm rot="381190">
            <a:off x="3807504" y="-705158"/>
            <a:ext cx="18288000" cy="1655287"/>
            <a:chOff x="0" y="0"/>
            <a:chExt cx="6671512" cy="603853"/>
          </a:xfrm>
        </p:grpSpPr>
        <p:sp>
          <p:nvSpPr>
            <p:cNvPr id="5" name="Freeform 5"/>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4BBFEB"/>
            </a:solidFill>
          </p:spPr>
          <p:txBody>
            <a:bodyPr/>
            <a:lstStyle/>
            <a:p>
              <a:endParaRPr lang="en-GB"/>
            </a:p>
          </p:txBody>
        </p:sp>
      </p:grpSp>
      <p:grpSp>
        <p:nvGrpSpPr>
          <p:cNvPr id="6" name="Group 6"/>
          <p:cNvGrpSpPr/>
          <p:nvPr/>
        </p:nvGrpSpPr>
        <p:grpSpPr>
          <a:xfrm rot="-405453">
            <a:off x="-5054235" y="-827643"/>
            <a:ext cx="18288000" cy="1655287"/>
            <a:chOff x="0" y="0"/>
            <a:chExt cx="6671512" cy="603853"/>
          </a:xfrm>
        </p:grpSpPr>
        <p:sp>
          <p:nvSpPr>
            <p:cNvPr id="7" name="Freeform 7"/>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68C3AF"/>
            </a:solidFill>
          </p:spPr>
          <p:txBody>
            <a:bodyPr/>
            <a:lstStyle/>
            <a:p>
              <a:endParaRPr lang="en-GB"/>
            </a:p>
          </p:txBody>
        </p:sp>
      </p:grpSp>
      <p:sp>
        <p:nvSpPr>
          <p:cNvPr id="8" name="Freeform 8"/>
          <p:cNvSpPr/>
          <p:nvPr/>
        </p:nvSpPr>
        <p:spPr>
          <a:xfrm>
            <a:off x="13969035" y="4839107"/>
            <a:ext cx="3855999" cy="3637735"/>
          </a:xfrm>
          <a:custGeom>
            <a:avLst/>
            <a:gdLst/>
            <a:ahLst/>
            <a:cxnLst/>
            <a:rect l="l" t="t" r="r" b="b"/>
            <a:pathLst>
              <a:path w="3855999" h="3637735">
                <a:moveTo>
                  <a:pt x="0" y="0"/>
                </a:moveTo>
                <a:lnTo>
                  <a:pt x="3855999" y="0"/>
                </a:lnTo>
                <a:lnTo>
                  <a:pt x="3855999" y="3637735"/>
                </a:lnTo>
                <a:lnTo>
                  <a:pt x="0" y="3637735"/>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1480498" y="1334028"/>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Bold"/>
                <a:ea typeface="Poppins Bold"/>
                <a:cs typeface="Poppins Bold"/>
                <a:sym typeface="Poppins Bold"/>
              </a:rPr>
              <a:t>REFLECTION EXERCISE</a:t>
            </a:r>
          </a:p>
        </p:txBody>
      </p:sp>
      <p:sp>
        <p:nvSpPr>
          <p:cNvPr id="10" name="TextBox 10"/>
          <p:cNvSpPr txBox="1"/>
          <p:nvPr/>
        </p:nvSpPr>
        <p:spPr>
          <a:xfrm>
            <a:off x="682944" y="4546563"/>
            <a:ext cx="13836364" cy="4597437"/>
          </a:xfrm>
          <a:prstGeom prst="rect">
            <a:avLst/>
          </a:prstGeom>
        </p:spPr>
        <p:txBody>
          <a:bodyPr lIns="0" tIns="0" rIns="0" bIns="0" rtlCol="0" anchor="t">
            <a:spAutoFit/>
          </a:bodyPr>
          <a:lstStyle/>
          <a:p>
            <a:pPr algn="l">
              <a:lnSpc>
                <a:spcPts val="4552"/>
              </a:lnSpc>
              <a:spcBef>
                <a:spcPct val="0"/>
              </a:spcBef>
            </a:pPr>
            <a:r>
              <a:rPr lang="en-US" sz="4335" i="1" spc="216">
                <a:solidFill>
                  <a:srgbClr val="FEFEFE"/>
                </a:solidFill>
                <a:latin typeface="Lato 1 Italics"/>
                <a:ea typeface="Lato 1 Italics"/>
                <a:cs typeface="Lato 1 Italics"/>
                <a:sym typeface="Lato 1 Italics"/>
              </a:rPr>
              <a:t>Consider...</a:t>
            </a:r>
          </a:p>
          <a:p>
            <a:pPr algn="l">
              <a:lnSpc>
                <a:spcPts val="4552"/>
              </a:lnSpc>
              <a:spcBef>
                <a:spcPct val="0"/>
              </a:spcBef>
            </a:pPr>
            <a:endParaRPr lang="en-US" sz="4335" i="1" spc="216">
              <a:solidFill>
                <a:srgbClr val="FEFEFE"/>
              </a:solidFill>
              <a:latin typeface="Lato 1 Italics"/>
              <a:ea typeface="Lato 1 Italics"/>
              <a:cs typeface="Lato 1 Italics"/>
              <a:sym typeface="Lato 1 Italics"/>
            </a:endParaRPr>
          </a:p>
          <a:p>
            <a:pPr algn="just">
              <a:lnSpc>
                <a:spcPts val="4552"/>
              </a:lnSpc>
            </a:pPr>
            <a:r>
              <a:rPr lang="en-US" sz="4335" i="1" spc="216">
                <a:solidFill>
                  <a:srgbClr val="FEFEFE"/>
                </a:solidFill>
                <a:latin typeface="Lato 1 Italics"/>
                <a:ea typeface="Lato 1 Italics"/>
                <a:cs typeface="Lato 1 Italics"/>
                <a:sym typeface="Lato 1 Italics"/>
              </a:rPr>
              <a:t>1.</a:t>
            </a:r>
            <a:r>
              <a:rPr lang="en-US" sz="4335" spc="216">
                <a:solidFill>
                  <a:srgbClr val="FEFEFE"/>
                </a:solidFill>
                <a:latin typeface="Lato 1"/>
                <a:ea typeface="Lato 1"/>
                <a:cs typeface="Lato 1"/>
                <a:sym typeface="Lato 1"/>
              </a:rPr>
              <a:t> What these behaviours look like </a:t>
            </a:r>
          </a:p>
          <a:p>
            <a:pPr algn="just">
              <a:lnSpc>
                <a:spcPts val="4552"/>
              </a:lnSpc>
            </a:pPr>
            <a:endParaRPr lang="en-US" sz="4335" spc="216">
              <a:solidFill>
                <a:srgbClr val="FEFEFE"/>
              </a:solidFill>
              <a:latin typeface="Lato 1"/>
              <a:ea typeface="Lato 1"/>
              <a:cs typeface="Lato 1"/>
              <a:sym typeface="Lato 1"/>
            </a:endParaRPr>
          </a:p>
          <a:p>
            <a:pPr algn="just">
              <a:lnSpc>
                <a:spcPts val="4552"/>
              </a:lnSpc>
            </a:pPr>
            <a:r>
              <a:rPr lang="en-US" sz="4335" spc="216">
                <a:solidFill>
                  <a:srgbClr val="FEFEFE"/>
                </a:solidFill>
                <a:latin typeface="Lato 1"/>
                <a:ea typeface="Lato 1"/>
                <a:cs typeface="Lato 1"/>
                <a:sym typeface="Lato 1"/>
              </a:rPr>
              <a:t>2. How they impact on people at work</a:t>
            </a:r>
          </a:p>
          <a:p>
            <a:pPr algn="just">
              <a:lnSpc>
                <a:spcPts val="4552"/>
              </a:lnSpc>
            </a:pPr>
            <a:endParaRPr lang="en-US" sz="4335" spc="216">
              <a:solidFill>
                <a:srgbClr val="FEFEFE"/>
              </a:solidFill>
              <a:latin typeface="Lato 1"/>
              <a:ea typeface="Lato 1"/>
              <a:cs typeface="Lato 1"/>
              <a:sym typeface="Lato 1"/>
            </a:endParaRPr>
          </a:p>
          <a:p>
            <a:pPr algn="just">
              <a:lnSpc>
                <a:spcPts val="4552"/>
              </a:lnSpc>
            </a:pPr>
            <a:r>
              <a:rPr lang="en-US" sz="4335" i="1" spc="216">
                <a:solidFill>
                  <a:srgbClr val="FEFEFE"/>
                </a:solidFill>
                <a:latin typeface="Lato 1 Italics"/>
                <a:ea typeface="Lato 1 Italics"/>
                <a:cs typeface="Lato 1 Italics"/>
                <a:sym typeface="Lato 1 Italics"/>
              </a:rPr>
              <a:t>Feed back to the whole group the key points from your discussion</a:t>
            </a:r>
          </a:p>
        </p:txBody>
      </p:sp>
      <p:sp>
        <p:nvSpPr>
          <p:cNvPr id="11" name="TextBox 11"/>
          <p:cNvSpPr txBox="1"/>
          <p:nvPr/>
        </p:nvSpPr>
        <p:spPr>
          <a:xfrm>
            <a:off x="9525" y="3221299"/>
            <a:ext cx="18278475" cy="558521"/>
          </a:xfrm>
          <a:prstGeom prst="rect">
            <a:avLst/>
          </a:prstGeom>
        </p:spPr>
        <p:txBody>
          <a:bodyPr lIns="0" tIns="0" rIns="0" bIns="0" rtlCol="0" anchor="t">
            <a:spAutoFit/>
          </a:bodyPr>
          <a:lstStyle/>
          <a:p>
            <a:pPr algn="ctr">
              <a:lnSpc>
                <a:spcPts val="4437"/>
              </a:lnSpc>
            </a:pPr>
            <a:r>
              <a:rPr lang="en-US" sz="3549" b="1" spc="354">
                <a:solidFill>
                  <a:srgbClr val="FFFFFF"/>
                </a:solidFill>
                <a:latin typeface="Canva Sans 1 Bold"/>
                <a:ea typeface="Canva Sans 1 Bold"/>
                <a:cs typeface="Canva Sans 1 Bold"/>
                <a:sym typeface="Canva Sans 1 Bold"/>
              </a:rPr>
              <a:t>Discuss one of the types of behaviour within your group.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91232"/>
            <a:ext cx="10734461" cy="1259922"/>
            <a:chOff x="0" y="0"/>
            <a:chExt cx="3915960" cy="459623"/>
          </a:xfrm>
        </p:grpSpPr>
        <p:sp>
          <p:nvSpPr>
            <p:cNvPr id="3" name="Freeform 3"/>
            <p:cNvSpPr/>
            <p:nvPr/>
          </p:nvSpPr>
          <p:spPr>
            <a:xfrm>
              <a:off x="0" y="0"/>
              <a:ext cx="3915960" cy="459623"/>
            </a:xfrm>
            <a:custGeom>
              <a:avLst/>
              <a:gdLst/>
              <a:ahLst/>
              <a:cxnLst/>
              <a:rect l="l" t="t" r="r" b="b"/>
              <a:pathLst>
                <a:path w="3915960" h="459623">
                  <a:moveTo>
                    <a:pt x="0" y="0"/>
                  </a:moveTo>
                  <a:lnTo>
                    <a:pt x="3915960" y="0"/>
                  </a:lnTo>
                  <a:lnTo>
                    <a:pt x="3915960" y="459623"/>
                  </a:lnTo>
                  <a:lnTo>
                    <a:pt x="0" y="459623"/>
                  </a:lnTo>
                  <a:close/>
                </a:path>
              </a:pathLst>
            </a:custGeom>
            <a:solidFill>
              <a:srgbClr val="2B4A9D"/>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4257952" y="7360560"/>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16" name="Group 16"/>
          <p:cNvGrpSpPr/>
          <p:nvPr/>
        </p:nvGrpSpPr>
        <p:grpSpPr>
          <a:xfrm>
            <a:off x="8975512" y="0"/>
            <a:ext cx="9548469" cy="10287000"/>
            <a:chOff x="0" y="0"/>
            <a:chExt cx="3483307" cy="3752725"/>
          </a:xfrm>
        </p:grpSpPr>
        <p:sp>
          <p:nvSpPr>
            <p:cNvPr id="17" name="Freeform 17"/>
            <p:cNvSpPr/>
            <p:nvPr/>
          </p:nvSpPr>
          <p:spPr>
            <a:xfrm>
              <a:off x="0" y="0"/>
              <a:ext cx="3483308" cy="3752726"/>
            </a:xfrm>
            <a:custGeom>
              <a:avLst/>
              <a:gdLst/>
              <a:ahLst/>
              <a:cxnLst/>
              <a:rect l="l" t="t" r="r" b="b"/>
              <a:pathLst>
                <a:path w="3483308" h="3752726">
                  <a:moveTo>
                    <a:pt x="0" y="0"/>
                  </a:moveTo>
                  <a:lnTo>
                    <a:pt x="3483308" y="0"/>
                  </a:lnTo>
                  <a:lnTo>
                    <a:pt x="3483308" y="3752726"/>
                  </a:lnTo>
                  <a:lnTo>
                    <a:pt x="0" y="3752726"/>
                  </a:lnTo>
                  <a:close/>
                </a:path>
              </a:pathLst>
            </a:custGeom>
            <a:solidFill>
              <a:srgbClr val="2B4A9D"/>
            </a:solidFill>
          </p:spPr>
          <p:txBody>
            <a:bodyPr/>
            <a:lstStyle/>
            <a:p>
              <a:endParaRPr lang="en-GB"/>
            </a:p>
          </p:txBody>
        </p:sp>
      </p:grpSp>
      <p:sp>
        <p:nvSpPr>
          <p:cNvPr id="18" name="TextBox 18"/>
          <p:cNvSpPr txBox="1"/>
          <p:nvPr/>
        </p:nvSpPr>
        <p:spPr>
          <a:xfrm>
            <a:off x="-468975" y="4699133"/>
            <a:ext cx="9814854" cy="1095172"/>
          </a:xfrm>
          <a:prstGeom prst="rect">
            <a:avLst/>
          </a:prstGeom>
        </p:spPr>
        <p:txBody>
          <a:bodyPr wrap="square" lIns="0" tIns="0" rIns="0" bIns="0" rtlCol="0" anchor="t">
            <a:spAutoFit/>
          </a:bodyPr>
          <a:lstStyle/>
          <a:p>
            <a:pPr algn="ctr">
              <a:lnSpc>
                <a:spcPts val="8400"/>
              </a:lnSpc>
            </a:pPr>
            <a:r>
              <a:rPr lang="en-US" sz="8000" b="1" spc="400" dirty="0">
                <a:solidFill>
                  <a:srgbClr val="FFFFFF"/>
                </a:solidFill>
                <a:latin typeface="Poppins Ultra-Bold"/>
                <a:ea typeface="Poppins Ultra-Bold"/>
                <a:cs typeface="Poppins Ultra-Bold"/>
                <a:sym typeface="Poppins Ultra-Bold"/>
              </a:rPr>
              <a:t>HOUSEKEEPING</a:t>
            </a:r>
          </a:p>
        </p:txBody>
      </p:sp>
      <p:grpSp>
        <p:nvGrpSpPr>
          <p:cNvPr id="19" name="Group 19"/>
          <p:cNvGrpSpPr/>
          <p:nvPr/>
        </p:nvGrpSpPr>
        <p:grpSpPr>
          <a:xfrm>
            <a:off x="10577425" y="3073160"/>
            <a:ext cx="6033076" cy="4140680"/>
            <a:chOff x="0" y="0"/>
            <a:chExt cx="8044101" cy="5520907"/>
          </a:xfrm>
        </p:grpSpPr>
        <p:grpSp>
          <p:nvGrpSpPr>
            <p:cNvPr id="20" name="Group 20"/>
            <p:cNvGrpSpPr/>
            <p:nvPr/>
          </p:nvGrpSpPr>
          <p:grpSpPr>
            <a:xfrm rot="-10800000">
              <a:off x="4172766" y="0"/>
              <a:ext cx="3871335" cy="5520907"/>
              <a:chOff x="0" y="0"/>
              <a:chExt cx="2354580" cy="3357865"/>
            </a:xfrm>
          </p:grpSpPr>
          <p:sp>
            <p:nvSpPr>
              <p:cNvPr id="21" name="Freeform 21"/>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362A6E"/>
              </a:solidFill>
            </p:spPr>
            <p:txBody>
              <a:bodyPr/>
              <a:lstStyle/>
              <a:p>
                <a:endParaRPr lang="en-GB"/>
              </a:p>
            </p:txBody>
          </p:sp>
        </p:grpSp>
        <p:sp>
          <p:nvSpPr>
            <p:cNvPr id="24" name="Freeform 24"/>
            <p:cNvSpPr/>
            <p:nvPr/>
          </p:nvSpPr>
          <p:spPr>
            <a:xfrm>
              <a:off x="4614917" y="406841"/>
              <a:ext cx="2967844" cy="2967844"/>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GB"/>
            </a:p>
          </p:txBody>
        </p:sp>
        <p:grpSp>
          <p:nvGrpSpPr>
            <p:cNvPr id="25" name="Group 25"/>
            <p:cNvGrpSpPr/>
            <p:nvPr/>
          </p:nvGrpSpPr>
          <p:grpSpPr>
            <a:xfrm rot="-10800000">
              <a:off x="0" y="0"/>
              <a:ext cx="3871335" cy="5520907"/>
              <a:chOff x="0" y="0"/>
              <a:chExt cx="2354580" cy="3357865"/>
            </a:xfrm>
          </p:grpSpPr>
          <p:sp>
            <p:nvSpPr>
              <p:cNvPr id="26" name="Freeform 26"/>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362A6E"/>
              </a:solidFill>
            </p:spPr>
            <p:txBody>
              <a:bodyPr/>
              <a:lstStyle/>
              <a:p>
                <a:endParaRPr lang="en-GB" dirty="0"/>
              </a:p>
            </p:txBody>
          </p:sp>
        </p:grpSp>
        <p:sp>
          <p:nvSpPr>
            <p:cNvPr id="29" name="Freeform 29"/>
            <p:cNvSpPr/>
            <p:nvPr/>
          </p:nvSpPr>
          <p:spPr>
            <a:xfrm>
              <a:off x="451747" y="325769"/>
              <a:ext cx="2967844" cy="2967844"/>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GB"/>
            </a:p>
          </p:txBody>
        </p:sp>
        <p:sp>
          <p:nvSpPr>
            <p:cNvPr id="30" name="TextBox 30"/>
            <p:cNvSpPr txBox="1"/>
            <p:nvPr/>
          </p:nvSpPr>
          <p:spPr>
            <a:xfrm>
              <a:off x="4449945" y="3735871"/>
              <a:ext cx="3297788" cy="398999"/>
            </a:xfrm>
            <a:prstGeom prst="rect">
              <a:avLst/>
            </a:prstGeom>
          </p:spPr>
          <p:txBody>
            <a:bodyPr lIns="0" tIns="0" rIns="0" bIns="0" rtlCol="0" anchor="t">
              <a:spAutoFit/>
            </a:bodyPr>
            <a:lstStyle/>
            <a:p>
              <a:pPr algn="ctr">
                <a:lnSpc>
                  <a:spcPts val="2485"/>
                </a:lnSpc>
              </a:pPr>
              <a:r>
                <a:rPr lang="en-US" sz="1775" b="1" spc="177" dirty="0">
                  <a:solidFill>
                    <a:srgbClr val="FFFFFF"/>
                  </a:solidFill>
                  <a:latin typeface="Canva Sans 1 Bold"/>
                  <a:ea typeface="Canva Sans 1 Bold"/>
                  <a:cs typeface="Canva Sans 1 Bold"/>
                  <a:sym typeface="Canva Sans 1 Bold"/>
                </a:rPr>
                <a:t>Insert Name</a:t>
              </a:r>
            </a:p>
          </p:txBody>
        </p:sp>
        <p:sp>
          <p:nvSpPr>
            <p:cNvPr id="31" name="TextBox 31"/>
            <p:cNvSpPr txBox="1"/>
            <p:nvPr/>
          </p:nvSpPr>
          <p:spPr>
            <a:xfrm>
              <a:off x="4449945" y="4319607"/>
              <a:ext cx="3297788" cy="949797"/>
            </a:xfrm>
            <a:prstGeom prst="rect">
              <a:avLst/>
            </a:prstGeom>
          </p:spPr>
          <p:txBody>
            <a:bodyPr lIns="0" tIns="0" rIns="0" bIns="0" rtlCol="0" anchor="t">
              <a:spAutoFit/>
            </a:bodyPr>
            <a:lstStyle/>
            <a:p>
              <a:pPr algn="ctr">
                <a:lnSpc>
                  <a:spcPts val="2833"/>
                </a:lnSpc>
              </a:pPr>
              <a:r>
                <a:rPr lang="en-US" sz="2266" spc="226">
                  <a:solidFill>
                    <a:srgbClr val="FFFFFF"/>
                  </a:solidFill>
                  <a:latin typeface="Canva Sans 1"/>
                  <a:ea typeface="Canva Sans 1"/>
                  <a:cs typeface="Canva Sans 1"/>
                  <a:sym typeface="Canva Sans 1"/>
                </a:rPr>
                <a:t>Programme Lead</a:t>
              </a:r>
            </a:p>
          </p:txBody>
        </p:sp>
        <p:sp>
          <p:nvSpPr>
            <p:cNvPr id="32" name="TextBox 32"/>
            <p:cNvSpPr txBox="1"/>
            <p:nvPr/>
          </p:nvSpPr>
          <p:spPr>
            <a:xfrm>
              <a:off x="302150" y="4319607"/>
              <a:ext cx="3297788" cy="949797"/>
            </a:xfrm>
            <a:prstGeom prst="rect">
              <a:avLst/>
            </a:prstGeom>
          </p:spPr>
          <p:txBody>
            <a:bodyPr lIns="0" tIns="0" rIns="0" bIns="0" rtlCol="0" anchor="t">
              <a:spAutoFit/>
            </a:bodyPr>
            <a:lstStyle/>
            <a:p>
              <a:pPr algn="ctr">
                <a:lnSpc>
                  <a:spcPts val="2833"/>
                </a:lnSpc>
              </a:pPr>
              <a:r>
                <a:rPr lang="en-US" sz="2266" spc="226">
                  <a:solidFill>
                    <a:srgbClr val="FFFFFF"/>
                  </a:solidFill>
                  <a:latin typeface="Canva Sans 1"/>
                  <a:ea typeface="Canva Sans 1"/>
                  <a:cs typeface="Canva Sans 1"/>
                  <a:sym typeface="Canva Sans 1"/>
                </a:rPr>
                <a:t>Programme Lead</a:t>
              </a:r>
            </a:p>
          </p:txBody>
        </p:sp>
        <p:sp>
          <p:nvSpPr>
            <p:cNvPr id="33" name="TextBox 33"/>
            <p:cNvSpPr txBox="1"/>
            <p:nvPr/>
          </p:nvSpPr>
          <p:spPr>
            <a:xfrm>
              <a:off x="302151" y="3761946"/>
              <a:ext cx="3297788" cy="398828"/>
            </a:xfrm>
            <a:prstGeom prst="rect">
              <a:avLst/>
            </a:prstGeom>
          </p:spPr>
          <p:txBody>
            <a:bodyPr lIns="0" tIns="0" rIns="0" bIns="0" rtlCol="0" anchor="t">
              <a:spAutoFit/>
            </a:bodyPr>
            <a:lstStyle/>
            <a:p>
              <a:pPr algn="ctr">
                <a:lnSpc>
                  <a:spcPts val="2483"/>
                </a:lnSpc>
              </a:pPr>
              <a:r>
                <a:rPr lang="en-US" sz="1773" b="1" spc="177" dirty="0">
                  <a:solidFill>
                    <a:srgbClr val="FFFFFF"/>
                  </a:solidFill>
                  <a:latin typeface="Canva Sans 1 Bold"/>
                  <a:ea typeface="Canva Sans 1 Bold"/>
                  <a:cs typeface="Canva Sans 1 Bold"/>
                  <a:sym typeface="Canva Sans 1 Bold"/>
                </a:rPr>
                <a:t>Insert Name</a:t>
              </a:r>
            </a:p>
          </p:txBody>
        </p:sp>
      </p:grpSp>
      <p:sp>
        <p:nvSpPr>
          <p:cNvPr id="34" name="TextBox 34"/>
          <p:cNvSpPr txBox="1"/>
          <p:nvPr/>
        </p:nvSpPr>
        <p:spPr>
          <a:xfrm>
            <a:off x="8420817" y="7774361"/>
            <a:ext cx="2533274" cy="299312"/>
          </a:xfrm>
          <a:prstGeom prst="rect">
            <a:avLst/>
          </a:prstGeom>
        </p:spPr>
        <p:txBody>
          <a:bodyPr lIns="0" tIns="0" rIns="0" bIns="0" rtlCol="0" anchor="t">
            <a:spAutoFit/>
          </a:bodyPr>
          <a:lstStyle/>
          <a:p>
            <a:pPr algn="ctr">
              <a:lnSpc>
                <a:spcPts val="2545"/>
              </a:lnSpc>
            </a:pPr>
            <a:endParaRPr/>
          </a:p>
        </p:txBody>
      </p:sp>
      <p:sp>
        <p:nvSpPr>
          <p:cNvPr id="35" name="TextBox 35"/>
          <p:cNvSpPr txBox="1"/>
          <p:nvPr/>
        </p:nvSpPr>
        <p:spPr>
          <a:xfrm>
            <a:off x="8496659" y="686989"/>
            <a:ext cx="10296846" cy="1529802"/>
          </a:xfrm>
          <a:prstGeom prst="rect">
            <a:avLst/>
          </a:prstGeom>
        </p:spPr>
        <p:txBody>
          <a:bodyPr lIns="0" tIns="0" rIns="0" bIns="0" rtlCol="0" anchor="t">
            <a:spAutoFit/>
          </a:bodyPr>
          <a:lstStyle/>
          <a:p>
            <a:pPr algn="ctr">
              <a:lnSpc>
                <a:spcPts val="5726"/>
              </a:lnSpc>
              <a:spcBef>
                <a:spcPct val="0"/>
              </a:spcBef>
            </a:pPr>
            <a:r>
              <a:rPr lang="en-US" sz="5453" b="1" spc="272" dirty="0">
                <a:solidFill>
                  <a:srgbClr val="FFFFFF"/>
                </a:solidFill>
                <a:latin typeface="Poppins Ultra-Bold"/>
                <a:ea typeface="Poppins Ultra-Bold"/>
                <a:cs typeface="Poppins Ultra-Bold"/>
                <a:sym typeface="Poppins Ultra-Bold"/>
              </a:rPr>
              <a:t>FACILITATORS FOR THE SESSION</a:t>
            </a:r>
          </a:p>
        </p:txBody>
      </p:sp>
      <p:sp>
        <p:nvSpPr>
          <p:cNvPr id="36" name="TextBox 33">
            <a:extLst>
              <a:ext uri="{FF2B5EF4-FFF2-40B4-BE49-F238E27FC236}">
                <a16:creationId xmlns:a16="http://schemas.microsoft.com/office/drawing/2014/main" id="{90294323-E6D6-F0AC-7715-F81AFB3EFCD2}"/>
              </a:ext>
            </a:extLst>
          </p:cNvPr>
          <p:cNvSpPr txBox="1"/>
          <p:nvPr/>
        </p:nvSpPr>
        <p:spPr>
          <a:xfrm>
            <a:off x="10871023" y="4228773"/>
            <a:ext cx="2473341" cy="299121"/>
          </a:xfrm>
          <a:prstGeom prst="rect">
            <a:avLst/>
          </a:prstGeom>
        </p:spPr>
        <p:txBody>
          <a:bodyPr lIns="0" tIns="0" rIns="0" bIns="0" rtlCol="0" anchor="t">
            <a:spAutoFit/>
          </a:bodyPr>
          <a:lstStyle/>
          <a:p>
            <a:pPr algn="ctr">
              <a:lnSpc>
                <a:spcPts val="2483"/>
              </a:lnSpc>
            </a:pPr>
            <a:r>
              <a:rPr lang="en-US" sz="1773" b="1" spc="177" dirty="0">
                <a:solidFill>
                  <a:srgbClr val="FFFFFF"/>
                </a:solidFill>
                <a:latin typeface="Canva Sans 1 Bold"/>
                <a:ea typeface="Canva Sans 1 Bold"/>
                <a:cs typeface="Canva Sans 1 Bold"/>
                <a:sym typeface="Canva Sans 1 Bold"/>
              </a:rPr>
              <a:t>Insert Image</a:t>
            </a:r>
          </a:p>
        </p:txBody>
      </p:sp>
      <p:sp>
        <p:nvSpPr>
          <p:cNvPr id="37" name="TextBox 33">
            <a:extLst>
              <a:ext uri="{FF2B5EF4-FFF2-40B4-BE49-F238E27FC236}">
                <a16:creationId xmlns:a16="http://schemas.microsoft.com/office/drawing/2014/main" id="{3E7F6533-B0D3-C2D1-46E1-A29A7F02BEFA}"/>
              </a:ext>
            </a:extLst>
          </p:cNvPr>
          <p:cNvSpPr txBox="1"/>
          <p:nvPr/>
        </p:nvSpPr>
        <p:spPr>
          <a:xfrm>
            <a:off x="13989746" y="4242112"/>
            <a:ext cx="2473341" cy="299121"/>
          </a:xfrm>
          <a:prstGeom prst="rect">
            <a:avLst/>
          </a:prstGeom>
        </p:spPr>
        <p:txBody>
          <a:bodyPr lIns="0" tIns="0" rIns="0" bIns="0" rtlCol="0" anchor="t">
            <a:spAutoFit/>
          </a:bodyPr>
          <a:lstStyle/>
          <a:p>
            <a:pPr algn="ctr">
              <a:lnSpc>
                <a:spcPts val="2483"/>
              </a:lnSpc>
            </a:pPr>
            <a:r>
              <a:rPr lang="en-US" sz="1773" b="1" spc="177" dirty="0">
                <a:solidFill>
                  <a:srgbClr val="FFFFFF"/>
                </a:solidFill>
                <a:latin typeface="Canva Sans 1 Bold"/>
                <a:ea typeface="Canva Sans 1 Bold"/>
                <a:cs typeface="Canva Sans 1 Bold"/>
                <a:sym typeface="Canva Sans 1 Bold"/>
              </a:rPr>
              <a:t>Insert Image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7624" y="4012960"/>
            <a:ext cx="10665857" cy="1259922"/>
            <a:chOff x="0" y="0"/>
            <a:chExt cx="3890934" cy="459623"/>
          </a:xfrm>
        </p:grpSpPr>
        <p:sp>
          <p:nvSpPr>
            <p:cNvPr id="3" name="Freeform 3"/>
            <p:cNvSpPr/>
            <p:nvPr/>
          </p:nvSpPr>
          <p:spPr>
            <a:xfrm>
              <a:off x="0" y="0"/>
              <a:ext cx="3890933" cy="459623"/>
            </a:xfrm>
            <a:custGeom>
              <a:avLst/>
              <a:gdLst/>
              <a:ahLst/>
              <a:cxnLst/>
              <a:rect l="l" t="t" r="r" b="b"/>
              <a:pathLst>
                <a:path w="3890933" h="459623">
                  <a:moveTo>
                    <a:pt x="0" y="0"/>
                  </a:moveTo>
                  <a:lnTo>
                    <a:pt x="3890933" y="0"/>
                  </a:lnTo>
                  <a:lnTo>
                    <a:pt x="3890933"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7003959"/>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6" name="Group 6"/>
          <p:cNvGrpSpPr/>
          <p:nvPr/>
        </p:nvGrpSpPr>
        <p:grpSpPr>
          <a:xfrm rot="2700000">
            <a:off x="-2926440" y="736056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8" name="Group 8"/>
          <p:cNvGrpSpPr/>
          <p:nvPr/>
        </p:nvGrpSpPr>
        <p:grpSpPr>
          <a:xfrm rot="-2700000">
            <a:off x="-3283041" y="8117325"/>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8473925"/>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a:off x="10129326" y="0"/>
            <a:ext cx="8158674" cy="10287000"/>
            <a:chOff x="0" y="0"/>
            <a:chExt cx="2976306" cy="3752725"/>
          </a:xfrm>
        </p:grpSpPr>
        <p:sp>
          <p:nvSpPr>
            <p:cNvPr id="13" name="Freeform 13"/>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14" name="Freeform 14"/>
          <p:cNvSpPr/>
          <p:nvPr/>
        </p:nvSpPr>
        <p:spPr>
          <a:xfrm>
            <a:off x="12497893" y="2585521"/>
            <a:ext cx="4172167" cy="4114800"/>
          </a:xfrm>
          <a:custGeom>
            <a:avLst/>
            <a:gdLst/>
            <a:ahLst/>
            <a:cxnLst/>
            <a:rect l="l" t="t" r="r" b="b"/>
            <a:pathLst>
              <a:path w="4172167" h="4114800">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4382415" y="5337696"/>
            <a:ext cx="5678489" cy="4867833"/>
          </a:xfrm>
          <a:custGeom>
            <a:avLst/>
            <a:gdLst/>
            <a:ahLst/>
            <a:cxnLst/>
            <a:rect l="l" t="t" r="r" b="b"/>
            <a:pathLst>
              <a:path w="5678489" h="4867833">
                <a:moveTo>
                  <a:pt x="0" y="0"/>
                </a:moveTo>
                <a:lnTo>
                  <a:pt x="5678489" y="0"/>
                </a:lnTo>
                <a:lnTo>
                  <a:pt x="5678489" y="4867833"/>
                </a:lnTo>
                <a:lnTo>
                  <a:pt x="0" y="4867833"/>
                </a:lnTo>
                <a:lnTo>
                  <a:pt x="0" y="0"/>
                </a:lnTo>
                <a:close/>
              </a:path>
            </a:pathLst>
          </a:custGeom>
          <a:blipFill>
            <a:blip r:embed="rId4"/>
            <a:stretch>
              <a:fillRect/>
            </a:stretch>
          </a:blipFill>
        </p:spPr>
        <p:txBody>
          <a:bodyPr/>
          <a:lstStyle/>
          <a:p>
            <a:endParaRPr lang="en-GB"/>
          </a:p>
        </p:txBody>
      </p:sp>
      <p:sp>
        <p:nvSpPr>
          <p:cNvPr id="16" name="TextBox 16"/>
          <p:cNvSpPr txBox="1"/>
          <p:nvPr/>
        </p:nvSpPr>
        <p:spPr>
          <a:xfrm>
            <a:off x="188315" y="4267855"/>
            <a:ext cx="9233976" cy="1190625"/>
          </a:xfrm>
          <a:prstGeom prst="rect">
            <a:avLst/>
          </a:prstGeom>
        </p:spPr>
        <p:txBody>
          <a:bodyPr lIns="0" tIns="0" rIns="0" bIns="0" rtlCol="0" anchor="t">
            <a:spAutoFit/>
          </a:bodyPr>
          <a:lstStyle/>
          <a:p>
            <a:pPr algn="ctr">
              <a:lnSpc>
                <a:spcPts val="8400"/>
              </a:lnSpc>
            </a:pPr>
            <a:r>
              <a:rPr lang="en-US" sz="8000" b="1" spc="400" dirty="0">
                <a:solidFill>
                  <a:srgbClr val="FDFEFE"/>
                </a:solidFill>
                <a:latin typeface="Poppins Ultra-Bold"/>
                <a:ea typeface="Poppins Ultra-Bold"/>
                <a:cs typeface="Poppins Ultra-Bold"/>
                <a:sym typeface="Poppins Ultra-Bold"/>
              </a:rPr>
              <a:t>LUNCH</a:t>
            </a:r>
          </a:p>
        </p:txBody>
      </p:sp>
      <p:sp>
        <p:nvSpPr>
          <p:cNvPr id="17" name="Freeform 17"/>
          <p:cNvSpPr/>
          <p:nvPr/>
        </p:nvSpPr>
        <p:spPr>
          <a:xfrm>
            <a:off x="0" y="0"/>
            <a:ext cx="5533026" cy="2191203"/>
          </a:xfrm>
          <a:custGeom>
            <a:avLst/>
            <a:gdLst/>
            <a:ahLst/>
            <a:cxnLst/>
            <a:rect l="l" t="t" r="r" b="b"/>
            <a:pathLst>
              <a:path w="5533026" h="2191203">
                <a:moveTo>
                  <a:pt x="0" y="0"/>
                </a:moveTo>
                <a:lnTo>
                  <a:pt x="5533026" y="0"/>
                </a:lnTo>
                <a:lnTo>
                  <a:pt x="5533026" y="2191203"/>
                </a:lnTo>
                <a:lnTo>
                  <a:pt x="0" y="2191203"/>
                </a:lnTo>
                <a:lnTo>
                  <a:pt x="0" y="0"/>
                </a:lnTo>
                <a:close/>
              </a:path>
            </a:pathLst>
          </a:custGeom>
          <a:blipFill>
            <a:blip r:embed="rId5"/>
            <a:stretch>
              <a:fillRect l="-143621" t="-73788" r="-6272" b="-268087"/>
            </a:stretch>
          </a:blipFill>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2425592"/>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16" name="TextBox 16"/>
          <p:cNvSpPr txBox="1"/>
          <p:nvPr/>
        </p:nvSpPr>
        <p:spPr>
          <a:xfrm>
            <a:off x="895350" y="4982535"/>
            <a:ext cx="9233976" cy="1057275"/>
          </a:xfrm>
          <a:prstGeom prst="rect">
            <a:avLst/>
          </a:prstGeom>
        </p:spPr>
        <p:txBody>
          <a:bodyPr lIns="0" tIns="0" rIns="0" bIns="0" rtlCol="0" anchor="t">
            <a:spAutoFit/>
          </a:bodyPr>
          <a:lstStyle/>
          <a:p>
            <a:pPr algn="ctr">
              <a:lnSpc>
                <a:spcPts val="4200"/>
              </a:lnSpc>
            </a:pPr>
            <a:r>
              <a:rPr lang="en-US" sz="3000" b="1" spc="300">
                <a:solidFill>
                  <a:srgbClr val="000000"/>
                </a:solidFill>
                <a:latin typeface="Lato 1 Bold"/>
                <a:ea typeface="Lato 1 Bold"/>
                <a:cs typeface="Lato 1 Bold"/>
                <a:sym typeface="Lato 1 Bold"/>
              </a:rPr>
              <a:t>Why do good people behave badly?</a:t>
            </a:r>
          </a:p>
          <a:p>
            <a:pPr algn="ctr">
              <a:lnSpc>
                <a:spcPts val="4200"/>
              </a:lnSpc>
            </a:pPr>
            <a:endParaRPr lang="en-US" sz="3000" b="1" spc="300">
              <a:solidFill>
                <a:srgbClr val="000000"/>
              </a:solidFill>
              <a:latin typeface="Lato 1 Bold"/>
              <a:ea typeface="Lato 1 Bold"/>
              <a:cs typeface="Lato 1 Bold"/>
              <a:sym typeface="Lato 1 Bold"/>
            </a:endParaRPr>
          </a:p>
        </p:txBody>
      </p:sp>
      <p:sp>
        <p:nvSpPr>
          <p:cNvPr id="17" name="TextBox 17"/>
          <p:cNvSpPr txBox="1"/>
          <p:nvPr/>
        </p:nvSpPr>
        <p:spPr>
          <a:xfrm>
            <a:off x="895350" y="3742663"/>
            <a:ext cx="9233976"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Heavy"/>
                <a:ea typeface="Poppins Heavy"/>
                <a:cs typeface="Poppins Heavy"/>
                <a:sym typeface="Poppins Heavy"/>
              </a:rPr>
              <a:t>MODULE </a:t>
            </a:r>
          </a:p>
        </p:txBody>
      </p:sp>
      <p:grpSp>
        <p:nvGrpSpPr>
          <p:cNvPr id="18" name="Group 18"/>
          <p:cNvGrpSpPr/>
          <p:nvPr/>
        </p:nvGrpSpPr>
        <p:grpSpPr>
          <a:xfrm>
            <a:off x="10129326" y="0"/>
            <a:ext cx="8158674" cy="10287000"/>
            <a:chOff x="0" y="0"/>
            <a:chExt cx="2976306" cy="3752725"/>
          </a:xfrm>
        </p:grpSpPr>
        <p:sp>
          <p:nvSpPr>
            <p:cNvPr id="19" name="Freeform 1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20" name="Freeform 20"/>
          <p:cNvSpPr/>
          <p:nvPr/>
        </p:nvSpPr>
        <p:spPr>
          <a:xfrm>
            <a:off x="11380784" y="3439966"/>
            <a:ext cx="5878516" cy="3218488"/>
          </a:xfrm>
          <a:custGeom>
            <a:avLst/>
            <a:gdLst/>
            <a:ahLst/>
            <a:cxnLst/>
            <a:rect l="l" t="t" r="r" b="b"/>
            <a:pathLst>
              <a:path w="5878516" h="3218488">
                <a:moveTo>
                  <a:pt x="0" y="0"/>
                </a:moveTo>
                <a:lnTo>
                  <a:pt x="5878516" y="0"/>
                </a:lnTo>
                <a:lnTo>
                  <a:pt x="5878516" y="3218487"/>
                </a:lnTo>
                <a:lnTo>
                  <a:pt x="0" y="32184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TextBox 21"/>
          <p:cNvSpPr txBox="1"/>
          <p:nvPr/>
        </p:nvSpPr>
        <p:spPr>
          <a:xfrm>
            <a:off x="3997858" y="2523496"/>
            <a:ext cx="2528376" cy="1190625"/>
          </a:xfrm>
          <a:prstGeom prst="rect">
            <a:avLst/>
          </a:prstGeom>
        </p:spPr>
        <p:txBody>
          <a:bodyPr lIns="0" tIns="0" rIns="0" bIns="0" rtlCol="0" anchor="t">
            <a:spAutoFit/>
          </a:bodyPr>
          <a:lstStyle/>
          <a:p>
            <a:pPr algn="ctr">
              <a:lnSpc>
                <a:spcPts val="8400"/>
              </a:lnSpc>
            </a:pPr>
            <a:r>
              <a:rPr lang="en-US" sz="8000" b="1" spc="400">
                <a:solidFill>
                  <a:srgbClr val="FFFFFF"/>
                </a:solidFill>
                <a:latin typeface="Poppins Heavy"/>
                <a:ea typeface="Poppins Heavy"/>
                <a:cs typeface="Poppins Heavy"/>
                <a:sym typeface="Poppins Heavy"/>
              </a:rPr>
              <a:t>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385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4" name="Group 4"/>
          <p:cNvGrpSpPr/>
          <p:nvPr/>
        </p:nvGrpSpPr>
        <p:grpSpPr>
          <a:xfrm rot="2700000">
            <a:off x="15742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524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8" name="Group 8"/>
          <p:cNvGrpSpPr/>
          <p:nvPr/>
        </p:nvGrpSpPr>
        <p:grpSpPr>
          <a:xfrm rot="2700000">
            <a:off x="11524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10" name="Group 10"/>
          <p:cNvGrpSpPr/>
          <p:nvPr/>
        </p:nvGrpSpPr>
        <p:grpSpPr>
          <a:xfrm rot="-5400000">
            <a:off x="3612366" y="-3596360"/>
            <a:ext cx="1853450" cy="9046170"/>
            <a:chOff x="0" y="0"/>
            <a:chExt cx="2354580" cy="11492046"/>
          </a:xfrm>
        </p:grpSpPr>
        <p:sp>
          <p:nvSpPr>
            <p:cNvPr id="11" name="Freeform 11"/>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6"/>
                    <a:pt x="331470" y="11265986"/>
                    <a:pt x="784860" y="11424736"/>
                  </a:cubicBezTo>
                  <a:close/>
                </a:path>
              </a:pathLst>
            </a:custGeom>
            <a:solidFill>
              <a:srgbClr val="68C3AF"/>
            </a:solidFill>
          </p:spPr>
          <p:txBody>
            <a:bodyPr/>
            <a:lstStyle/>
            <a:p>
              <a:endParaRPr lang="en-GB"/>
            </a:p>
          </p:txBody>
        </p:sp>
      </p:grpSp>
      <p:sp>
        <p:nvSpPr>
          <p:cNvPr id="12" name="Freeform 12"/>
          <p:cNvSpPr/>
          <p:nvPr/>
        </p:nvSpPr>
        <p:spPr>
          <a:xfrm>
            <a:off x="1224692" y="2096502"/>
            <a:ext cx="8806124" cy="8190498"/>
          </a:xfrm>
          <a:custGeom>
            <a:avLst/>
            <a:gdLst/>
            <a:ahLst/>
            <a:cxnLst/>
            <a:rect l="l" t="t" r="r" b="b"/>
            <a:pathLst>
              <a:path w="8806124" h="8190498">
                <a:moveTo>
                  <a:pt x="0" y="0"/>
                </a:moveTo>
                <a:lnTo>
                  <a:pt x="8806124" y="0"/>
                </a:lnTo>
                <a:lnTo>
                  <a:pt x="8806124" y="8190498"/>
                </a:lnTo>
                <a:lnTo>
                  <a:pt x="0" y="8190498"/>
                </a:lnTo>
                <a:lnTo>
                  <a:pt x="0" y="0"/>
                </a:lnTo>
                <a:close/>
              </a:path>
            </a:pathLst>
          </a:custGeom>
          <a:blipFill>
            <a:blip r:embed="rId2"/>
            <a:stretch>
              <a:fillRect/>
            </a:stretch>
          </a:blipFill>
        </p:spPr>
        <p:txBody>
          <a:bodyPr/>
          <a:lstStyle/>
          <a:p>
            <a:endParaRPr lang="en-GB"/>
          </a:p>
        </p:txBody>
      </p:sp>
      <p:sp>
        <p:nvSpPr>
          <p:cNvPr id="13" name="TextBox 13"/>
          <p:cNvSpPr txBox="1"/>
          <p:nvPr/>
        </p:nvSpPr>
        <p:spPr>
          <a:xfrm>
            <a:off x="1028700" y="334327"/>
            <a:ext cx="7020782" cy="1032512"/>
          </a:xfrm>
          <a:prstGeom prst="rect">
            <a:avLst/>
          </a:prstGeom>
        </p:spPr>
        <p:txBody>
          <a:bodyPr lIns="0" tIns="0" rIns="0" bIns="0" rtlCol="0" anchor="t">
            <a:spAutoFit/>
          </a:bodyPr>
          <a:lstStyle/>
          <a:p>
            <a:pPr algn="ctr">
              <a:lnSpc>
                <a:spcPts val="3885"/>
              </a:lnSpc>
            </a:pPr>
            <a:r>
              <a:rPr lang="en-US" sz="3700" b="1" spc="185">
                <a:solidFill>
                  <a:srgbClr val="FFFFFF"/>
                </a:solidFill>
                <a:latin typeface="Poppins Heavy"/>
                <a:ea typeface="Poppins Heavy"/>
                <a:cs typeface="Poppins Heavy"/>
                <a:sym typeface="Poppins Heavy"/>
              </a:rPr>
              <a:t>Why do good people behave badly?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480498" y="886353"/>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WHY IS THIS IMPORTANT?</a:t>
            </a:r>
          </a:p>
        </p:txBody>
      </p:sp>
      <p:grpSp>
        <p:nvGrpSpPr>
          <p:cNvPr id="3" name="Group 3"/>
          <p:cNvGrpSpPr/>
          <p:nvPr/>
        </p:nvGrpSpPr>
        <p:grpSpPr>
          <a:xfrm>
            <a:off x="9334500" y="2476500"/>
            <a:ext cx="8953500" cy="7810500"/>
            <a:chOff x="0" y="0"/>
            <a:chExt cx="3266261" cy="2849292"/>
          </a:xfrm>
        </p:grpSpPr>
        <p:sp>
          <p:nvSpPr>
            <p:cNvPr id="4" name="Freeform 4"/>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68C3AF"/>
            </a:solidFill>
          </p:spPr>
          <p:txBody>
            <a:bodyPr/>
            <a:lstStyle/>
            <a:p>
              <a:endParaRPr lang="en-GB"/>
            </a:p>
          </p:txBody>
        </p:sp>
      </p:grpSp>
      <p:grpSp>
        <p:nvGrpSpPr>
          <p:cNvPr id="5" name="Group 5"/>
          <p:cNvGrpSpPr/>
          <p:nvPr/>
        </p:nvGrpSpPr>
        <p:grpSpPr>
          <a:xfrm>
            <a:off x="0" y="2476500"/>
            <a:ext cx="8953500" cy="7810500"/>
            <a:chOff x="0" y="0"/>
            <a:chExt cx="3266261" cy="2849292"/>
          </a:xfrm>
        </p:grpSpPr>
        <p:sp>
          <p:nvSpPr>
            <p:cNvPr id="6" name="Freeform 6"/>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4BBFEB"/>
            </a:solidFill>
          </p:spPr>
          <p:txBody>
            <a:bodyPr/>
            <a:lstStyle/>
            <a:p>
              <a:endParaRPr lang="en-GB"/>
            </a:p>
          </p:txBody>
        </p:sp>
      </p:grpSp>
      <p:grpSp>
        <p:nvGrpSpPr>
          <p:cNvPr id="7" name="Group 7"/>
          <p:cNvGrpSpPr/>
          <p:nvPr/>
        </p:nvGrpSpPr>
        <p:grpSpPr>
          <a:xfrm>
            <a:off x="0" y="0"/>
            <a:ext cx="18288000" cy="417760"/>
            <a:chOff x="0" y="0"/>
            <a:chExt cx="6671512" cy="152400"/>
          </a:xfrm>
        </p:grpSpPr>
        <p:sp>
          <p:nvSpPr>
            <p:cNvPr id="8" name="Freeform 8"/>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362A6E"/>
            </a:solidFill>
          </p:spPr>
          <p:txBody>
            <a:bodyPr/>
            <a:lstStyle/>
            <a:p>
              <a:endParaRPr lang="en-GB"/>
            </a:p>
          </p:txBody>
        </p:sp>
      </p:grpSp>
      <p:grpSp>
        <p:nvGrpSpPr>
          <p:cNvPr id="9" name="Group 9"/>
          <p:cNvGrpSpPr/>
          <p:nvPr/>
        </p:nvGrpSpPr>
        <p:grpSpPr>
          <a:xfrm rot="5400000">
            <a:off x="-1963" y="1309"/>
            <a:ext cx="1635964" cy="1633346"/>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8C3AF"/>
            </a:solidFill>
          </p:spPr>
          <p:txBody>
            <a:bodyPr/>
            <a:lstStyle/>
            <a:p>
              <a:endParaRPr lang="en-GB"/>
            </a:p>
          </p:txBody>
        </p:sp>
      </p:grpSp>
      <p:grpSp>
        <p:nvGrpSpPr>
          <p:cNvPr id="11" name="Group 11"/>
          <p:cNvGrpSpPr/>
          <p:nvPr/>
        </p:nvGrpSpPr>
        <p:grpSpPr>
          <a:xfrm rot="-10800000">
            <a:off x="16652690" y="1309"/>
            <a:ext cx="1635964" cy="1633346"/>
            <a:chOff x="0" y="0"/>
            <a:chExt cx="6350000" cy="6339840"/>
          </a:xfrm>
        </p:grpSpPr>
        <p:sp>
          <p:nvSpPr>
            <p:cNvPr id="12" name="Freeform 12"/>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BBFEB"/>
            </a:solidFill>
          </p:spPr>
          <p:txBody>
            <a:bodyPr/>
            <a:lstStyle/>
            <a:p>
              <a:endParaRPr lang="en-GB"/>
            </a:p>
          </p:txBody>
        </p:sp>
      </p:grpSp>
      <p:sp>
        <p:nvSpPr>
          <p:cNvPr id="13" name="TextBox 13"/>
          <p:cNvSpPr txBox="1"/>
          <p:nvPr/>
        </p:nvSpPr>
        <p:spPr>
          <a:xfrm>
            <a:off x="383061" y="2851785"/>
            <a:ext cx="8187378" cy="6863715"/>
          </a:xfrm>
          <a:prstGeom prst="rect">
            <a:avLst/>
          </a:prstGeom>
        </p:spPr>
        <p:txBody>
          <a:bodyPr lIns="0" tIns="0" rIns="0" bIns="0" rtlCol="0" anchor="t">
            <a:spAutoFit/>
          </a:bodyPr>
          <a:lstStyle/>
          <a:p>
            <a:pPr algn="l">
              <a:lnSpc>
                <a:spcPts val="4500"/>
              </a:lnSpc>
            </a:pPr>
            <a:r>
              <a:rPr lang="en-US" sz="3600" b="1" spc="180">
                <a:solidFill>
                  <a:srgbClr val="FFFFFF"/>
                </a:solidFill>
                <a:latin typeface="Lato 1 Bold"/>
                <a:ea typeface="Lato 1 Bold"/>
                <a:cs typeface="Lato 1 Bold"/>
                <a:sym typeface="Lato 1 Bold"/>
              </a:rPr>
              <a:t>We want to cultivate a civil and respectful working environment.</a:t>
            </a:r>
          </a:p>
          <a:p>
            <a:pPr algn="l">
              <a:lnSpc>
                <a:spcPts val="4500"/>
              </a:lnSpc>
            </a:pPr>
            <a:endParaRPr lang="en-US" sz="3600" b="1" spc="180">
              <a:solidFill>
                <a:srgbClr val="FFFFFF"/>
              </a:solidFill>
              <a:latin typeface="Lato 1 Bold"/>
              <a:ea typeface="Lato 1 Bold"/>
              <a:cs typeface="Lato 1 Bold"/>
              <a:sym typeface="Lato 1 Bold"/>
            </a:endParaRPr>
          </a:p>
          <a:p>
            <a:pPr algn="l">
              <a:lnSpc>
                <a:spcPts val="4500"/>
              </a:lnSpc>
            </a:pPr>
            <a:r>
              <a:rPr lang="en-US" sz="3600" b="1" spc="180">
                <a:solidFill>
                  <a:srgbClr val="FFFFFF"/>
                </a:solidFill>
                <a:latin typeface="Lato 1 Bold"/>
                <a:ea typeface="Lato 1 Bold"/>
                <a:cs typeface="Lato 1 Bold"/>
                <a:sym typeface="Lato 1 Bold"/>
              </a:rPr>
              <a:t>Role model an attitude of 'seek to understand' first and 'positive regard' for others.</a:t>
            </a:r>
          </a:p>
          <a:p>
            <a:pPr algn="l">
              <a:lnSpc>
                <a:spcPts val="4500"/>
              </a:lnSpc>
            </a:pPr>
            <a:endParaRPr lang="en-US" sz="3600" b="1" spc="180">
              <a:solidFill>
                <a:srgbClr val="FFFFFF"/>
              </a:solidFill>
              <a:latin typeface="Lato 1 Bold"/>
              <a:ea typeface="Lato 1 Bold"/>
              <a:cs typeface="Lato 1 Bold"/>
              <a:sym typeface="Lato 1 Bold"/>
            </a:endParaRPr>
          </a:p>
          <a:p>
            <a:pPr algn="l">
              <a:lnSpc>
                <a:spcPts val="4500"/>
              </a:lnSpc>
            </a:pPr>
            <a:r>
              <a:rPr lang="en-US" sz="3600" b="1" spc="180">
                <a:solidFill>
                  <a:srgbClr val="FFFFFF"/>
                </a:solidFill>
                <a:latin typeface="Lato 1 Bold"/>
                <a:ea typeface="Lato 1 Bold"/>
                <a:cs typeface="Lato 1 Bold"/>
                <a:sym typeface="Lato 1 Bold"/>
              </a:rPr>
              <a:t>This attitude helps to grow a psychologically safe environment for colleagues to work together, constructively challenge each other and learn together.</a:t>
            </a:r>
            <a:r>
              <a:rPr lang="en-US" sz="3600" b="1" i="1" spc="180">
                <a:solidFill>
                  <a:srgbClr val="FFFFFF"/>
                </a:solidFill>
                <a:latin typeface="Lato 1 Bold Italics"/>
                <a:ea typeface="Lato 1 Bold Italics"/>
                <a:cs typeface="Lato 1 Bold Italics"/>
                <a:sym typeface="Lato 1 Bold Italics"/>
              </a:rPr>
              <a:t>  </a:t>
            </a:r>
          </a:p>
        </p:txBody>
      </p:sp>
      <p:sp>
        <p:nvSpPr>
          <p:cNvPr id="14" name="TextBox 14"/>
          <p:cNvSpPr txBox="1"/>
          <p:nvPr/>
        </p:nvSpPr>
        <p:spPr>
          <a:xfrm>
            <a:off x="9727086" y="2851785"/>
            <a:ext cx="8187378" cy="6292214"/>
          </a:xfrm>
          <a:prstGeom prst="rect">
            <a:avLst/>
          </a:prstGeom>
        </p:spPr>
        <p:txBody>
          <a:bodyPr lIns="0" tIns="0" rIns="0" bIns="0" rtlCol="0" anchor="t">
            <a:spAutoFit/>
          </a:bodyPr>
          <a:lstStyle/>
          <a:p>
            <a:pPr algn="l">
              <a:lnSpc>
                <a:spcPts val="4500"/>
              </a:lnSpc>
            </a:pPr>
            <a:r>
              <a:rPr lang="en-US" sz="3600" b="1" spc="179">
                <a:solidFill>
                  <a:srgbClr val="FFFFFF"/>
                </a:solidFill>
                <a:latin typeface="Lato 1 Bold"/>
                <a:ea typeface="Lato 1 Bold"/>
                <a:cs typeface="Lato 1 Bold"/>
                <a:sym typeface="Lato 1 Bold"/>
              </a:rPr>
              <a:t>This enables us to shift the dial and change cultural norms.</a:t>
            </a:r>
          </a:p>
          <a:p>
            <a:pPr algn="l">
              <a:lnSpc>
                <a:spcPts val="4500"/>
              </a:lnSpc>
            </a:pPr>
            <a:endParaRPr lang="en-US" sz="3600" b="1" spc="179">
              <a:solidFill>
                <a:srgbClr val="FFFFFF"/>
              </a:solidFill>
              <a:latin typeface="Lato 1 Bold"/>
              <a:ea typeface="Lato 1 Bold"/>
              <a:cs typeface="Lato 1 Bold"/>
              <a:sym typeface="Lato 1 Bold"/>
            </a:endParaRPr>
          </a:p>
          <a:p>
            <a:pPr algn="l">
              <a:lnSpc>
                <a:spcPts val="4500"/>
              </a:lnSpc>
            </a:pPr>
            <a:r>
              <a:rPr lang="en-US" sz="3600" b="1" spc="179">
                <a:solidFill>
                  <a:srgbClr val="FFFFFF"/>
                </a:solidFill>
                <a:latin typeface="Lato 1 Bold"/>
                <a:ea typeface="Lato 1 Bold"/>
                <a:cs typeface="Lato 1 Bold"/>
                <a:sym typeface="Lato 1 Bold"/>
              </a:rPr>
              <a:t>People are more likely to listen and change their behaviour from a place where they feel safe.</a:t>
            </a:r>
          </a:p>
          <a:p>
            <a:pPr algn="l">
              <a:lnSpc>
                <a:spcPts val="4500"/>
              </a:lnSpc>
            </a:pPr>
            <a:endParaRPr lang="en-US" sz="3600" b="1" spc="179">
              <a:solidFill>
                <a:srgbClr val="FFFFFF"/>
              </a:solidFill>
              <a:latin typeface="Lato 1 Bold"/>
              <a:ea typeface="Lato 1 Bold"/>
              <a:cs typeface="Lato 1 Bold"/>
              <a:sym typeface="Lato 1 Bold"/>
            </a:endParaRPr>
          </a:p>
          <a:p>
            <a:pPr algn="l">
              <a:lnSpc>
                <a:spcPts val="4500"/>
              </a:lnSpc>
            </a:pPr>
            <a:r>
              <a:rPr lang="en-US" sz="3600" b="1" spc="179">
                <a:solidFill>
                  <a:srgbClr val="FFFFFF"/>
                </a:solidFill>
                <a:latin typeface="Lato 1 Bold"/>
                <a:ea typeface="Lato 1 Bold"/>
                <a:cs typeface="Lato 1 Bold"/>
                <a:sym typeface="Lato 1 Bold"/>
              </a:rPr>
              <a:t>It is not about 'being nice' and making excuses for harmful behaviours.</a:t>
            </a:r>
          </a:p>
          <a:p>
            <a:pPr algn="l">
              <a:lnSpc>
                <a:spcPts val="4500"/>
              </a:lnSpc>
            </a:pPr>
            <a:endParaRPr lang="en-US" sz="3600" b="1" spc="179">
              <a:solidFill>
                <a:srgbClr val="FFFFFF"/>
              </a:solidFill>
              <a:latin typeface="Lato 1 Bold"/>
              <a:ea typeface="Lato 1 Bold"/>
              <a:cs typeface="Lato 1 Bold"/>
              <a:sym typeface="Lato 1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6816" y="0"/>
            <a:ext cx="452408" cy="10287000"/>
            <a:chOff x="0" y="0"/>
            <a:chExt cx="165040" cy="3752725"/>
          </a:xfrm>
        </p:grpSpPr>
        <p:sp>
          <p:nvSpPr>
            <p:cNvPr id="3" name="Freeform 3"/>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2B4A9D"/>
            </a:solidFill>
          </p:spPr>
          <p:txBody>
            <a:bodyPr/>
            <a:lstStyle/>
            <a:p>
              <a:endParaRPr lang="en-GB"/>
            </a:p>
          </p:txBody>
        </p:sp>
      </p:grpSp>
      <p:grpSp>
        <p:nvGrpSpPr>
          <p:cNvPr id="4" name="Group 4"/>
          <p:cNvGrpSpPr/>
          <p:nvPr/>
        </p:nvGrpSpPr>
        <p:grpSpPr>
          <a:xfrm rot="-5400000">
            <a:off x="4980926" y="-2587876"/>
            <a:ext cx="1629197" cy="7951652"/>
            <a:chOff x="0" y="0"/>
            <a:chExt cx="2354580" cy="11492046"/>
          </a:xfrm>
        </p:grpSpPr>
        <p:sp>
          <p:nvSpPr>
            <p:cNvPr id="5" name="Freeform 5"/>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6"/>
                    <a:pt x="331470" y="11265986"/>
                    <a:pt x="784860" y="11424736"/>
                  </a:cubicBezTo>
                  <a:close/>
                </a:path>
              </a:pathLst>
            </a:custGeom>
            <a:solidFill>
              <a:srgbClr val="362A6E"/>
            </a:solidFill>
          </p:spPr>
          <p:txBody>
            <a:bodyPr/>
            <a:lstStyle/>
            <a:p>
              <a:endParaRPr lang="en-GB"/>
            </a:p>
          </p:txBody>
        </p:sp>
      </p:grpSp>
      <p:grpSp>
        <p:nvGrpSpPr>
          <p:cNvPr id="6" name="Group 6"/>
          <p:cNvGrpSpPr/>
          <p:nvPr/>
        </p:nvGrpSpPr>
        <p:grpSpPr>
          <a:xfrm rot="-5400000">
            <a:off x="7701707" y="-4992850"/>
            <a:ext cx="829509" cy="16232923"/>
            <a:chOff x="0" y="0"/>
            <a:chExt cx="2354580" cy="46077544"/>
          </a:xfrm>
        </p:grpSpPr>
        <p:sp>
          <p:nvSpPr>
            <p:cNvPr id="7" name="Freeform 7"/>
            <p:cNvSpPr/>
            <p:nvPr/>
          </p:nvSpPr>
          <p:spPr>
            <a:xfrm>
              <a:off x="0" y="0"/>
              <a:ext cx="2353310" cy="46077544"/>
            </a:xfrm>
            <a:custGeom>
              <a:avLst/>
              <a:gdLst/>
              <a:ahLst/>
              <a:cxnLst/>
              <a:rect l="l" t="t" r="r" b="b"/>
              <a:pathLst>
                <a:path w="2353310" h="46077544">
                  <a:moveTo>
                    <a:pt x="784860" y="46010233"/>
                  </a:moveTo>
                  <a:cubicBezTo>
                    <a:pt x="905510" y="46050873"/>
                    <a:pt x="1042670" y="46077544"/>
                    <a:pt x="1177290" y="46077544"/>
                  </a:cubicBezTo>
                  <a:cubicBezTo>
                    <a:pt x="1311910" y="46077544"/>
                    <a:pt x="1441450" y="46054683"/>
                    <a:pt x="1560830" y="46014044"/>
                  </a:cubicBezTo>
                  <a:cubicBezTo>
                    <a:pt x="1563370" y="46012773"/>
                    <a:pt x="1565910" y="46012773"/>
                    <a:pt x="1568450" y="46011505"/>
                  </a:cubicBezTo>
                  <a:cubicBezTo>
                    <a:pt x="2016760" y="45848944"/>
                    <a:pt x="2346960" y="45419683"/>
                    <a:pt x="2353310" y="44785087"/>
                  </a:cubicBezTo>
                  <a:lnTo>
                    <a:pt x="2353310" y="0"/>
                  </a:lnTo>
                  <a:lnTo>
                    <a:pt x="0" y="0"/>
                  </a:lnTo>
                  <a:lnTo>
                    <a:pt x="0" y="44750577"/>
                  </a:lnTo>
                  <a:cubicBezTo>
                    <a:pt x="6350" y="45422223"/>
                    <a:pt x="331470" y="45851483"/>
                    <a:pt x="784860" y="46010233"/>
                  </a:cubicBezTo>
                  <a:close/>
                </a:path>
              </a:pathLst>
            </a:custGeom>
            <a:solidFill>
              <a:srgbClr val="2B4A9D"/>
            </a:solidFill>
          </p:spPr>
          <p:txBody>
            <a:bodyPr/>
            <a:lstStyle/>
            <a:p>
              <a:endParaRPr lang="en-GB"/>
            </a:p>
          </p:txBody>
        </p:sp>
      </p:grpSp>
      <p:sp>
        <p:nvSpPr>
          <p:cNvPr id="8" name="TextBox 8"/>
          <p:cNvSpPr txBox="1"/>
          <p:nvPr/>
        </p:nvSpPr>
        <p:spPr>
          <a:xfrm>
            <a:off x="2011937" y="2798591"/>
            <a:ext cx="8926205" cy="864870"/>
          </a:xfrm>
          <a:prstGeom prst="rect">
            <a:avLst/>
          </a:prstGeom>
        </p:spPr>
        <p:txBody>
          <a:bodyPr lIns="0" tIns="0" rIns="0" bIns="0" rtlCol="0" anchor="t">
            <a:spAutoFit/>
          </a:bodyPr>
          <a:lstStyle/>
          <a:p>
            <a:pPr algn="l">
              <a:lnSpc>
                <a:spcPts val="2250"/>
              </a:lnSpc>
            </a:pPr>
            <a:r>
              <a:rPr lang="en-US" sz="1800" spc="179">
                <a:solidFill>
                  <a:srgbClr val="FFFFFF"/>
                </a:solidFill>
                <a:latin typeface="Lato 1"/>
                <a:ea typeface="Lato 1"/>
                <a:cs typeface="Lato 1"/>
                <a:sym typeface="Lato 1"/>
              </a:rPr>
              <a:t>The notion that people will do things in a group that they would never do on their own.</a:t>
            </a:r>
          </a:p>
          <a:p>
            <a:pPr algn="l">
              <a:lnSpc>
                <a:spcPts val="2250"/>
              </a:lnSpc>
            </a:pPr>
            <a:endParaRPr lang="en-US" sz="1800" spc="179">
              <a:solidFill>
                <a:srgbClr val="FFFFFF"/>
              </a:solidFill>
              <a:latin typeface="Lato 1"/>
              <a:ea typeface="Lato 1"/>
              <a:cs typeface="Lato 1"/>
              <a:sym typeface="Lato 1"/>
            </a:endParaRPr>
          </a:p>
        </p:txBody>
      </p:sp>
      <p:grpSp>
        <p:nvGrpSpPr>
          <p:cNvPr id="9" name="Group 9"/>
          <p:cNvGrpSpPr/>
          <p:nvPr/>
        </p:nvGrpSpPr>
        <p:grpSpPr>
          <a:xfrm rot="-5400000">
            <a:off x="7546102" y="-3892251"/>
            <a:ext cx="921559" cy="16452082"/>
            <a:chOff x="0" y="0"/>
            <a:chExt cx="2354580" cy="42035019"/>
          </a:xfrm>
        </p:grpSpPr>
        <p:sp>
          <p:nvSpPr>
            <p:cNvPr id="10" name="Freeform 10"/>
            <p:cNvSpPr/>
            <p:nvPr/>
          </p:nvSpPr>
          <p:spPr>
            <a:xfrm>
              <a:off x="0" y="0"/>
              <a:ext cx="2353310" cy="42035019"/>
            </a:xfrm>
            <a:custGeom>
              <a:avLst/>
              <a:gdLst/>
              <a:ahLst/>
              <a:cxnLst/>
              <a:rect l="l" t="t" r="r" b="b"/>
              <a:pathLst>
                <a:path w="2353310" h="42035019">
                  <a:moveTo>
                    <a:pt x="784860" y="41967708"/>
                  </a:moveTo>
                  <a:cubicBezTo>
                    <a:pt x="905510" y="42008351"/>
                    <a:pt x="1042670" y="42035019"/>
                    <a:pt x="1177290" y="42035019"/>
                  </a:cubicBezTo>
                  <a:cubicBezTo>
                    <a:pt x="1311910" y="42035019"/>
                    <a:pt x="1441450" y="42012158"/>
                    <a:pt x="1560830" y="41971519"/>
                  </a:cubicBezTo>
                  <a:cubicBezTo>
                    <a:pt x="1563370" y="41970251"/>
                    <a:pt x="1565910" y="41970251"/>
                    <a:pt x="1568450" y="41968979"/>
                  </a:cubicBezTo>
                  <a:cubicBezTo>
                    <a:pt x="2016760" y="41806419"/>
                    <a:pt x="2346960" y="41377158"/>
                    <a:pt x="2353310" y="40755001"/>
                  </a:cubicBezTo>
                  <a:lnTo>
                    <a:pt x="2353310" y="0"/>
                  </a:lnTo>
                  <a:lnTo>
                    <a:pt x="0" y="0"/>
                  </a:lnTo>
                  <a:lnTo>
                    <a:pt x="0" y="40723601"/>
                  </a:lnTo>
                  <a:cubicBezTo>
                    <a:pt x="6350" y="41379701"/>
                    <a:pt x="331470" y="41808958"/>
                    <a:pt x="784860" y="41967708"/>
                  </a:cubicBezTo>
                  <a:close/>
                </a:path>
              </a:pathLst>
            </a:custGeom>
            <a:solidFill>
              <a:srgbClr val="2B4A9D"/>
            </a:solidFill>
          </p:spPr>
          <p:txBody>
            <a:bodyPr/>
            <a:lstStyle/>
            <a:p>
              <a:endParaRPr lang="en-GB"/>
            </a:p>
          </p:txBody>
        </p:sp>
      </p:grpSp>
      <p:sp>
        <p:nvSpPr>
          <p:cNvPr id="11" name="TextBox 11"/>
          <p:cNvSpPr txBox="1"/>
          <p:nvPr/>
        </p:nvSpPr>
        <p:spPr>
          <a:xfrm>
            <a:off x="2011937" y="3948226"/>
            <a:ext cx="13196762" cy="821919"/>
          </a:xfrm>
          <a:prstGeom prst="rect">
            <a:avLst/>
          </a:prstGeom>
        </p:spPr>
        <p:txBody>
          <a:bodyPr lIns="0" tIns="0" rIns="0" bIns="0" rtlCol="0" anchor="t">
            <a:spAutoFit/>
          </a:bodyPr>
          <a:lstStyle/>
          <a:p>
            <a:pPr algn="l">
              <a:lnSpc>
                <a:spcPts val="2161"/>
              </a:lnSpc>
            </a:pPr>
            <a:r>
              <a:rPr lang="en-US" sz="1728" spc="172">
                <a:solidFill>
                  <a:srgbClr val="FFFFFF"/>
                </a:solidFill>
                <a:latin typeface="Lato 1"/>
                <a:ea typeface="Lato 1"/>
                <a:cs typeface="Lato 1"/>
                <a:sym typeface="Lato 1"/>
              </a:rPr>
              <a:t>People are often more willing to follow the instructions of an authority figure especially in situations where the authority figure exudes a willingness to assume responsibility for any negative outcomes as this allows the person who is engaging in the bad behaviour to feel absolved of wrong-doing.</a:t>
            </a:r>
          </a:p>
        </p:txBody>
      </p:sp>
      <p:grpSp>
        <p:nvGrpSpPr>
          <p:cNvPr id="12" name="Group 12"/>
          <p:cNvGrpSpPr/>
          <p:nvPr/>
        </p:nvGrpSpPr>
        <p:grpSpPr>
          <a:xfrm rot="-5400000">
            <a:off x="7655682" y="-2191695"/>
            <a:ext cx="921559" cy="16232923"/>
            <a:chOff x="0" y="0"/>
            <a:chExt cx="2354580" cy="41475067"/>
          </a:xfrm>
        </p:grpSpPr>
        <p:sp>
          <p:nvSpPr>
            <p:cNvPr id="13" name="Freeform 13"/>
            <p:cNvSpPr/>
            <p:nvPr/>
          </p:nvSpPr>
          <p:spPr>
            <a:xfrm>
              <a:off x="0" y="0"/>
              <a:ext cx="2353310" cy="41475068"/>
            </a:xfrm>
            <a:custGeom>
              <a:avLst/>
              <a:gdLst/>
              <a:ahLst/>
              <a:cxnLst/>
              <a:rect l="l" t="t" r="r" b="b"/>
              <a:pathLst>
                <a:path w="2353310" h="41475068">
                  <a:moveTo>
                    <a:pt x="784860" y="41407758"/>
                  </a:moveTo>
                  <a:cubicBezTo>
                    <a:pt x="905510" y="41448397"/>
                    <a:pt x="1042670" y="41475068"/>
                    <a:pt x="1177290" y="41475068"/>
                  </a:cubicBezTo>
                  <a:cubicBezTo>
                    <a:pt x="1311910" y="41475068"/>
                    <a:pt x="1441450" y="41452208"/>
                    <a:pt x="1560830" y="41411568"/>
                  </a:cubicBezTo>
                  <a:cubicBezTo>
                    <a:pt x="1563370" y="41410297"/>
                    <a:pt x="1565910" y="41410297"/>
                    <a:pt x="1568450" y="41409026"/>
                  </a:cubicBezTo>
                  <a:cubicBezTo>
                    <a:pt x="2016760" y="41246468"/>
                    <a:pt x="2346960" y="40817208"/>
                    <a:pt x="2353310" y="40196771"/>
                  </a:cubicBezTo>
                  <a:lnTo>
                    <a:pt x="2353310" y="0"/>
                  </a:lnTo>
                  <a:lnTo>
                    <a:pt x="0" y="0"/>
                  </a:lnTo>
                  <a:lnTo>
                    <a:pt x="0" y="40165803"/>
                  </a:lnTo>
                  <a:cubicBezTo>
                    <a:pt x="6350" y="40819747"/>
                    <a:pt x="331470" y="41249008"/>
                    <a:pt x="784860" y="41407758"/>
                  </a:cubicBezTo>
                  <a:close/>
                </a:path>
              </a:pathLst>
            </a:custGeom>
            <a:solidFill>
              <a:srgbClr val="2B4A9D"/>
            </a:solidFill>
          </p:spPr>
          <p:txBody>
            <a:bodyPr/>
            <a:lstStyle/>
            <a:p>
              <a:endParaRPr lang="en-GB"/>
            </a:p>
          </p:txBody>
        </p:sp>
      </p:grpSp>
      <p:sp>
        <p:nvSpPr>
          <p:cNvPr id="14" name="TextBox 14"/>
          <p:cNvSpPr txBox="1"/>
          <p:nvPr/>
        </p:nvSpPr>
        <p:spPr>
          <a:xfrm>
            <a:off x="2011937" y="5625682"/>
            <a:ext cx="11192863" cy="579120"/>
          </a:xfrm>
          <a:prstGeom prst="rect">
            <a:avLst/>
          </a:prstGeom>
        </p:spPr>
        <p:txBody>
          <a:bodyPr lIns="0" tIns="0" rIns="0" bIns="0" rtlCol="0" anchor="t">
            <a:spAutoFit/>
          </a:bodyPr>
          <a:lstStyle/>
          <a:p>
            <a:pPr algn="l">
              <a:lnSpc>
                <a:spcPts val="2250"/>
              </a:lnSpc>
            </a:pPr>
            <a:r>
              <a:rPr lang="en-US" sz="1800" spc="179" dirty="0">
                <a:solidFill>
                  <a:srgbClr val="FEFEFE"/>
                </a:solidFill>
                <a:latin typeface="Lato 1"/>
                <a:ea typeface="Lato 1"/>
                <a:cs typeface="Lato 1"/>
                <a:sym typeface="Lato 1"/>
              </a:rPr>
              <a:t>People who ‘are just following orders’ tend to identify with the person who is giving the orders, and in this instance, they may become willing actors in poor </a:t>
            </a:r>
            <a:r>
              <a:rPr lang="en-US" sz="1800" spc="179" dirty="0" err="1">
                <a:solidFill>
                  <a:srgbClr val="FEFEFE"/>
                </a:solidFill>
                <a:latin typeface="Lato 1"/>
                <a:ea typeface="Lato 1"/>
                <a:cs typeface="Lato 1"/>
                <a:sym typeface="Lato 1"/>
              </a:rPr>
              <a:t>behaviour</a:t>
            </a:r>
            <a:r>
              <a:rPr lang="en-US" sz="1800" spc="179" dirty="0">
                <a:solidFill>
                  <a:srgbClr val="FEFEFE"/>
                </a:solidFill>
                <a:latin typeface="Lato 1"/>
                <a:ea typeface="Lato 1"/>
                <a:cs typeface="Lato 1"/>
                <a:sym typeface="Lato 1"/>
              </a:rPr>
              <a:t>.</a:t>
            </a:r>
          </a:p>
        </p:txBody>
      </p:sp>
      <p:sp>
        <p:nvSpPr>
          <p:cNvPr id="15" name="TextBox 15"/>
          <p:cNvSpPr txBox="1"/>
          <p:nvPr/>
        </p:nvSpPr>
        <p:spPr>
          <a:xfrm>
            <a:off x="1966473" y="2333087"/>
            <a:ext cx="8926205" cy="382269"/>
          </a:xfrm>
          <a:prstGeom prst="rect">
            <a:avLst/>
          </a:prstGeom>
        </p:spPr>
        <p:txBody>
          <a:bodyPr lIns="0" tIns="0" rIns="0" bIns="0" rtlCol="0" anchor="t">
            <a:spAutoFit/>
          </a:bodyPr>
          <a:lstStyle/>
          <a:p>
            <a:pPr algn="l">
              <a:lnSpc>
                <a:spcPts val="3080"/>
              </a:lnSpc>
            </a:pPr>
            <a:r>
              <a:rPr lang="en-US" sz="2200" b="1" spc="220">
                <a:solidFill>
                  <a:srgbClr val="362A6E"/>
                </a:solidFill>
                <a:latin typeface="Lato 1 Bold"/>
                <a:ea typeface="Lato 1 Bold"/>
                <a:cs typeface="Lato 1 Bold"/>
                <a:sym typeface="Lato 1 Bold"/>
              </a:rPr>
              <a:t>HAZARD OF THE HERD </a:t>
            </a:r>
          </a:p>
        </p:txBody>
      </p:sp>
      <p:sp>
        <p:nvSpPr>
          <p:cNvPr id="16" name="TextBox 16"/>
          <p:cNvSpPr txBox="1"/>
          <p:nvPr/>
        </p:nvSpPr>
        <p:spPr>
          <a:xfrm>
            <a:off x="2011937" y="3490741"/>
            <a:ext cx="8926205" cy="382270"/>
          </a:xfrm>
          <a:prstGeom prst="rect">
            <a:avLst/>
          </a:prstGeom>
        </p:spPr>
        <p:txBody>
          <a:bodyPr lIns="0" tIns="0" rIns="0" bIns="0" rtlCol="0" anchor="t">
            <a:spAutoFit/>
          </a:bodyPr>
          <a:lstStyle/>
          <a:p>
            <a:pPr algn="l">
              <a:lnSpc>
                <a:spcPts val="3079"/>
              </a:lnSpc>
            </a:pPr>
            <a:r>
              <a:rPr lang="en-US" sz="2199" b="1" spc="219">
                <a:solidFill>
                  <a:srgbClr val="362A6E"/>
                </a:solidFill>
                <a:latin typeface="Lato 1 Bold"/>
                <a:ea typeface="Lato 1 Bold"/>
                <a:cs typeface="Lato 1 Bold"/>
                <a:sym typeface="Lato 1 Bold"/>
              </a:rPr>
              <a:t>JUST FOLLOWING ORDERS </a:t>
            </a:r>
          </a:p>
        </p:txBody>
      </p:sp>
      <p:sp>
        <p:nvSpPr>
          <p:cNvPr id="17" name="TextBox 17"/>
          <p:cNvSpPr txBox="1"/>
          <p:nvPr/>
        </p:nvSpPr>
        <p:spPr>
          <a:xfrm>
            <a:off x="2011937" y="5081717"/>
            <a:ext cx="8926205" cy="382270"/>
          </a:xfrm>
          <a:prstGeom prst="rect">
            <a:avLst/>
          </a:prstGeom>
        </p:spPr>
        <p:txBody>
          <a:bodyPr lIns="0" tIns="0" rIns="0" bIns="0" rtlCol="0" anchor="t">
            <a:spAutoFit/>
          </a:bodyPr>
          <a:lstStyle/>
          <a:p>
            <a:pPr algn="l">
              <a:lnSpc>
                <a:spcPts val="3079"/>
              </a:lnSpc>
            </a:pPr>
            <a:r>
              <a:rPr lang="en-US" sz="2199" b="1" spc="219">
                <a:solidFill>
                  <a:srgbClr val="2E435B"/>
                </a:solidFill>
                <a:latin typeface="Lato 1 Bold"/>
                <a:ea typeface="Lato 1 Bold"/>
                <a:cs typeface="Lato 1 Bold"/>
                <a:sym typeface="Lato 1 Bold"/>
              </a:rPr>
              <a:t>A QUESTION OF IDENTITY</a:t>
            </a:r>
          </a:p>
        </p:txBody>
      </p:sp>
      <p:sp>
        <p:nvSpPr>
          <p:cNvPr id="18" name="TextBox 18"/>
          <p:cNvSpPr txBox="1"/>
          <p:nvPr/>
        </p:nvSpPr>
        <p:spPr>
          <a:xfrm>
            <a:off x="2123218" y="897430"/>
            <a:ext cx="7020782" cy="1019175"/>
          </a:xfrm>
          <a:prstGeom prst="rect">
            <a:avLst/>
          </a:prstGeom>
        </p:spPr>
        <p:txBody>
          <a:bodyPr lIns="0" tIns="0" rIns="0" bIns="0" rtlCol="0" anchor="t">
            <a:spAutoFit/>
          </a:bodyPr>
          <a:lstStyle/>
          <a:p>
            <a:pPr algn="ctr">
              <a:lnSpc>
                <a:spcPts val="7349"/>
              </a:lnSpc>
            </a:pPr>
            <a:r>
              <a:rPr lang="en-US" sz="6999" b="1" spc="349">
                <a:solidFill>
                  <a:srgbClr val="FFFFFF"/>
                </a:solidFill>
                <a:latin typeface="Poppins Ultra-Bold"/>
                <a:ea typeface="Poppins Ultra-Bold"/>
                <a:cs typeface="Poppins Ultra-Bold"/>
                <a:sym typeface="Poppins Ultra-Bold"/>
              </a:rPr>
              <a:t>Descriptions </a:t>
            </a:r>
          </a:p>
        </p:txBody>
      </p:sp>
      <p:sp>
        <p:nvSpPr>
          <p:cNvPr id="19" name="TextBox 19"/>
          <p:cNvSpPr txBox="1"/>
          <p:nvPr/>
        </p:nvSpPr>
        <p:spPr>
          <a:xfrm>
            <a:off x="1966473" y="6551406"/>
            <a:ext cx="8926205" cy="382270"/>
          </a:xfrm>
          <a:prstGeom prst="rect">
            <a:avLst/>
          </a:prstGeom>
        </p:spPr>
        <p:txBody>
          <a:bodyPr lIns="0" tIns="0" rIns="0" bIns="0" rtlCol="0" anchor="t">
            <a:spAutoFit/>
          </a:bodyPr>
          <a:lstStyle/>
          <a:p>
            <a:pPr algn="l">
              <a:lnSpc>
                <a:spcPts val="3079"/>
              </a:lnSpc>
            </a:pPr>
            <a:r>
              <a:rPr lang="en-US" sz="2199" b="1" spc="219">
                <a:solidFill>
                  <a:srgbClr val="2E435B"/>
                </a:solidFill>
                <a:latin typeface="Lato 1 Bold"/>
                <a:ea typeface="Lato 1 Bold"/>
                <a:cs typeface="Lato 1 Bold"/>
                <a:sym typeface="Lato 1 Bold"/>
              </a:rPr>
              <a:t>THE AGONY OF INDECISION</a:t>
            </a:r>
          </a:p>
        </p:txBody>
      </p:sp>
      <p:grpSp>
        <p:nvGrpSpPr>
          <p:cNvPr id="20" name="Group 20"/>
          <p:cNvGrpSpPr/>
          <p:nvPr/>
        </p:nvGrpSpPr>
        <p:grpSpPr>
          <a:xfrm rot="-2700000">
            <a:off x="16073387" y="-5898146"/>
            <a:ext cx="10176144" cy="10176144"/>
            <a:chOff x="0" y="0"/>
            <a:chExt cx="1913890" cy="1913890"/>
          </a:xfrm>
        </p:grpSpPr>
        <p:sp>
          <p:nvSpPr>
            <p:cNvPr id="21" name="Freeform 2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22" name="Group 22"/>
          <p:cNvGrpSpPr/>
          <p:nvPr/>
        </p:nvGrpSpPr>
        <p:grpSpPr>
          <a:xfrm rot="-5400000">
            <a:off x="7546102" y="-831585"/>
            <a:ext cx="921559" cy="16452082"/>
            <a:chOff x="0" y="0"/>
            <a:chExt cx="2354580" cy="42035019"/>
          </a:xfrm>
        </p:grpSpPr>
        <p:sp>
          <p:nvSpPr>
            <p:cNvPr id="23" name="Freeform 23"/>
            <p:cNvSpPr/>
            <p:nvPr/>
          </p:nvSpPr>
          <p:spPr>
            <a:xfrm>
              <a:off x="0" y="0"/>
              <a:ext cx="2353310" cy="42035019"/>
            </a:xfrm>
            <a:custGeom>
              <a:avLst/>
              <a:gdLst/>
              <a:ahLst/>
              <a:cxnLst/>
              <a:rect l="l" t="t" r="r" b="b"/>
              <a:pathLst>
                <a:path w="2353310" h="42035019">
                  <a:moveTo>
                    <a:pt x="784860" y="41967708"/>
                  </a:moveTo>
                  <a:cubicBezTo>
                    <a:pt x="905510" y="42008351"/>
                    <a:pt x="1042670" y="42035019"/>
                    <a:pt x="1177290" y="42035019"/>
                  </a:cubicBezTo>
                  <a:cubicBezTo>
                    <a:pt x="1311910" y="42035019"/>
                    <a:pt x="1441450" y="42012158"/>
                    <a:pt x="1560830" y="41971519"/>
                  </a:cubicBezTo>
                  <a:cubicBezTo>
                    <a:pt x="1563370" y="41970251"/>
                    <a:pt x="1565910" y="41970251"/>
                    <a:pt x="1568450" y="41968979"/>
                  </a:cubicBezTo>
                  <a:cubicBezTo>
                    <a:pt x="2016760" y="41806419"/>
                    <a:pt x="2346960" y="41377158"/>
                    <a:pt x="2353310" y="40755001"/>
                  </a:cubicBezTo>
                  <a:lnTo>
                    <a:pt x="2353310" y="0"/>
                  </a:lnTo>
                  <a:lnTo>
                    <a:pt x="0" y="0"/>
                  </a:lnTo>
                  <a:lnTo>
                    <a:pt x="0" y="40723601"/>
                  </a:lnTo>
                  <a:cubicBezTo>
                    <a:pt x="6350" y="41379701"/>
                    <a:pt x="331470" y="41808958"/>
                    <a:pt x="784860" y="41967708"/>
                  </a:cubicBezTo>
                  <a:close/>
                </a:path>
              </a:pathLst>
            </a:custGeom>
            <a:solidFill>
              <a:srgbClr val="2B4A9D"/>
            </a:solidFill>
          </p:spPr>
          <p:txBody>
            <a:bodyPr/>
            <a:lstStyle/>
            <a:p>
              <a:endParaRPr lang="en-GB"/>
            </a:p>
          </p:txBody>
        </p:sp>
      </p:grpSp>
      <p:sp>
        <p:nvSpPr>
          <p:cNvPr id="24" name="TextBox 24"/>
          <p:cNvSpPr txBox="1"/>
          <p:nvPr/>
        </p:nvSpPr>
        <p:spPr>
          <a:xfrm>
            <a:off x="2011937" y="6909882"/>
            <a:ext cx="12552857" cy="864870"/>
          </a:xfrm>
          <a:prstGeom prst="rect">
            <a:avLst/>
          </a:prstGeom>
        </p:spPr>
        <p:txBody>
          <a:bodyPr lIns="0" tIns="0" rIns="0" bIns="0" rtlCol="0" anchor="t">
            <a:spAutoFit/>
          </a:bodyPr>
          <a:lstStyle/>
          <a:p>
            <a:pPr algn="l">
              <a:lnSpc>
                <a:spcPts val="2250"/>
              </a:lnSpc>
            </a:pPr>
            <a:r>
              <a:rPr lang="en-US" sz="1800" spc="179">
                <a:solidFill>
                  <a:srgbClr val="FDFEFE"/>
                </a:solidFill>
                <a:latin typeface="Lato 1"/>
                <a:ea typeface="Lato 1"/>
                <a:cs typeface="Lato 1"/>
                <a:sym typeface="Lato 1"/>
              </a:rPr>
              <a:t>This occurs when people who are given orders by an authority figure which they know may cause harm decide to disobey these orders. The journey to disobedience is however, sometimes fraught with anxiety and hesitation.</a:t>
            </a:r>
          </a:p>
        </p:txBody>
      </p:sp>
      <p:sp>
        <p:nvSpPr>
          <p:cNvPr id="25" name="TextBox 25"/>
          <p:cNvSpPr txBox="1"/>
          <p:nvPr/>
        </p:nvSpPr>
        <p:spPr>
          <a:xfrm>
            <a:off x="2011937" y="7988585"/>
            <a:ext cx="8926205" cy="382270"/>
          </a:xfrm>
          <a:prstGeom prst="rect">
            <a:avLst/>
          </a:prstGeom>
        </p:spPr>
        <p:txBody>
          <a:bodyPr lIns="0" tIns="0" rIns="0" bIns="0" rtlCol="0" anchor="t">
            <a:spAutoFit/>
          </a:bodyPr>
          <a:lstStyle/>
          <a:p>
            <a:pPr algn="l">
              <a:lnSpc>
                <a:spcPts val="3079"/>
              </a:lnSpc>
            </a:pPr>
            <a:r>
              <a:rPr lang="en-US" sz="2199" b="1" spc="219">
                <a:solidFill>
                  <a:srgbClr val="2E435B"/>
                </a:solidFill>
                <a:latin typeface="Lato 1 Bold"/>
                <a:ea typeface="Lato 1 Bold"/>
                <a:cs typeface="Lato 1 Bold"/>
                <a:sym typeface="Lato 1 Bold"/>
              </a:rPr>
              <a:t>A GRADUAL ESCALATION</a:t>
            </a:r>
          </a:p>
        </p:txBody>
      </p:sp>
      <p:grpSp>
        <p:nvGrpSpPr>
          <p:cNvPr id="26" name="Group 26"/>
          <p:cNvGrpSpPr/>
          <p:nvPr/>
        </p:nvGrpSpPr>
        <p:grpSpPr>
          <a:xfrm rot="-5400000">
            <a:off x="7546102" y="752224"/>
            <a:ext cx="921559" cy="16452082"/>
            <a:chOff x="0" y="0"/>
            <a:chExt cx="2354580" cy="42035019"/>
          </a:xfrm>
        </p:grpSpPr>
        <p:sp>
          <p:nvSpPr>
            <p:cNvPr id="27" name="Freeform 27"/>
            <p:cNvSpPr/>
            <p:nvPr/>
          </p:nvSpPr>
          <p:spPr>
            <a:xfrm>
              <a:off x="0" y="0"/>
              <a:ext cx="2353310" cy="42035019"/>
            </a:xfrm>
            <a:custGeom>
              <a:avLst/>
              <a:gdLst/>
              <a:ahLst/>
              <a:cxnLst/>
              <a:rect l="l" t="t" r="r" b="b"/>
              <a:pathLst>
                <a:path w="2353310" h="42035019">
                  <a:moveTo>
                    <a:pt x="784860" y="41967708"/>
                  </a:moveTo>
                  <a:cubicBezTo>
                    <a:pt x="905510" y="42008351"/>
                    <a:pt x="1042670" y="42035019"/>
                    <a:pt x="1177290" y="42035019"/>
                  </a:cubicBezTo>
                  <a:cubicBezTo>
                    <a:pt x="1311910" y="42035019"/>
                    <a:pt x="1441450" y="42012158"/>
                    <a:pt x="1560830" y="41971519"/>
                  </a:cubicBezTo>
                  <a:cubicBezTo>
                    <a:pt x="1563370" y="41970251"/>
                    <a:pt x="1565910" y="41970251"/>
                    <a:pt x="1568450" y="41968979"/>
                  </a:cubicBezTo>
                  <a:cubicBezTo>
                    <a:pt x="2016760" y="41806419"/>
                    <a:pt x="2346960" y="41377158"/>
                    <a:pt x="2353310" y="40755001"/>
                  </a:cubicBezTo>
                  <a:lnTo>
                    <a:pt x="2353310" y="0"/>
                  </a:lnTo>
                  <a:lnTo>
                    <a:pt x="0" y="0"/>
                  </a:lnTo>
                  <a:lnTo>
                    <a:pt x="0" y="40723601"/>
                  </a:lnTo>
                  <a:cubicBezTo>
                    <a:pt x="6350" y="41379701"/>
                    <a:pt x="331470" y="41808958"/>
                    <a:pt x="784860" y="41967708"/>
                  </a:cubicBezTo>
                  <a:close/>
                </a:path>
              </a:pathLst>
            </a:custGeom>
            <a:solidFill>
              <a:srgbClr val="2B4A9D"/>
            </a:solidFill>
          </p:spPr>
          <p:txBody>
            <a:bodyPr/>
            <a:lstStyle/>
            <a:p>
              <a:endParaRPr lang="en-GB"/>
            </a:p>
          </p:txBody>
        </p:sp>
      </p:grpSp>
      <p:sp>
        <p:nvSpPr>
          <p:cNvPr id="28" name="TextBox 28"/>
          <p:cNvSpPr txBox="1"/>
          <p:nvPr/>
        </p:nvSpPr>
        <p:spPr>
          <a:xfrm>
            <a:off x="1966473" y="8536305"/>
            <a:ext cx="13196762" cy="864870"/>
          </a:xfrm>
          <a:prstGeom prst="rect">
            <a:avLst/>
          </a:prstGeom>
        </p:spPr>
        <p:txBody>
          <a:bodyPr lIns="0" tIns="0" rIns="0" bIns="0" rtlCol="0" anchor="t">
            <a:spAutoFit/>
          </a:bodyPr>
          <a:lstStyle/>
          <a:p>
            <a:pPr algn="l">
              <a:lnSpc>
                <a:spcPts val="2250"/>
              </a:lnSpc>
            </a:pPr>
            <a:r>
              <a:rPr lang="en-US" sz="1800" spc="179">
                <a:solidFill>
                  <a:srgbClr val="FEFEFE"/>
                </a:solidFill>
                <a:latin typeface="Lato 1"/>
                <a:ea typeface="Lato 1"/>
                <a:cs typeface="Lato 1"/>
                <a:sym typeface="Lato 1"/>
              </a:rPr>
              <a:t>People find themselves in a situation which slowly builds and causes more harm as it progresses. In such circumstances it is often hard to recognise the problem(s) and then harder still to disengage and step away early from the process.</a:t>
            </a:r>
          </a:p>
        </p:txBody>
      </p:sp>
      <p:grpSp>
        <p:nvGrpSpPr>
          <p:cNvPr id="29" name="Group 29"/>
          <p:cNvGrpSpPr/>
          <p:nvPr/>
        </p:nvGrpSpPr>
        <p:grpSpPr>
          <a:xfrm rot="-2700000">
            <a:off x="14056968" y="8493095"/>
            <a:ext cx="10176144" cy="10176144"/>
            <a:chOff x="0" y="0"/>
            <a:chExt cx="1913890" cy="1913890"/>
          </a:xfrm>
        </p:grpSpPr>
        <p:sp>
          <p:nvSpPr>
            <p:cNvPr id="30" name="Freeform 3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sp>
        <p:nvSpPr>
          <p:cNvPr id="31" name="TextBox 31"/>
          <p:cNvSpPr txBox="1"/>
          <p:nvPr/>
        </p:nvSpPr>
        <p:spPr>
          <a:xfrm>
            <a:off x="6237030" y="9753369"/>
            <a:ext cx="8926205" cy="382270"/>
          </a:xfrm>
          <a:prstGeom prst="rect">
            <a:avLst/>
          </a:prstGeom>
        </p:spPr>
        <p:txBody>
          <a:bodyPr lIns="0" tIns="0" rIns="0" bIns="0" rtlCol="0" anchor="t">
            <a:spAutoFit/>
          </a:bodyPr>
          <a:lstStyle/>
          <a:p>
            <a:pPr algn="l">
              <a:lnSpc>
                <a:spcPts val="3079"/>
              </a:lnSpc>
            </a:pPr>
            <a:r>
              <a:rPr lang="en-US" sz="2199" b="1" spc="219">
                <a:solidFill>
                  <a:srgbClr val="2E435B"/>
                </a:solidFill>
                <a:latin typeface="Lato 1 Bold"/>
                <a:ea typeface="Lato 1 Bold"/>
                <a:cs typeface="Lato 1 Bold"/>
                <a:sym typeface="Lato 1 Bold"/>
              </a:rPr>
              <a:t>Source: Catherine Sanderson, The Bystander Effect, 2020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3123" y="0"/>
            <a:ext cx="19157557" cy="1635964"/>
            <a:chOff x="0" y="0"/>
            <a:chExt cx="5650536" cy="482529"/>
          </a:xfrm>
        </p:grpSpPr>
        <p:sp>
          <p:nvSpPr>
            <p:cNvPr id="3" name="Freeform 3"/>
            <p:cNvSpPr/>
            <p:nvPr/>
          </p:nvSpPr>
          <p:spPr>
            <a:xfrm>
              <a:off x="0" y="0"/>
              <a:ext cx="5650536" cy="482529"/>
            </a:xfrm>
            <a:custGeom>
              <a:avLst/>
              <a:gdLst/>
              <a:ahLst/>
              <a:cxnLst/>
              <a:rect l="l" t="t" r="r" b="b"/>
              <a:pathLst>
                <a:path w="5650536" h="482529">
                  <a:moveTo>
                    <a:pt x="0" y="0"/>
                  </a:moveTo>
                  <a:lnTo>
                    <a:pt x="5650536" y="0"/>
                  </a:lnTo>
                  <a:lnTo>
                    <a:pt x="5650536" y="482529"/>
                  </a:lnTo>
                  <a:lnTo>
                    <a:pt x="0" y="482529"/>
                  </a:lnTo>
                  <a:close/>
                </a:path>
              </a:pathLst>
            </a:custGeom>
            <a:solidFill>
              <a:srgbClr val="2B1C64"/>
            </a:solidFill>
          </p:spPr>
          <p:txBody>
            <a:bodyPr/>
            <a:lstStyle/>
            <a:p>
              <a:endParaRPr lang="en-GB"/>
            </a:p>
          </p:txBody>
        </p:sp>
      </p:grpSp>
      <p:grpSp>
        <p:nvGrpSpPr>
          <p:cNvPr id="4" name="Group 4"/>
          <p:cNvGrpSpPr/>
          <p:nvPr/>
        </p:nvGrpSpPr>
        <p:grpSpPr>
          <a:xfrm>
            <a:off x="1376816" y="0"/>
            <a:ext cx="452408" cy="10287000"/>
            <a:chOff x="0" y="0"/>
            <a:chExt cx="165040" cy="3752725"/>
          </a:xfrm>
        </p:grpSpPr>
        <p:sp>
          <p:nvSpPr>
            <p:cNvPr id="5" name="Freeform 5"/>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2B4A9D"/>
            </a:solidFill>
          </p:spPr>
          <p:txBody>
            <a:bodyPr/>
            <a:lstStyle/>
            <a:p>
              <a:endParaRPr lang="en-GB"/>
            </a:p>
          </p:txBody>
        </p:sp>
      </p:grpSp>
      <p:grpSp>
        <p:nvGrpSpPr>
          <p:cNvPr id="6" name="Group 6"/>
          <p:cNvGrpSpPr/>
          <p:nvPr/>
        </p:nvGrpSpPr>
        <p:grpSpPr>
          <a:xfrm>
            <a:off x="11002471" y="0"/>
            <a:ext cx="8158674" cy="10287000"/>
            <a:chOff x="0" y="0"/>
            <a:chExt cx="2976306" cy="3752725"/>
          </a:xfrm>
        </p:grpSpPr>
        <p:sp>
          <p:nvSpPr>
            <p:cNvPr id="7" name="Freeform 7"/>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8" name="TextBox 8"/>
          <p:cNvSpPr txBox="1"/>
          <p:nvPr/>
        </p:nvSpPr>
        <p:spPr>
          <a:xfrm>
            <a:off x="1829224" y="726530"/>
            <a:ext cx="16984301" cy="1196993"/>
          </a:xfrm>
          <a:prstGeom prst="rect">
            <a:avLst/>
          </a:prstGeom>
        </p:spPr>
        <p:txBody>
          <a:bodyPr lIns="0" tIns="0" rIns="0" bIns="0" rtlCol="0" anchor="t">
            <a:spAutoFit/>
          </a:bodyPr>
          <a:lstStyle/>
          <a:p>
            <a:pPr algn="l">
              <a:lnSpc>
                <a:spcPts val="4550"/>
              </a:lnSpc>
            </a:pPr>
            <a:r>
              <a:rPr lang="en-US" sz="4334" b="1" spc="216" dirty="0">
                <a:solidFill>
                  <a:srgbClr val="FFFFFF"/>
                </a:solidFill>
                <a:latin typeface="Poppins Ultra-Bold"/>
                <a:ea typeface="Poppins Ultra-Bold"/>
                <a:cs typeface="Poppins Ultra-Bold"/>
                <a:sym typeface="Poppins Ultra-Bold"/>
              </a:rPr>
              <a:t> REFLECTION EXERCISE</a:t>
            </a:r>
          </a:p>
          <a:p>
            <a:pPr algn="ctr">
              <a:lnSpc>
                <a:spcPts val="4550"/>
              </a:lnSpc>
            </a:pPr>
            <a:endParaRPr lang="en-US" sz="4334" b="1" spc="216" dirty="0">
              <a:solidFill>
                <a:srgbClr val="FFFFFF"/>
              </a:solidFill>
              <a:latin typeface="Poppins Ultra-Bold"/>
              <a:ea typeface="Poppins Ultra-Bold"/>
              <a:cs typeface="Poppins Ultra-Bold"/>
              <a:sym typeface="Poppins Ultra-Bold"/>
            </a:endParaRPr>
          </a:p>
        </p:txBody>
      </p:sp>
      <p:sp>
        <p:nvSpPr>
          <p:cNvPr id="9" name="TextBox 9"/>
          <p:cNvSpPr txBox="1"/>
          <p:nvPr/>
        </p:nvSpPr>
        <p:spPr>
          <a:xfrm>
            <a:off x="11349681" y="3428195"/>
            <a:ext cx="6650036" cy="5895980"/>
          </a:xfrm>
          <a:prstGeom prst="rect">
            <a:avLst/>
          </a:prstGeom>
        </p:spPr>
        <p:txBody>
          <a:bodyPr lIns="0" tIns="0" rIns="0" bIns="0" rtlCol="0" anchor="t">
            <a:spAutoFit/>
          </a:bodyPr>
          <a:lstStyle/>
          <a:p>
            <a:pPr marL="863651" lvl="1" indent="-431826" algn="l">
              <a:lnSpc>
                <a:spcPts val="4200"/>
              </a:lnSpc>
              <a:buAutoNum type="arabicPeriod"/>
            </a:pPr>
            <a:r>
              <a:rPr lang="en-US" sz="4000" spc="200">
                <a:solidFill>
                  <a:srgbClr val="FFFFFF"/>
                </a:solidFill>
                <a:latin typeface="Canva Sans 1"/>
                <a:ea typeface="Canva Sans 1"/>
                <a:cs typeface="Canva Sans 1"/>
                <a:sym typeface="Canva Sans 1"/>
              </a:rPr>
              <a:t>Think of a real life example where good people behaved badly </a:t>
            </a:r>
          </a:p>
          <a:p>
            <a:pPr marL="863651" lvl="1" indent="-431826" algn="l">
              <a:lnSpc>
                <a:spcPts val="4200"/>
              </a:lnSpc>
              <a:buAutoNum type="arabicPeriod"/>
            </a:pPr>
            <a:r>
              <a:rPr lang="en-US" sz="4000" spc="200">
                <a:solidFill>
                  <a:srgbClr val="FFFFFF"/>
                </a:solidFill>
                <a:latin typeface="Canva Sans 1"/>
                <a:ea typeface="Canva Sans 1"/>
                <a:cs typeface="Canva Sans 1"/>
                <a:sym typeface="Canva Sans 1"/>
              </a:rPr>
              <a:t>Share with the group </a:t>
            </a:r>
          </a:p>
          <a:p>
            <a:pPr marL="863651" lvl="1" indent="-431826" algn="l">
              <a:lnSpc>
                <a:spcPts val="4200"/>
              </a:lnSpc>
              <a:buAutoNum type="arabicPeriod"/>
            </a:pPr>
            <a:r>
              <a:rPr lang="en-US" sz="4000" spc="200">
                <a:solidFill>
                  <a:srgbClr val="FFFFFF"/>
                </a:solidFill>
                <a:latin typeface="Canva Sans 1"/>
                <a:ea typeface="Canva Sans 1"/>
                <a:cs typeface="Canva Sans 1"/>
                <a:sym typeface="Canva Sans 1"/>
              </a:rPr>
              <a:t>Discuss whether one of these reasons might explain why people behaved the way that they did</a:t>
            </a:r>
          </a:p>
          <a:p>
            <a:pPr algn="ctr">
              <a:lnSpc>
                <a:spcPts val="4200"/>
              </a:lnSpc>
              <a:spcBef>
                <a:spcPct val="0"/>
              </a:spcBef>
            </a:pPr>
            <a:endParaRPr lang="en-US" sz="4000" spc="200">
              <a:solidFill>
                <a:srgbClr val="FFFFFF"/>
              </a:solidFill>
              <a:latin typeface="Canva Sans 1"/>
              <a:ea typeface="Canva Sans 1"/>
              <a:cs typeface="Canva Sans 1"/>
              <a:sym typeface="Canva Sans 1"/>
            </a:endParaRPr>
          </a:p>
        </p:txBody>
      </p:sp>
      <p:grpSp>
        <p:nvGrpSpPr>
          <p:cNvPr id="10" name="Group 10"/>
          <p:cNvGrpSpPr/>
          <p:nvPr/>
        </p:nvGrpSpPr>
        <p:grpSpPr>
          <a:xfrm>
            <a:off x="2286698" y="2951402"/>
            <a:ext cx="8258572" cy="5611106"/>
            <a:chOff x="0" y="19050"/>
            <a:chExt cx="11011429" cy="7481475"/>
          </a:xfrm>
        </p:grpSpPr>
        <p:sp>
          <p:nvSpPr>
            <p:cNvPr id="11" name="TextBox 11"/>
            <p:cNvSpPr txBox="1"/>
            <p:nvPr/>
          </p:nvSpPr>
          <p:spPr>
            <a:xfrm>
              <a:off x="0" y="19050"/>
              <a:ext cx="10393362" cy="800561"/>
            </a:xfrm>
            <a:prstGeom prst="rect">
              <a:avLst/>
            </a:prstGeom>
          </p:spPr>
          <p:txBody>
            <a:bodyPr lIns="0" tIns="0" rIns="0" bIns="0" rtlCol="0" anchor="t">
              <a:spAutoFit/>
            </a:bodyPr>
            <a:lstStyle/>
            <a:p>
              <a:pPr algn="ctr">
                <a:lnSpc>
                  <a:spcPts val="4620"/>
                </a:lnSpc>
                <a:spcBef>
                  <a:spcPct val="0"/>
                </a:spcBef>
              </a:pPr>
              <a:endParaRPr lang="en-US" sz="4400" b="1" spc="220" dirty="0">
                <a:solidFill>
                  <a:srgbClr val="2B4A9D"/>
                </a:solidFill>
                <a:latin typeface="Poppins Ultra-Bold"/>
                <a:ea typeface="Poppins Ultra-Bold"/>
                <a:cs typeface="Poppins Ultra-Bold"/>
                <a:sym typeface="Poppins Ultra-Bold"/>
              </a:endParaRPr>
            </a:p>
          </p:txBody>
        </p:sp>
        <p:sp>
          <p:nvSpPr>
            <p:cNvPr id="12" name="TextBox 12"/>
            <p:cNvSpPr txBox="1"/>
            <p:nvPr/>
          </p:nvSpPr>
          <p:spPr>
            <a:xfrm>
              <a:off x="0" y="1606545"/>
              <a:ext cx="11011429" cy="800561"/>
            </a:xfrm>
            <a:prstGeom prst="rect">
              <a:avLst/>
            </a:prstGeom>
          </p:spPr>
          <p:txBody>
            <a:bodyPr lIns="0" tIns="0" rIns="0" bIns="0" rtlCol="0" anchor="t">
              <a:spAutoFit/>
            </a:bodyPr>
            <a:lstStyle/>
            <a:p>
              <a:pPr algn="ctr">
                <a:lnSpc>
                  <a:spcPts val="4620"/>
                </a:lnSpc>
                <a:spcBef>
                  <a:spcPct val="0"/>
                </a:spcBef>
              </a:pPr>
              <a:endParaRPr lang="en-US" sz="4400" b="1" spc="220" dirty="0">
                <a:solidFill>
                  <a:srgbClr val="2B4A9D"/>
                </a:solidFill>
                <a:latin typeface="Poppins Ultra-Bold"/>
                <a:ea typeface="Poppins Ultra-Bold"/>
                <a:cs typeface="Poppins Ultra-Bold"/>
                <a:sym typeface="Poppins Ultra-Bold"/>
              </a:endParaRPr>
            </a:p>
          </p:txBody>
        </p:sp>
        <p:sp>
          <p:nvSpPr>
            <p:cNvPr id="13" name="TextBox 13"/>
            <p:cNvSpPr txBox="1"/>
            <p:nvPr/>
          </p:nvSpPr>
          <p:spPr>
            <a:xfrm>
              <a:off x="0" y="3303627"/>
              <a:ext cx="10043318" cy="800561"/>
            </a:xfrm>
            <a:prstGeom prst="rect">
              <a:avLst/>
            </a:prstGeom>
          </p:spPr>
          <p:txBody>
            <a:bodyPr lIns="0" tIns="0" rIns="0" bIns="0" rtlCol="0" anchor="t">
              <a:spAutoFit/>
            </a:bodyPr>
            <a:lstStyle/>
            <a:p>
              <a:pPr algn="ctr">
                <a:lnSpc>
                  <a:spcPts val="4620"/>
                </a:lnSpc>
                <a:spcBef>
                  <a:spcPct val="0"/>
                </a:spcBef>
              </a:pPr>
              <a:endParaRPr lang="en-US" sz="4400" b="1" spc="220" dirty="0">
                <a:solidFill>
                  <a:srgbClr val="2B4A9D"/>
                </a:solidFill>
                <a:latin typeface="Poppins Ultra-Bold"/>
                <a:ea typeface="Poppins Ultra-Bold"/>
                <a:cs typeface="Poppins Ultra-Bold"/>
                <a:sym typeface="Poppins Ultra-Bold"/>
              </a:endParaRPr>
            </a:p>
          </p:txBody>
        </p:sp>
        <p:sp>
          <p:nvSpPr>
            <p:cNvPr id="14" name="TextBox 14"/>
            <p:cNvSpPr txBox="1"/>
            <p:nvPr/>
          </p:nvSpPr>
          <p:spPr>
            <a:xfrm>
              <a:off x="0" y="5000704"/>
              <a:ext cx="10902686" cy="800561"/>
            </a:xfrm>
            <a:prstGeom prst="rect">
              <a:avLst/>
            </a:prstGeom>
          </p:spPr>
          <p:txBody>
            <a:bodyPr lIns="0" tIns="0" rIns="0" bIns="0" rtlCol="0" anchor="t">
              <a:spAutoFit/>
            </a:bodyPr>
            <a:lstStyle/>
            <a:p>
              <a:pPr algn="ctr">
                <a:lnSpc>
                  <a:spcPts val="4620"/>
                </a:lnSpc>
                <a:spcBef>
                  <a:spcPct val="0"/>
                </a:spcBef>
              </a:pPr>
              <a:endParaRPr lang="en-US" sz="4400" b="1" spc="220" dirty="0">
                <a:solidFill>
                  <a:srgbClr val="2B4A9D"/>
                </a:solidFill>
                <a:latin typeface="Poppins Ultra-Bold"/>
                <a:ea typeface="Poppins Ultra-Bold"/>
                <a:cs typeface="Poppins Ultra-Bold"/>
                <a:sym typeface="Poppins Ultra-Bold"/>
              </a:endParaRPr>
            </a:p>
          </p:txBody>
        </p:sp>
        <p:sp>
          <p:nvSpPr>
            <p:cNvPr id="15" name="TextBox 15"/>
            <p:cNvSpPr txBox="1"/>
            <p:nvPr/>
          </p:nvSpPr>
          <p:spPr>
            <a:xfrm>
              <a:off x="0" y="6699964"/>
              <a:ext cx="9979422" cy="800561"/>
            </a:xfrm>
            <a:prstGeom prst="rect">
              <a:avLst/>
            </a:prstGeom>
          </p:spPr>
          <p:txBody>
            <a:bodyPr lIns="0" tIns="0" rIns="0" bIns="0" rtlCol="0" anchor="t">
              <a:spAutoFit/>
            </a:bodyPr>
            <a:lstStyle/>
            <a:p>
              <a:pPr algn="ctr">
                <a:lnSpc>
                  <a:spcPts val="4620"/>
                </a:lnSpc>
                <a:spcBef>
                  <a:spcPct val="0"/>
                </a:spcBef>
              </a:pPr>
              <a:endParaRPr lang="en-US" sz="4400" b="1" spc="220" dirty="0">
                <a:solidFill>
                  <a:srgbClr val="2B4A9D"/>
                </a:solidFill>
                <a:latin typeface="Poppins Ultra-Bold"/>
                <a:ea typeface="Poppins Ultra-Bold"/>
                <a:cs typeface="Poppins Ultra-Bold"/>
                <a:sym typeface="Poppins Ultra-Bold"/>
              </a:endParaRPr>
            </a:p>
          </p:txBody>
        </p:sp>
      </p:grpSp>
      <p:grpSp>
        <p:nvGrpSpPr>
          <p:cNvPr id="16" name="Group 16"/>
          <p:cNvGrpSpPr/>
          <p:nvPr/>
        </p:nvGrpSpPr>
        <p:grpSpPr>
          <a:xfrm>
            <a:off x="11002471" y="1635964"/>
            <a:ext cx="9968424" cy="1259922"/>
            <a:chOff x="0" y="0"/>
            <a:chExt cx="3636508" cy="459623"/>
          </a:xfrm>
        </p:grpSpPr>
        <p:sp>
          <p:nvSpPr>
            <p:cNvPr id="17" name="Freeform 17"/>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2B4A9D"/>
            </a:solidFill>
          </p:spPr>
          <p:txBody>
            <a:bodyPr/>
            <a:lstStyle/>
            <a:p>
              <a:endParaRPr lang="en-GB"/>
            </a:p>
          </p:txBody>
        </p:sp>
      </p:grpSp>
      <p:sp>
        <p:nvSpPr>
          <p:cNvPr id="18" name="TextBox 18"/>
          <p:cNvSpPr txBox="1"/>
          <p:nvPr/>
        </p:nvSpPr>
        <p:spPr>
          <a:xfrm>
            <a:off x="10883717" y="1967466"/>
            <a:ext cx="7581964" cy="625493"/>
          </a:xfrm>
          <a:prstGeom prst="rect">
            <a:avLst/>
          </a:prstGeom>
        </p:spPr>
        <p:txBody>
          <a:bodyPr lIns="0" tIns="0" rIns="0" bIns="0" rtlCol="0" anchor="t">
            <a:spAutoFit/>
          </a:bodyPr>
          <a:lstStyle/>
          <a:p>
            <a:pPr algn="ctr">
              <a:lnSpc>
                <a:spcPts val="4550"/>
              </a:lnSpc>
            </a:pPr>
            <a:r>
              <a:rPr lang="en-US" sz="4334" b="1" spc="216">
                <a:solidFill>
                  <a:srgbClr val="FFFFFF"/>
                </a:solidFill>
                <a:latin typeface="Poppins Bold"/>
                <a:ea typeface="Poppins Bold"/>
                <a:cs typeface="Poppins Bold"/>
                <a:sym typeface="Poppins Bold"/>
              </a:rPr>
              <a:t>PERSONAL EXPERIENCE</a:t>
            </a:r>
          </a:p>
        </p:txBody>
      </p:sp>
      <p:sp>
        <p:nvSpPr>
          <p:cNvPr id="20" name="TextBox 19">
            <a:extLst>
              <a:ext uri="{FF2B5EF4-FFF2-40B4-BE49-F238E27FC236}">
                <a16:creationId xmlns:a16="http://schemas.microsoft.com/office/drawing/2014/main" id="{21EB6281-FB41-C9F9-172B-733A86691290}"/>
              </a:ext>
            </a:extLst>
          </p:cNvPr>
          <p:cNvSpPr txBox="1"/>
          <p:nvPr/>
        </p:nvSpPr>
        <p:spPr>
          <a:xfrm>
            <a:off x="1895359" y="3183666"/>
            <a:ext cx="10774906" cy="5426357"/>
          </a:xfrm>
          <a:prstGeom prst="rect">
            <a:avLst/>
          </a:prstGeom>
          <a:noFill/>
        </p:spPr>
        <p:txBody>
          <a:bodyPr wrap="square">
            <a:spAutoFit/>
          </a:bodyPr>
          <a:lstStyle/>
          <a:p>
            <a:pPr>
              <a:lnSpc>
                <a:spcPts val="4620"/>
              </a:lnSpc>
              <a:spcBef>
                <a:spcPct val="0"/>
              </a:spcBef>
            </a:pPr>
            <a:r>
              <a:rPr lang="en-US" sz="4800" b="1" spc="220" dirty="0">
                <a:solidFill>
                  <a:srgbClr val="2B4A9D"/>
                </a:solidFill>
                <a:latin typeface="Poppins Ultra-Bold"/>
                <a:ea typeface="Poppins Ultra-Bold"/>
                <a:cs typeface="Poppins Ultra-Bold"/>
                <a:sym typeface="Poppins Ultra-Bold"/>
              </a:rPr>
              <a:t>THE HAZARD OF THE HERD</a:t>
            </a:r>
          </a:p>
          <a:p>
            <a:pPr>
              <a:lnSpc>
                <a:spcPts val="4620"/>
              </a:lnSpc>
              <a:spcBef>
                <a:spcPct val="0"/>
              </a:spcBef>
            </a:pPr>
            <a:endParaRPr lang="en-US" sz="4800" b="1" spc="220" dirty="0">
              <a:solidFill>
                <a:srgbClr val="2B4A9D"/>
              </a:solidFill>
              <a:latin typeface="Poppins Ultra-Bold"/>
              <a:ea typeface="Poppins Ultra-Bold"/>
              <a:cs typeface="Poppins Ultra-Bold"/>
              <a:sym typeface="Poppins Ultra-Bold"/>
            </a:endParaRPr>
          </a:p>
          <a:p>
            <a:pPr>
              <a:lnSpc>
                <a:spcPts val="4620"/>
              </a:lnSpc>
              <a:spcBef>
                <a:spcPct val="0"/>
              </a:spcBef>
            </a:pPr>
            <a:r>
              <a:rPr lang="en-US" sz="4800" b="1" spc="220" dirty="0">
                <a:solidFill>
                  <a:srgbClr val="2B4A9D"/>
                </a:solidFill>
                <a:latin typeface="Poppins Ultra-Bold"/>
                <a:ea typeface="Poppins Ultra-Bold"/>
                <a:cs typeface="Poppins Ultra-Bold"/>
                <a:sym typeface="Poppins Ultra-Bold"/>
              </a:rPr>
              <a:t>‘JUST FOLLOWING ORDERS’</a:t>
            </a:r>
          </a:p>
          <a:p>
            <a:pPr>
              <a:lnSpc>
                <a:spcPts val="4620"/>
              </a:lnSpc>
              <a:spcBef>
                <a:spcPct val="0"/>
              </a:spcBef>
            </a:pPr>
            <a:endParaRPr lang="en-US" sz="4800" b="1" spc="220" dirty="0">
              <a:solidFill>
                <a:srgbClr val="2B4A9D"/>
              </a:solidFill>
              <a:latin typeface="Poppins Ultra-Bold"/>
              <a:ea typeface="Poppins Ultra-Bold"/>
              <a:cs typeface="Poppins Ultra-Bold"/>
              <a:sym typeface="Poppins Ultra-Bold"/>
            </a:endParaRPr>
          </a:p>
          <a:p>
            <a:pPr>
              <a:lnSpc>
                <a:spcPts val="4620"/>
              </a:lnSpc>
              <a:spcBef>
                <a:spcPct val="0"/>
              </a:spcBef>
            </a:pPr>
            <a:r>
              <a:rPr lang="en-US" sz="4800" b="1" spc="220" dirty="0">
                <a:solidFill>
                  <a:srgbClr val="2B4A9D"/>
                </a:solidFill>
                <a:latin typeface="Poppins Ultra-Bold"/>
                <a:ea typeface="Poppins Ultra-Bold"/>
                <a:cs typeface="Poppins Ultra-Bold"/>
                <a:sym typeface="Poppins Ultra-Bold"/>
              </a:rPr>
              <a:t>A QUESTION OF IDENTITY</a:t>
            </a:r>
          </a:p>
          <a:p>
            <a:pPr>
              <a:lnSpc>
                <a:spcPts val="4620"/>
              </a:lnSpc>
              <a:spcBef>
                <a:spcPct val="0"/>
              </a:spcBef>
            </a:pPr>
            <a:endParaRPr lang="en-US" sz="4800" b="1" spc="220" dirty="0">
              <a:solidFill>
                <a:srgbClr val="2B4A9D"/>
              </a:solidFill>
              <a:latin typeface="Poppins Ultra-Bold"/>
              <a:ea typeface="Poppins Ultra-Bold"/>
              <a:cs typeface="Poppins Ultra-Bold"/>
              <a:sym typeface="Poppins Ultra-Bold"/>
            </a:endParaRPr>
          </a:p>
          <a:p>
            <a:pPr>
              <a:lnSpc>
                <a:spcPts val="4620"/>
              </a:lnSpc>
              <a:spcBef>
                <a:spcPct val="0"/>
              </a:spcBef>
            </a:pPr>
            <a:r>
              <a:rPr lang="en-US" sz="4800" b="1" spc="220" dirty="0">
                <a:solidFill>
                  <a:srgbClr val="2B4A9D"/>
                </a:solidFill>
                <a:latin typeface="Poppins Ultra-Bold"/>
                <a:ea typeface="Poppins Ultra-Bold"/>
                <a:cs typeface="Poppins Ultra-Bold"/>
                <a:sym typeface="Poppins Ultra-Bold"/>
              </a:rPr>
              <a:t>THE AGONY OF INDECISION</a:t>
            </a:r>
          </a:p>
          <a:p>
            <a:pPr>
              <a:lnSpc>
                <a:spcPts val="4620"/>
              </a:lnSpc>
              <a:spcBef>
                <a:spcPct val="0"/>
              </a:spcBef>
            </a:pPr>
            <a:endParaRPr lang="en-US" sz="4800" b="1" spc="220" dirty="0">
              <a:solidFill>
                <a:srgbClr val="2B4A9D"/>
              </a:solidFill>
              <a:latin typeface="Poppins Ultra-Bold"/>
              <a:ea typeface="Poppins Ultra-Bold"/>
              <a:cs typeface="Poppins Ultra-Bold"/>
              <a:sym typeface="Poppins Ultra-Bold"/>
            </a:endParaRPr>
          </a:p>
          <a:p>
            <a:pPr>
              <a:lnSpc>
                <a:spcPts val="4620"/>
              </a:lnSpc>
              <a:spcBef>
                <a:spcPct val="0"/>
              </a:spcBef>
            </a:pPr>
            <a:r>
              <a:rPr lang="en-US" sz="4800" b="1" spc="220" dirty="0">
                <a:solidFill>
                  <a:srgbClr val="2B4A9D"/>
                </a:solidFill>
                <a:latin typeface="Poppins Ultra-Bold"/>
                <a:ea typeface="Poppins Ultra-Bold"/>
                <a:cs typeface="Poppins Ultra-Bold"/>
                <a:sym typeface="Poppins Ultra-Bold"/>
              </a:rPr>
              <a:t>A GRADUAL ESCALATION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2425592"/>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2AA92"/>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16" name="TextBox 16"/>
          <p:cNvSpPr txBox="1"/>
          <p:nvPr/>
        </p:nvSpPr>
        <p:spPr>
          <a:xfrm>
            <a:off x="895350" y="4982535"/>
            <a:ext cx="9233976" cy="2124075"/>
          </a:xfrm>
          <a:prstGeom prst="rect">
            <a:avLst/>
          </a:prstGeom>
        </p:spPr>
        <p:txBody>
          <a:bodyPr lIns="0" tIns="0" rIns="0" bIns="0" rtlCol="0" anchor="t">
            <a:spAutoFit/>
          </a:bodyPr>
          <a:lstStyle/>
          <a:p>
            <a:pPr algn="ctr">
              <a:lnSpc>
                <a:spcPts val="4200"/>
              </a:lnSpc>
            </a:pPr>
            <a:r>
              <a:rPr lang="en-US" sz="3000" spc="300">
                <a:solidFill>
                  <a:srgbClr val="000000"/>
                </a:solidFill>
                <a:latin typeface="Lato 1"/>
                <a:ea typeface="Lato 1"/>
                <a:cs typeface="Lato 1"/>
                <a:sym typeface="Lato 1"/>
              </a:rPr>
              <a:t>WHY DO GOOD PEOPLE NOT INTERVENE WHEN THEY SEE OTHER PEOPLE BEHAVING BADLY?</a:t>
            </a:r>
          </a:p>
          <a:p>
            <a:pPr algn="ctr">
              <a:lnSpc>
                <a:spcPts val="4200"/>
              </a:lnSpc>
            </a:pPr>
            <a:endParaRPr lang="en-US" sz="3000" spc="300">
              <a:solidFill>
                <a:srgbClr val="000000"/>
              </a:solidFill>
              <a:latin typeface="Lato 1"/>
              <a:ea typeface="Lato 1"/>
              <a:cs typeface="Lato 1"/>
              <a:sym typeface="Lato 1"/>
            </a:endParaRPr>
          </a:p>
        </p:txBody>
      </p:sp>
      <p:sp>
        <p:nvSpPr>
          <p:cNvPr id="17" name="TextBox 17"/>
          <p:cNvSpPr txBox="1"/>
          <p:nvPr/>
        </p:nvSpPr>
        <p:spPr>
          <a:xfrm>
            <a:off x="895350" y="3742663"/>
            <a:ext cx="9233976"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Heavy"/>
                <a:ea typeface="Poppins Heavy"/>
                <a:cs typeface="Poppins Heavy"/>
                <a:sym typeface="Poppins Heavy"/>
              </a:rPr>
              <a:t>MODULE</a:t>
            </a:r>
          </a:p>
        </p:txBody>
      </p:sp>
      <p:grpSp>
        <p:nvGrpSpPr>
          <p:cNvPr id="18" name="Group 18"/>
          <p:cNvGrpSpPr/>
          <p:nvPr/>
        </p:nvGrpSpPr>
        <p:grpSpPr>
          <a:xfrm>
            <a:off x="10129326" y="0"/>
            <a:ext cx="8158674" cy="10287000"/>
            <a:chOff x="0" y="0"/>
            <a:chExt cx="2976306" cy="3752725"/>
          </a:xfrm>
        </p:grpSpPr>
        <p:sp>
          <p:nvSpPr>
            <p:cNvPr id="19" name="Freeform 1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20" name="TextBox 20"/>
          <p:cNvSpPr txBox="1"/>
          <p:nvPr/>
        </p:nvSpPr>
        <p:spPr>
          <a:xfrm>
            <a:off x="3997858" y="2523496"/>
            <a:ext cx="2528376" cy="1190625"/>
          </a:xfrm>
          <a:prstGeom prst="rect">
            <a:avLst/>
          </a:prstGeom>
        </p:spPr>
        <p:txBody>
          <a:bodyPr lIns="0" tIns="0" rIns="0" bIns="0" rtlCol="0" anchor="t">
            <a:spAutoFit/>
          </a:bodyPr>
          <a:lstStyle/>
          <a:p>
            <a:pPr algn="ctr">
              <a:lnSpc>
                <a:spcPts val="8400"/>
              </a:lnSpc>
            </a:pPr>
            <a:r>
              <a:rPr lang="en-US" sz="8000" b="1" spc="400">
                <a:solidFill>
                  <a:srgbClr val="FFFFFF"/>
                </a:solidFill>
                <a:latin typeface="Poppins Ultra-Bold"/>
                <a:ea typeface="Poppins Ultra-Bold"/>
                <a:cs typeface="Poppins Ultra-Bold"/>
                <a:sym typeface="Poppins Ultra-Bold"/>
              </a:rPr>
              <a:t>4</a:t>
            </a:r>
          </a:p>
        </p:txBody>
      </p:sp>
      <p:sp>
        <p:nvSpPr>
          <p:cNvPr id="21" name="Freeform 21"/>
          <p:cNvSpPr/>
          <p:nvPr/>
        </p:nvSpPr>
        <p:spPr>
          <a:xfrm>
            <a:off x="12151263" y="226628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68953" y="-5607572"/>
            <a:ext cx="1717271" cy="19055176"/>
            <a:chOff x="0" y="0"/>
            <a:chExt cx="2354580" cy="26126888"/>
          </a:xfrm>
        </p:grpSpPr>
        <p:sp>
          <p:nvSpPr>
            <p:cNvPr id="3" name="Freeform 3"/>
            <p:cNvSpPr/>
            <p:nvPr/>
          </p:nvSpPr>
          <p:spPr>
            <a:xfrm>
              <a:off x="0" y="0"/>
              <a:ext cx="2353310" cy="26126889"/>
            </a:xfrm>
            <a:custGeom>
              <a:avLst/>
              <a:gdLst/>
              <a:ahLst/>
              <a:cxnLst/>
              <a:rect l="l" t="t" r="r" b="b"/>
              <a:pathLst>
                <a:path w="2353310" h="26126889">
                  <a:moveTo>
                    <a:pt x="784860" y="26059578"/>
                  </a:moveTo>
                  <a:cubicBezTo>
                    <a:pt x="905510" y="26100218"/>
                    <a:pt x="1042670" y="26126889"/>
                    <a:pt x="1177290" y="26126889"/>
                  </a:cubicBezTo>
                  <a:cubicBezTo>
                    <a:pt x="1311910" y="26126889"/>
                    <a:pt x="1441450" y="26104028"/>
                    <a:pt x="1560830" y="26063389"/>
                  </a:cubicBezTo>
                  <a:cubicBezTo>
                    <a:pt x="1563370" y="26062118"/>
                    <a:pt x="1565910" y="26062118"/>
                    <a:pt x="1568450" y="26060850"/>
                  </a:cubicBezTo>
                  <a:cubicBezTo>
                    <a:pt x="2016760" y="25898287"/>
                    <a:pt x="2346960" y="25469028"/>
                    <a:pt x="2353310" y="24895817"/>
                  </a:cubicBezTo>
                  <a:lnTo>
                    <a:pt x="2353310" y="0"/>
                  </a:lnTo>
                  <a:lnTo>
                    <a:pt x="0" y="0"/>
                  </a:lnTo>
                  <a:lnTo>
                    <a:pt x="0" y="24876654"/>
                  </a:lnTo>
                  <a:cubicBezTo>
                    <a:pt x="6350" y="25471568"/>
                    <a:pt x="331470" y="25900828"/>
                    <a:pt x="784860" y="26059578"/>
                  </a:cubicBezTo>
                  <a:close/>
                </a:path>
              </a:pathLst>
            </a:custGeom>
            <a:solidFill>
              <a:srgbClr val="2B4A9D"/>
            </a:solidFill>
          </p:spPr>
          <p:txBody>
            <a:bodyPr/>
            <a:lstStyle/>
            <a:p>
              <a:endParaRPr lang="en-GB"/>
            </a:p>
          </p:txBody>
        </p:sp>
      </p:grpSp>
      <p:sp>
        <p:nvSpPr>
          <p:cNvPr id="4" name="Freeform 4"/>
          <p:cNvSpPr/>
          <p:nvPr/>
        </p:nvSpPr>
        <p:spPr>
          <a:xfrm>
            <a:off x="0" y="44011"/>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5" name="Freeform 5"/>
          <p:cNvSpPr/>
          <p:nvPr/>
        </p:nvSpPr>
        <p:spPr>
          <a:xfrm>
            <a:off x="5400688" y="304336"/>
            <a:ext cx="7486623" cy="2395720"/>
          </a:xfrm>
          <a:custGeom>
            <a:avLst/>
            <a:gdLst/>
            <a:ahLst/>
            <a:cxnLst/>
            <a:rect l="l" t="t" r="r" b="b"/>
            <a:pathLst>
              <a:path w="7486623" h="2395720">
                <a:moveTo>
                  <a:pt x="0" y="0"/>
                </a:moveTo>
                <a:lnTo>
                  <a:pt x="7486623" y="0"/>
                </a:lnTo>
                <a:lnTo>
                  <a:pt x="7486623" y="2395720"/>
                </a:lnTo>
                <a:lnTo>
                  <a:pt x="0" y="2395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0" y="3187676"/>
            <a:ext cx="18288000" cy="1590975"/>
          </a:xfrm>
          <a:prstGeom prst="rect">
            <a:avLst/>
          </a:prstGeom>
        </p:spPr>
        <p:txBody>
          <a:bodyPr lIns="0" tIns="0" rIns="0" bIns="0" rtlCol="0" anchor="t">
            <a:spAutoFit/>
          </a:bodyPr>
          <a:lstStyle/>
          <a:p>
            <a:pPr algn="ctr">
              <a:lnSpc>
                <a:spcPts val="6283"/>
              </a:lnSpc>
            </a:pPr>
            <a:r>
              <a:rPr lang="en-US" sz="4488" b="1">
                <a:solidFill>
                  <a:srgbClr val="FDFEFE"/>
                </a:solidFill>
                <a:latin typeface="Poppins Ultra-Bold"/>
                <a:ea typeface="Poppins Ultra-Bold"/>
                <a:cs typeface="Poppins Ultra-Bold"/>
                <a:sym typeface="Poppins Ultra-Bold"/>
              </a:rPr>
              <a:t>What  might stop you from intervening when you witness harmful behaviours </a:t>
            </a:r>
            <a:r>
              <a:rPr lang="en-US" sz="4488" b="1">
                <a:solidFill>
                  <a:srgbClr val="FFFFFF"/>
                </a:solidFill>
                <a:latin typeface="Poppins Ultra-Bold"/>
                <a:ea typeface="Poppins Ultra-Bold"/>
                <a:cs typeface="Poppins Ultra-Bold"/>
                <a:sym typeface="Poppins Ultra-Bold"/>
              </a:rPr>
              <a:t>at work</a:t>
            </a:r>
          </a:p>
        </p:txBody>
      </p:sp>
      <p:grpSp>
        <p:nvGrpSpPr>
          <p:cNvPr id="8" name="Group 8"/>
          <p:cNvGrpSpPr/>
          <p:nvPr/>
        </p:nvGrpSpPr>
        <p:grpSpPr>
          <a:xfrm>
            <a:off x="3824971" y="5970884"/>
            <a:ext cx="10638058" cy="3086100"/>
            <a:chOff x="0" y="0"/>
            <a:chExt cx="2801793" cy="812800"/>
          </a:xfrm>
        </p:grpSpPr>
        <p:sp>
          <p:nvSpPr>
            <p:cNvPr id="9" name="Freeform 9"/>
            <p:cNvSpPr/>
            <p:nvPr/>
          </p:nvSpPr>
          <p:spPr>
            <a:xfrm>
              <a:off x="0" y="0"/>
              <a:ext cx="2801793" cy="812800"/>
            </a:xfrm>
            <a:custGeom>
              <a:avLst/>
              <a:gdLst/>
              <a:ahLst/>
              <a:cxnLst/>
              <a:rect l="l" t="t" r="r" b="b"/>
              <a:pathLst>
                <a:path w="2801793" h="812800">
                  <a:moveTo>
                    <a:pt x="37116" y="0"/>
                  </a:moveTo>
                  <a:lnTo>
                    <a:pt x="2764678" y="0"/>
                  </a:lnTo>
                  <a:cubicBezTo>
                    <a:pt x="2785176" y="0"/>
                    <a:pt x="2801793" y="16617"/>
                    <a:pt x="2801793" y="37116"/>
                  </a:cubicBezTo>
                  <a:lnTo>
                    <a:pt x="2801793" y="775684"/>
                  </a:lnTo>
                  <a:cubicBezTo>
                    <a:pt x="2801793" y="785528"/>
                    <a:pt x="2797883" y="794969"/>
                    <a:pt x="2790922" y="801929"/>
                  </a:cubicBezTo>
                  <a:cubicBezTo>
                    <a:pt x="2783962" y="808890"/>
                    <a:pt x="2774521" y="812800"/>
                    <a:pt x="2764678" y="812800"/>
                  </a:cubicBezTo>
                  <a:lnTo>
                    <a:pt x="37116" y="812800"/>
                  </a:lnTo>
                  <a:cubicBezTo>
                    <a:pt x="27272" y="812800"/>
                    <a:pt x="17831" y="808890"/>
                    <a:pt x="10871" y="801929"/>
                  </a:cubicBezTo>
                  <a:cubicBezTo>
                    <a:pt x="3910" y="794969"/>
                    <a:pt x="0" y="785528"/>
                    <a:pt x="0" y="775684"/>
                  </a:cubicBezTo>
                  <a:lnTo>
                    <a:pt x="0" y="37116"/>
                  </a:lnTo>
                  <a:cubicBezTo>
                    <a:pt x="0" y="27272"/>
                    <a:pt x="3910" y="17831"/>
                    <a:pt x="10871" y="10871"/>
                  </a:cubicBezTo>
                  <a:cubicBezTo>
                    <a:pt x="17831" y="3910"/>
                    <a:pt x="27272" y="0"/>
                    <a:pt x="37116" y="0"/>
                  </a:cubicBezTo>
                  <a:close/>
                </a:path>
              </a:pathLst>
            </a:custGeom>
            <a:solidFill>
              <a:srgbClr val="5CA854"/>
            </a:solidFill>
          </p:spPr>
          <p:txBody>
            <a:bodyPr/>
            <a:lstStyle/>
            <a:p>
              <a:endParaRPr lang="en-GB"/>
            </a:p>
          </p:txBody>
        </p:sp>
        <p:sp>
          <p:nvSpPr>
            <p:cNvPr id="10" name="TextBox 10"/>
            <p:cNvSpPr txBox="1"/>
            <p:nvPr/>
          </p:nvSpPr>
          <p:spPr>
            <a:xfrm>
              <a:off x="0" y="-57150"/>
              <a:ext cx="2801793" cy="869950"/>
            </a:xfrm>
            <a:prstGeom prst="rect">
              <a:avLst/>
            </a:prstGeom>
          </p:spPr>
          <p:txBody>
            <a:bodyPr lIns="50800" tIns="50800" rIns="50800" bIns="50800" rtlCol="0" anchor="ctr"/>
            <a:lstStyle/>
            <a:p>
              <a:pPr algn="ctr">
                <a:lnSpc>
                  <a:spcPts val="3919"/>
                </a:lnSpc>
                <a:spcBef>
                  <a:spcPct val="0"/>
                </a:spcBef>
              </a:pPr>
              <a:r>
                <a:rPr lang="en-US" sz="2799">
                  <a:solidFill>
                    <a:srgbClr val="000000"/>
                  </a:solidFill>
                  <a:latin typeface="Canva Sans 1"/>
                  <a:ea typeface="Canva Sans 1"/>
                  <a:cs typeface="Canva Sans 1"/>
                  <a:sym typeface="Canva Sans 1"/>
                </a:rPr>
                <a:t>INSERT IMAGE OF SLIDO QR CODE AND SLIDO #NUMBER</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385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4" name="Group 4"/>
          <p:cNvGrpSpPr/>
          <p:nvPr/>
        </p:nvGrpSpPr>
        <p:grpSpPr>
          <a:xfrm rot="2700000">
            <a:off x="15742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524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8" name="Group 8"/>
          <p:cNvGrpSpPr/>
          <p:nvPr/>
        </p:nvGrpSpPr>
        <p:grpSpPr>
          <a:xfrm rot="2700000">
            <a:off x="11524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2B4A9D"/>
            </a:solidFill>
          </p:spPr>
          <p:txBody>
            <a:bodyPr/>
            <a:lstStyle/>
            <a:p>
              <a:endParaRPr lang="en-GB"/>
            </a:p>
          </p:txBody>
        </p:sp>
      </p:grpSp>
      <p:grpSp>
        <p:nvGrpSpPr>
          <p:cNvPr id="10" name="Group 10"/>
          <p:cNvGrpSpPr/>
          <p:nvPr/>
        </p:nvGrpSpPr>
        <p:grpSpPr>
          <a:xfrm rot="-5400000">
            <a:off x="3612366" y="-3596360"/>
            <a:ext cx="1853450" cy="9046170"/>
            <a:chOff x="0" y="0"/>
            <a:chExt cx="2354580" cy="11492046"/>
          </a:xfrm>
        </p:grpSpPr>
        <p:sp>
          <p:nvSpPr>
            <p:cNvPr id="11" name="Freeform 11"/>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6"/>
                    <a:pt x="331470" y="11265986"/>
                    <a:pt x="784860" y="11424736"/>
                  </a:cubicBezTo>
                  <a:close/>
                </a:path>
              </a:pathLst>
            </a:custGeom>
            <a:solidFill>
              <a:srgbClr val="68C3AF"/>
            </a:solidFill>
          </p:spPr>
          <p:txBody>
            <a:bodyPr/>
            <a:lstStyle/>
            <a:p>
              <a:endParaRPr lang="en-GB"/>
            </a:p>
          </p:txBody>
        </p:sp>
      </p:grpSp>
      <p:sp>
        <p:nvSpPr>
          <p:cNvPr id="12" name="Freeform 12"/>
          <p:cNvSpPr/>
          <p:nvPr/>
        </p:nvSpPr>
        <p:spPr>
          <a:xfrm>
            <a:off x="511961" y="1901075"/>
            <a:ext cx="9954670" cy="8433550"/>
          </a:xfrm>
          <a:custGeom>
            <a:avLst/>
            <a:gdLst/>
            <a:ahLst/>
            <a:cxnLst/>
            <a:rect l="l" t="t" r="r" b="b"/>
            <a:pathLst>
              <a:path w="9954670" h="8433550">
                <a:moveTo>
                  <a:pt x="0" y="0"/>
                </a:moveTo>
                <a:lnTo>
                  <a:pt x="9954670" y="0"/>
                </a:lnTo>
                <a:lnTo>
                  <a:pt x="9954670" y="8433550"/>
                </a:lnTo>
                <a:lnTo>
                  <a:pt x="0" y="8433550"/>
                </a:lnTo>
                <a:lnTo>
                  <a:pt x="0" y="0"/>
                </a:lnTo>
                <a:close/>
              </a:path>
            </a:pathLst>
          </a:custGeom>
          <a:blipFill>
            <a:blip r:embed="rId2"/>
            <a:stretch>
              <a:fillRect/>
            </a:stretch>
          </a:blipFill>
        </p:spPr>
        <p:txBody>
          <a:bodyPr/>
          <a:lstStyle/>
          <a:p>
            <a:endParaRPr lang="en-GB"/>
          </a:p>
        </p:txBody>
      </p:sp>
      <p:sp>
        <p:nvSpPr>
          <p:cNvPr id="13" name="TextBox 13"/>
          <p:cNvSpPr txBox="1"/>
          <p:nvPr/>
        </p:nvSpPr>
        <p:spPr>
          <a:xfrm>
            <a:off x="1028700" y="334327"/>
            <a:ext cx="7020782" cy="1278257"/>
          </a:xfrm>
          <a:prstGeom prst="rect">
            <a:avLst/>
          </a:prstGeom>
        </p:spPr>
        <p:txBody>
          <a:bodyPr lIns="0" tIns="0" rIns="0" bIns="0" rtlCol="0" anchor="t">
            <a:spAutoFit/>
          </a:bodyPr>
          <a:lstStyle/>
          <a:p>
            <a:pPr algn="ctr">
              <a:lnSpc>
                <a:spcPts val="3255"/>
              </a:lnSpc>
            </a:pPr>
            <a:r>
              <a:rPr lang="en-US" sz="3100" b="1" spc="155">
                <a:solidFill>
                  <a:srgbClr val="FFFFFF"/>
                </a:solidFill>
                <a:latin typeface="Poppins Heavy"/>
                <a:ea typeface="Poppins Heavy"/>
                <a:cs typeface="Poppins Heavy"/>
                <a:sym typeface="Poppins Heavy"/>
              </a:rPr>
              <a:t>Why do good people not intervene when they see other people behaving badly?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0023" y="886353"/>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WHY IS THIS IMPORTANT?</a:t>
            </a:r>
          </a:p>
        </p:txBody>
      </p:sp>
      <p:grpSp>
        <p:nvGrpSpPr>
          <p:cNvPr id="3" name="Group 3"/>
          <p:cNvGrpSpPr/>
          <p:nvPr/>
        </p:nvGrpSpPr>
        <p:grpSpPr>
          <a:xfrm>
            <a:off x="9334500" y="2476500"/>
            <a:ext cx="8953500" cy="7810500"/>
            <a:chOff x="0" y="0"/>
            <a:chExt cx="3266261" cy="2849292"/>
          </a:xfrm>
        </p:grpSpPr>
        <p:sp>
          <p:nvSpPr>
            <p:cNvPr id="4" name="Freeform 4"/>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68C3AF"/>
            </a:solidFill>
          </p:spPr>
          <p:txBody>
            <a:bodyPr/>
            <a:lstStyle/>
            <a:p>
              <a:endParaRPr lang="en-GB"/>
            </a:p>
          </p:txBody>
        </p:sp>
      </p:grpSp>
      <p:grpSp>
        <p:nvGrpSpPr>
          <p:cNvPr id="5" name="Group 5"/>
          <p:cNvGrpSpPr/>
          <p:nvPr/>
        </p:nvGrpSpPr>
        <p:grpSpPr>
          <a:xfrm>
            <a:off x="0" y="2476500"/>
            <a:ext cx="8953500" cy="7810500"/>
            <a:chOff x="0" y="0"/>
            <a:chExt cx="3266261" cy="2849292"/>
          </a:xfrm>
        </p:grpSpPr>
        <p:sp>
          <p:nvSpPr>
            <p:cNvPr id="6" name="Freeform 6"/>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4BBFEB"/>
            </a:solidFill>
          </p:spPr>
          <p:txBody>
            <a:bodyPr/>
            <a:lstStyle/>
            <a:p>
              <a:endParaRPr lang="en-GB"/>
            </a:p>
          </p:txBody>
        </p:sp>
      </p:grpSp>
      <p:grpSp>
        <p:nvGrpSpPr>
          <p:cNvPr id="7" name="Group 7"/>
          <p:cNvGrpSpPr/>
          <p:nvPr/>
        </p:nvGrpSpPr>
        <p:grpSpPr>
          <a:xfrm>
            <a:off x="0" y="0"/>
            <a:ext cx="18288000" cy="417760"/>
            <a:chOff x="0" y="0"/>
            <a:chExt cx="6671512" cy="152400"/>
          </a:xfrm>
        </p:grpSpPr>
        <p:sp>
          <p:nvSpPr>
            <p:cNvPr id="8" name="Freeform 8"/>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362A6E"/>
            </a:solidFill>
          </p:spPr>
          <p:txBody>
            <a:bodyPr/>
            <a:lstStyle/>
            <a:p>
              <a:endParaRPr lang="en-GB"/>
            </a:p>
          </p:txBody>
        </p:sp>
      </p:grpSp>
      <p:grpSp>
        <p:nvGrpSpPr>
          <p:cNvPr id="9" name="Group 9"/>
          <p:cNvGrpSpPr/>
          <p:nvPr/>
        </p:nvGrpSpPr>
        <p:grpSpPr>
          <a:xfrm rot="5400000">
            <a:off x="-1963" y="1309"/>
            <a:ext cx="1635964" cy="1633346"/>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8C3AF"/>
            </a:solidFill>
          </p:spPr>
          <p:txBody>
            <a:bodyPr/>
            <a:lstStyle/>
            <a:p>
              <a:endParaRPr lang="en-GB"/>
            </a:p>
          </p:txBody>
        </p:sp>
      </p:grpSp>
      <p:grpSp>
        <p:nvGrpSpPr>
          <p:cNvPr id="11" name="Group 11"/>
          <p:cNvGrpSpPr/>
          <p:nvPr/>
        </p:nvGrpSpPr>
        <p:grpSpPr>
          <a:xfrm rot="-10800000">
            <a:off x="16652690" y="1309"/>
            <a:ext cx="1635964" cy="1633346"/>
            <a:chOff x="0" y="0"/>
            <a:chExt cx="6350000" cy="6339840"/>
          </a:xfrm>
        </p:grpSpPr>
        <p:sp>
          <p:nvSpPr>
            <p:cNvPr id="12" name="Freeform 12"/>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BBFEB"/>
            </a:solidFill>
          </p:spPr>
          <p:txBody>
            <a:bodyPr/>
            <a:lstStyle/>
            <a:p>
              <a:endParaRPr lang="en-GB"/>
            </a:p>
          </p:txBody>
        </p:sp>
      </p:grpSp>
      <p:sp>
        <p:nvSpPr>
          <p:cNvPr id="13" name="TextBox 13"/>
          <p:cNvSpPr txBox="1"/>
          <p:nvPr/>
        </p:nvSpPr>
        <p:spPr>
          <a:xfrm>
            <a:off x="383061" y="2664142"/>
            <a:ext cx="8187378" cy="7435215"/>
          </a:xfrm>
          <a:prstGeom prst="rect">
            <a:avLst/>
          </a:prstGeom>
        </p:spPr>
        <p:txBody>
          <a:bodyPr lIns="0" tIns="0" rIns="0" bIns="0" rtlCol="0" anchor="t">
            <a:spAutoFit/>
          </a:bodyPr>
          <a:lstStyle/>
          <a:p>
            <a:pPr algn="l">
              <a:lnSpc>
                <a:spcPts val="4500"/>
              </a:lnSpc>
            </a:pPr>
            <a:r>
              <a:rPr lang="en-US" sz="3600" b="1" spc="180" dirty="0">
                <a:solidFill>
                  <a:srgbClr val="FFFFFF"/>
                </a:solidFill>
                <a:latin typeface="Lato 1 Bold"/>
                <a:ea typeface="Lato 1 Bold"/>
                <a:cs typeface="Lato 1 Bold"/>
                <a:sym typeface="Lato 1 Bold"/>
              </a:rPr>
              <a:t>We want to understand the barriers to people intervening when they see inappropriate </a:t>
            </a:r>
            <a:r>
              <a:rPr lang="en-US" sz="3600" b="1" spc="180" dirty="0" err="1">
                <a:solidFill>
                  <a:srgbClr val="FFFFFF"/>
                </a:solidFill>
                <a:latin typeface="Lato 1 Bold"/>
                <a:ea typeface="Lato 1 Bold"/>
                <a:cs typeface="Lato 1 Bold"/>
                <a:sym typeface="Lato 1 Bold"/>
              </a:rPr>
              <a:t>behaviours</a:t>
            </a:r>
            <a:r>
              <a:rPr lang="en-US" sz="3600" b="1" spc="180" dirty="0">
                <a:solidFill>
                  <a:srgbClr val="FFFFFF"/>
                </a:solidFill>
                <a:latin typeface="Lato 1 Bold"/>
                <a:ea typeface="Lato 1 Bold"/>
                <a:cs typeface="Lato 1 Bold"/>
                <a:sym typeface="Lato 1 Bold"/>
              </a:rPr>
              <a:t>.</a:t>
            </a:r>
          </a:p>
          <a:p>
            <a:pPr algn="l">
              <a:lnSpc>
                <a:spcPts val="4500"/>
              </a:lnSpc>
            </a:pPr>
            <a:endParaRPr lang="en-US" sz="3600" b="1" spc="180" dirty="0">
              <a:solidFill>
                <a:srgbClr val="FFFFFF"/>
              </a:solidFill>
              <a:latin typeface="Lato 1 Bold"/>
              <a:ea typeface="Lato 1 Bold"/>
              <a:cs typeface="Lato 1 Bold"/>
              <a:sym typeface="Lato 1 Bold"/>
            </a:endParaRPr>
          </a:p>
          <a:p>
            <a:pPr algn="l">
              <a:lnSpc>
                <a:spcPts val="4500"/>
              </a:lnSpc>
            </a:pPr>
            <a:r>
              <a:rPr lang="en-US" sz="3600" b="1" spc="180" dirty="0">
                <a:solidFill>
                  <a:srgbClr val="FFFFFF"/>
                </a:solidFill>
                <a:latin typeface="Lato 1 Bold"/>
                <a:ea typeface="Lato 1 Bold"/>
                <a:cs typeface="Lato 1 Bold"/>
                <a:sym typeface="Lato 1 Bold"/>
              </a:rPr>
              <a:t>We want to reflect on our own reasons for not intervening or for stepping forward and intervening in different contexts.</a:t>
            </a:r>
          </a:p>
          <a:p>
            <a:pPr algn="l">
              <a:lnSpc>
                <a:spcPts val="4500"/>
              </a:lnSpc>
            </a:pPr>
            <a:endParaRPr lang="en-US" sz="3600" b="1" spc="180" dirty="0">
              <a:solidFill>
                <a:srgbClr val="FFFFFF"/>
              </a:solidFill>
              <a:latin typeface="Lato 1 Bold"/>
              <a:ea typeface="Lato 1 Bold"/>
              <a:cs typeface="Lato 1 Bold"/>
              <a:sym typeface="Lato 1 Bold"/>
            </a:endParaRPr>
          </a:p>
          <a:p>
            <a:pPr algn="l">
              <a:lnSpc>
                <a:spcPts val="4500"/>
              </a:lnSpc>
            </a:pPr>
            <a:r>
              <a:rPr lang="en-US" sz="3600" b="1" spc="180" dirty="0">
                <a:solidFill>
                  <a:srgbClr val="FFFFFF"/>
                </a:solidFill>
                <a:latin typeface="Lato 1 Bold"/>
                <a:ea typeface="Lato 1 Bold"/>
                <a:cs typeface="Lato 1 Bold"/>
                <a:sym typeface="Lato 1 Bold"/>
              </a:rPr>
              <a:t>It helps to assess why others are not intervening and for us to consciously decide to be an Active Bystander.</a:t>
            </a:r>
          </a:p>
        </p:txBody>
      </p:sp>
      <p:sp>
        <p:nvSpPr>
          <p:cNvPr id="14" name="TextBox 14"/>
          <p:cNvSpPr txBox="1"/>
          <p:nvPr/>
        </p:nvSpPr>
        <p:spPr>
          <a:xfrm>
            <a:off x="9717561" y="2664142"/>
            <a:ext cx="8187378" cy="7435215"/>
          </a:xfrm>
          <a:prstGeom prst="rect">
            <a:avLst/>
          </a:prstGeom>
        </p:spPr>
        <p:txBody>
          <a:bodyPr lIns="0" tIns="0" rIns="0" bIns="0" rtlCol="0" anchor="t">
            <a:spAutoFit/>
          </a:bodyPr>
          <a:lstStyle/>
          <a:p>
            <a:pPr algn="l">
              <a:lnSpc>
                <a:spcPts val="4500"/>
              </a:lnSpc>
            </a:pPr>
            <a:r>
              <a:rPr lang="en-US" sz="3600" b="1" spc="180" dirty="0">
                <a:solidFill>
                  <a:srgbClr val="FFFFFF"/>
                </a:solidFill>
                <a:latin typeface="Lato 1 Bold"/>
                <a:ea typeface="Lato 1 Bold"/>
                <a:cs typeface="Lato 1 Bold"/>
                <a:sym typeface="Lato 1 Bold"/>
              </a:rPr>
              <a:t>However, being an Active Bystander does not mean you will always step forward and intervene in every situation. </a:t>
            </a:r>
          </a:p>
          <a:p>
            <a:pPr algn="l">
              <a:lnSpc>
                <a:spcPts val="4500"/>
              </a:lnSpc>
            </a:pPr>
            <a:endParaRPr lang="en-US" sz="3600" b="1" spc="180" dirty="0">
              <a:solidFill>
                <a:srgbClr val="FFFFFF"/>
              </a:solidFill>
              <a:latin typeface="Lato 1 Bold"/>
              <a:ea typeface="Lato 1 Bold"/>
              <a:cs typeface="Lato 1 Bold"/>
              <a:sym typeface="Lato 1 Bold"/>
            </a:endParaRPr>
          </a:p>
          <a:p>
            <a:pPr algn="l">
              <a:lnSpc>
                <a:spcPts val="4500"/>
              </a:lnSpc>
            </a:pPr>
            <a:r>
              <a:rPr lang="en-US" sz="3600" b="1" spc="180" dirty="0">
                <a:solidFill>
                  <a:srgbClr val="FFFFFF"/>
                </a:solidFill>
                <a:latin typeface="Lato 1 Bold"/>
                <a:ea typeface="Lato 1 Bold"/>
                <a:cs typeface="Lato 1 Bold"/>
                <a:sym typeface="Lato 1 Bold"/>
              </a:rPr>
              <a:t>We want to understand when it is psychologically and physically safe to intervene.  </a:t>
            </a:r>
          </a:p>
          <a:p>
            <a:pPr algn="l">
              <a:lnSpc>
                <a:spcPts val="4500"/>
              </a:lnSpc>
            </a:pPr>
            <a:endParaRPr lang="en-US" sz="3600" b="1" spc="180" dirty="0">
              <a:solidFill>
                <a:srgbClr val="FFFFFF"/>
              </a:solidFill>
              <a:latin typeface="Lato 1 Bold"/>
              <a:ea typeface="Lato 1 Bold"/>
              <a:cs typeface="Lato 1 Bold"/>
              <a:sym typeface="Lato 1 Bold"/>
            </a:endParaRPr>
          </a:p>
          <a:p>
            <a:pPr algn="l">
              <a:lnSpc>
                <a:spcPts val="4500"/>
              </a:lnSpc>
            </a:pPr>
            <a:endParaRPr lang="en-US" sz="3600" b="1" spc="180" dirty="0">
              <a:solidFill>
                <a:srgbClr val="FFFFFF"/>
              </a:solidFill>
              <a:latin typeface="Lato 1 Bold"/>
              <a:ea typeface="Lato 1 Bold"/>
              <a:cs typeface="Lato 1 Bold"/>
              <a:sym typeface="Lato 1 Bold"/>
            </a:endParaRPr>
          </a:p>
          <a:p>
            <a:pPr algn="l">
              <a:lnSpc>
                <a:spcPts val="4500"/>
              </a:lnSpc>
            </a:pPr>
            <a:r>
              <a:rPr lang="en-US" sz="3600" b="1" spc="180" dirty="0">
                <a:solidFill>
                  <a:srgbClr val="FFFFFF"/>
                </a:solidFill>
                <a:latin typeface="Lato 1 Bold"/>
                <a:ea typeface="Lato 1 Bold"/>
                <a:cs typeface="Lato 1 Bold"/>
                <a:sym typeface="Lato 1 Bold"/>
              </a:rPr>
              <a:t>This knowledge and understanding enables us to 'read the room' and make decisions in the moment.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580822" y="-292307"/>
            <a:ext cx="3090723" cy="3090723"/>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9DF0"/>
            </a:solidFill>
          </p:spPr>
          <p:txBody>
            <a:bodyPr/>
            <a:lstStyle/>
            <a:p>
              <a:endParaRPr lang="en-GB"/>
            </a:p>
          </p:txBody>
        </p:sp>
      </p:grpSp>
      <p:grpSp>
        <p:nvGrpSpPr>
          <p:cNvPr id="4" name="Group 4"/>
          <p:cNvGrpSpPr/>
          <p:nvPr/>
        </p:nvGrpSpPr>
        <p:grpSpPr>
          <a:xfrm rot="-2700000">
            <a:off x="-1412966" y="-124452"/>
            <a:ext cx="2755011" cy="275501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8100000">
            <a:off x="16778099" y="-292307"/>
            <a:ext cx="3090723" cy="309072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9DF0"/>
            </a:solidFill>
          </p:spPr>
          <p:txBody>
            <a:bodyPr/>
            <a:lstStyle/>
            <a:p>
              <a:endParaRPr lang="en-GB"/>
            </a:p>
          </p:txBody>
        </p:sp>
      </p:grpSp>
      <p:grpSp>
        <p:nvGrpSpPr>
          <p:cNvPr id="8" name="Group 8"/>
          <p:cNvGrpSpPr/>
          <p:nvPr/>
        </p:nvGrpSpPr>
        <p:grpSpPr>
          <a:xfrm rot="-2700000">
            <a:off x="16945955" y="-124452"/>
            <a:ext cx="2755011" cy="275501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0" name="Group 10"/>
          <p:cNvGrpSpPr/>
          <p:nvPr/>
        </p:nvGrpSpPr>
        <p:grpSpPr>
          <a:xfrm>
            <a:off x="9144000" y="2267478"/>
            <a:ext cx="9144000" cy="8019522"/>
            <a:chOff x="0" y="0"/>
            <a:chExt cx="3335756" cy="2925543"/>
          </a:xfrm>
        </p:grpSpPr>
        <p:sp>
          <p:nvSpPr>
            <p:cNvPr id="11" name="Freeform 11"/>
            <p:cNvSpPr/>
            <p:nvPr/>
          </p:nvSpPr>
          <p:spPr>
            <a:xfrm>
              <a:off x="0" y="0"/>
              <a:ext cx="3335756" cy="2925543"/>
            </a:xfrm>
            <a:custGeom>
              <a:avLst/>
              <a:gdLst/>
              <a:ahLst/>
              <a:cxnLst/>
              <a:rect l="l" t="t" r="r" b="b"/>
              <a:pathLst>
                <a:path w="3335756" h="2925543">
                  <a:moveTo>
                    <a:pt x="0" y="0"/>
                  </a:moveTo>
                  <a:lnTo>
                    <a:pt x="3335756" y="0"/>
                  </a:lnTo>
                  <a:lnTo>
                    <a:pt x="3335756" y="2925543"/>
                  </a:lnTo>
                  <a:lnTo>
                    <a:pt x="0" y="2925543"/>
                  </a:lnTo>
                  <a:close/>
                </a:path>
              </a:pathLst>
            </a:custGeom>
            <a:solidFill>
              <a:srgbClr val="2B4A9D"/>
            </a:solidFill>
          </p:spPr>
          <p:txBody>
            <a:bodyPr/>
            <a:lstStyle/>
            <a:p>
              <a:endParaRPr lang="en-GB"/>
            </a:p>
          </p:txBody>
        </p:sp>
      </p:grpSp>
      <p:grpSp>
        <p:nvGrpSpPr>
          <p:cNvPr id="12" name="Group 12"/>
          <p:cNvGrpSpPr/>
          <p:nvPr/>
        </p:nvGrpSpPr>
        <p:grpSpPr>
          <a:xfrm>
            <a:off x="0" y="2267478"/>
            <a:ext cx="8904315" cy="8019522"/>
            <a:chOff x="0" y="0"/>
            <a:chExt cx="3248318" cy="2925543"/>
          </a:xfrm>
        </p:grpSpPr>
        <p:sp>
          <p:nvSpPr>
            <p:cNvPr id="13" name="Freeform 13"/>
            <p:cNvSpPr/>
            <p:nvPr/>
          </p:nvSpPr>
          <p:spPr>
            <a:xfrm>
              <a:off x="0" y="0"/>
              <a:ext cx="3248318" cy="2925543"/>
            </a:xfrm>
            <a:custGeom>
              <a:avLst/>
              <a:gdLst/>
              <a:ahLst/>
              <a:cxnLst/>
              <a:rect l="l" t="t" r="r" b="b"/>
              <a:pathLst>
                <a:path w="3248318" h="2925543">
                  <a:moveTo>
                    <a:pt x="0" y="0"/>
                  </a:moveTo>
                  <a:lnTo>
                    <a:pt x="3248318" y="0"/>
                  </a:lnTo>
                  <a:lnTo>
                    <a:pt x="3248318" y="2925543"/>
                  </a:lnTo>
                  <a:lnTo>
                    <a:pt x="0" y="2925543"/>
                  </a:lnTo>
                  <a:close/>
                </a:path>
              </a:pathLst>
            </a:custGeom>
            <a:solidFill>
              <a:srgbClr val="2B4A9D"/>
            </a:solidFill>
          </p:spPr>
          <p:txBody>
            <a:bodyPr/>
            <a:lstStyle/>
            <a:p>
              <a:endParaRPr lang="en-GB"/>
            </a:p>
          </p:txBody>
        </p:sp>
      </p:grpSp>
      <p:sp>
        <p:nvSpPr>
          <p:cNvPr id="14" name="Freeform 14"/>
          <p:cNvSpPr/>
          <p:nvPr/>
        </p:nvSpPr>
        <p:spPr>
          <a:xfrm>
            <a:off x="14919483" y="8444821"/>
            <a:ext cx="3197866" cy="1786808"/>
          </a:xfrm>
          <a:custGeom>
            <a:avLst/>
            <a:gdLst/>
            <a:ahLst/>
            <a:cxnLst/>
            <a:rect l="l" t="t" r="r" b="b"/>
            <a:pathLst>
              <a:path w="3197866" h="1786808">
                <a:moveTo>
                  <a:pt x="0" y="0"/>
                </a:moveTo>
                <a:lnTo>
                  <a:pt x="3197865" y="0"/>
                </a:lnTo>
                <a:lnTo>
                  <a:pt x="3197865" y="1786808"/>
                </a:lnTo>
                <a:lnTo>
                  <a:pt x="0" y="1786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TextBox 15"/>
          <p:cNvSpPr txBox="1"/>
          <p:nvPr/>
        </p:nvSpPr>
        <p:spPr>
          <a:xfrm>
            <a:off x="1480498" y="672029"/>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Bold"/>
                <a:ea typeface="Poppins Bold"/>
                <a:cs typeface="Poppins Bold"/>
                <a:sym typeface="Poppins Bold"/>
              </a:rPr>
              <a:t>PROGRAMME OVERVIEW</a:t>
            </a:r>
          </a:p>
        </p:txBody>
      </p:sp>
      <p:sp>
        <p:nvSpPr>
          <p:cNvPr id="16" name="TextBox 16"/>
          <p:cNvSpPr txBox="1"/>
          <p:nvPr/>
        </p:nvSpPr>
        <p:spPr>
          <a:xfrm>
            <a:off x="9074966" y="2471073"/>
            <a:ext cx="9213034" cy="7580215"/>
          </a:xfrm>
          <a:prstGeom prst="rect">
            <a:avLst/>
          </a:prstGeom>
        </p:spPr>
        <p:txBody>
          <a:bodyPr lIns="0" tIns="0" rIns="0" bIns="0" rtlCol="0" anchor="t">
            <a:spAutoFit/>
          </a:bodyPr>
          <a:lstStyle/>
          <a:p>
            <a:pPr marL="669289" lvl="1" indent="-334645" algn="l">
              <a:lnSpc>
                <a:spcPts val="4339"/>
              </a:lnSpc>
              <a:buFont typeface="Arial"/>
              <a:buChar char="•"/>
            </a:pPr>
            <a:r>
              <a:rPr lang="en-US" sz="3099" spc="309" dirty="0">
                <a:solidFill>
                  <a:srgbClr val="FFFFFF"/>
                </a:solidFill>
                <a:latin typeface="Lato 1"/>
                <a:ea typeface="Lato 1"/>
                <a:cs typeface="Lato 1"/>
                <a:sym typeface="Lato 1"/>
              </a:rPr>
              <a:t>Policies, processes and practices are not enough on their own to change </a:t>
            </a:r>
            <a:r>
              <a:rPr lang="en-US" sz="3099" spc="309" dirty="0" err="1">
                <a:solidFill>
                  <a:srgbClr val="FFFFFF"/>
                </a:solidFill>
                <a:latin typeface="Lato 1"/>
                <a:ea typeface="Lato 1"/>
                <a:cs typeface="Lato 1"/>
                <a:sym typeface="Lato 1"/>
              </a:rPr>
              <a:t>behaviours</a:t>
            </a:r>
            <a:r>
              <a:rPr lang="en-US" sz="3099" spc="309" dirty="0">
                <a:solidFill>
                  <a:srgbClr val="FFFFFF"/>
                </a:solidFill>
                <a:latin typeface="Lato 1"/>
                <a:ea typeface="Lato 1"/>
                <a:cs typeface="Lato 1"/>
                <a:sym typeface="Lato 1"/>
              </a:rPr>
              <a:t> and culture</a:t>
            </a:r>
          </a:p>
          <a:p>
            <a:pPr algn="l">
              <a:lnSpc>
                <a:spcPts val="4339"/>
              </a:lnSpc>
            </a:pPr>
            <a:endParaRPr lang="en-US" sz="3099" spc="309" dirty="0">
              <a:solidFill>
                <a:srgbClr val="FFFFFF"/>
              </a:solidFill>
              <a:latin typeface="Lato 1"/>
              <a:ea typeface="Lato 1"/>
              <a:cs typeface="Lato 1"/>
              <a:sym typeface="Lato 1"/>
            </a:endParaRPr>
          </a:p>
          <a:p>
            <a:pPr marL="669289" lvl="1" indent="-334645" algn="l">
              <a:lnSpc>
                <a:spcPts val="4339"/>
              </a:lnSpc>
              <a:buFont typeface="Arial"/>
              <a:buChar char="•"/>
            </a:pPr>
            <a:r>
              <a:rPr lang="en-US" sz="3099" spc="309" dirty="0">
                <a:solidFill>
                  <a:srgbClr val="FFFFFF"/>
                </a:solidFill>
                <a:latin typeface="Lato 1"/>
                <a:ea typeface="Lato 1"/>
                <a:cs typeface="Lato 1"/>
                <a:sym typeface="Lato 1"/>
              </a:rPr>
              <a:t>The ABP promotes a positive proactive approach for early intervention which can prevent negative </a:t>
            </a:r>
            <a:r>
              <a:rPr lang="en-US" sz="3099" spc="309" dirty="0" err="1">
                <a:solidFill>
                  <a:srgbClr val="FFFFFF"/>
                </a:solidFill>
                <a:latin typeface="Lato 1"/>
                <a:ea typeface="Lato 1"/>
                <a:cs typeface="Lato 1"/>
                <a:sym typeface="Lato 1"/>
              </a:rPr>
              <a:t>behaviours</a:t>
            </a:r>
            <a:r>
              <a:rPr lang="en-US" sz="3099" spc="309" dirty="0">
                <a:solidFill>
                  <a:srgbClr val="FFFFFF"/>
                </a:solidFill>
                <a:latin typeface="Lato 1"/>
                <a:ea typeface="Lato 1"/>
                <a:cs typeface="Lato 1"/>
                <a:sym typeface="Lato 1"/>
              </a:rPr>
              <a:t> escalating </a:t>
            </a:r>
          </a:p>
          <a:p>
            <a:pPr algn="l">
              <a:lnSpc>
                <a:spcPts val="4339"/>
              </a:lnSpc>
            </a:pPr>
            <a:endParaRPr lang="en-US" sz="3099" spc="309" dirty="0">
              <a:solidFill>
                <a:srgbClr val="FFFFFF"/>
              </a:solidFill>
              <a:latin typeface="Lato 1"/>
              <a:ea typeface="Lato 1"/>
              <a:cs typeface="Lato 1"/>
              <a:sym typeface="Lato 1"/>
            </a:endParaRPr>
          </a:p>
          <a:p>
            <a:pPr marL="669289" lvl="1" indent="-334645" algn="l">
              <a:lnSpc>
                <a:spcPts val="4339"/>
              </a:lnSpc>
              <a:buFont typeface="Arial"/>
              <a:buChar char="•"/>
            </a:pPr>
            <a:r>
              <a:rPr lang="en-US" sz="3099" spc="309" dirty="0">
                <a:solidFill>
                  <a:srgbClr val="FFFFFF"/>
                </a:solidFill>
                <a:latin typeface="Lato 1"/>
                <a:ea typeface="Lato 1"/>
                <a:cs typeface="Lato 1"/>
                <a:sym typeface="Lato 1"/>
              </a:rPr>
              <a:t>We aim to grow a community of practice, where we role model new norms for our working </a:t>
            </a:r>
          </a:p>
          <a:p>
            <a:pPr algn="l">
              <a:lnSpc>
                <a:spcPts val="4339"/>
              </a:lnSpc>
            </a:pPr>
            <a:r>
              <a:rPr lang="en-US" sz="3099" spc="309" dirty="0">
                <a:solidFill>
                  <a:srgbClr val="FFFFFF"/>
                </a:solidFill>
                <a:latin typeface="Lato 1"/>
                <a:ea typeface="Lato 1"/>
                <a:cs typeface="Lato 1"/>
                <a:sym typeface="Lato 1"/>
              </a:rPr>
              <a:t>     environment</a:t>
            </a:r>
          </a:p>
          <a:p>
            <a:pPr algn="l">
              <a:lnSpc>
                <a:spcPts val="4249"/>
              </a:lnSpc>
            </a:pPr>
            <a:endParaRPr lang="en-US" sz="3099" spc="309" dirty="0">
              <a:solidFill>
                <a:srgbClr val="FFFFFF"/>
              </a:solidFill>
              <a:latin typeface="Lato 1"/>
              <a:ea typeface="Lato 1"/>
              <a:cs typeface="Lato 1"/>
              <a:sym typeface="Lato 1"/>
            </a:endParaRPr>
          </a:p>
        </p:txBody>
      </p:sp>
      <p:sp>
        <p:nvSpPr>
          <p:cNvPr id="17" name="TextBox 17"/>
          <p:cNvSpPr txBox="1"/>
          <p:nvPr/>
        </p:nvSpPr>
        <p:spPr>
          <a:xfrm>
            <a:off x="-17730" y="1950859"/>
            <a:ext cx="8939775" cy="6563976"/>
          </a:xfrm>
          <a:prstGeom prst="rect">
            <a:avLst/>
          </a:prstGeom>
        </p:spPr>
        <p:txBody>
          <a:bodyPr lIns="0" tIns="0" rIns="0" bIns="0" rtlCol="0" anchor="t">
            <a:spAutoFit/>
          </a:bodyPr>
          <a:lstStyle/>
          <a:p>
            <a:pPr algn="l">
              <a:lnSpc>
                <a:spcPts val="4290"/>
              </a:lnSpc>
            </a:pPr>
            <a:endParaRPr dirty="0"/>
          </a:p>
          <a:p>
            <a:pPr marL="669288" lvl="1" indent="-334644" algn="l">
              <a:lnSpc>
                <a:spcPts val="4339"/>
              </a:lnSpc>
              <a:buFont typeface="Arial"/>
              <a:buChar char="•"/>
            </a:pPr>
            <a:r>
              <a:rPr lang="en-US" sz="3099" spc="309" dirty="0">
                <a:solidFill>
                  <a:srgbClr val="FFFFFF"/>
                </a:solidFill>
                <a:latin typeface="Lato 1"/>
                <a:ea typeface="Lato 1"/>
                <a:cs typeface="Lato 1"/>
                <a:sym typeface="Lato 1"/>
              </a:rPr>
              <a:t>The Active Bystander Programme was developed by the LLR Integrated Care Board’s LLR Academy team in 2022</a:t>
            </a:r>
          </a:p>
          <a:p>
            <a:pPr algn="l">
              <a:lnSpc>
                <a:spcPts val="4339"/>
              </a:lnSpc>
            </a:pPr>
            <a:endParaRPr lang="en-US" sz="3099" spc="309" dirty="0">
              <a:solidFill>
                <a:srgbClr val="FFFFFF"/>
              </a:solidFill>
              <a:latin typeface="Lato 1"/>
              <a:ea typeface="Lato 1"/>
              <a:cs typeface="Lato 1"/>
              <a:sym typeface="Lato 1"/>
            </a:endParaRPr>
          </a:p>
          <a:p>
            <a:pPr marL="669288" lvl="1" indent="-334644" algn="l">
              <a:lnSpc>
                <a:spcPts val="4339"/>
              </a:lnSpc>
              <a:buFont typeface="Arial"/>
              <a:buChar char="•"/>
            </a:pPr>
            <a:r>
              <a:rPr lang="en-US" sz="3099" spc="309" dirty="0">
                <a:solidFill>
                  <a:srgbClr val="FFFFFF"/>
                </a:solidFill>
                <a:latin typeface="Lato 1"/>
                <a:ea typeface="Lato 1"/>
                <a:cs typeface="Lato 1"/>
                <a:sym typeface="Lato 1"/>
              </a:rPr>
              <a:t>The full </a:t>
            </a:r>
            <a:r>
              <a:rPr lang="en-US" sz="3099" spc="309" dirty="0" err="1">
                <a:solidFill>
                  <a:srgbClr val="FFFFFF"/>
                </a:solidFill>
                <a:latin typeface="Lato 1"/>
                <a:ea typeface="Lato 1"/>
                <a:cs typeface="Lato 1"/>
                <a:sym typeface="Lato 1"/>
              </a:rPr>
              <a:t>programme</a:t>
            </a:r>
            <a:r>
              <a:rPr lang="en-US" sz="3099" spc="309" dirty="0">
                <a:solidFill>
                  <a:srgbClr val="FFFFFF"/>
                </a:solidFill>
                <a:latin typeface="Lato 1"/>
                <a:ea typeface="Lato 1"/>
                <a:cs typeface="Lato 1"/>
                <a:sym typeface="Lato 1"/>
              </a:rPr>
              <a:t> was piloted across LLR’s Health and Care workforce </a:t>
            </a:r>
          </a:p>
          <a:p>
            <a:pPr algn="l">
              <a:lnSpc>
                <a:spcPts val="4339"/>
              </a:lnSpc>
            </a:pPr>
            <a:endParaRPr lang="en-US" sz="3099" spc="309" dirty="0">
              <a:solidFill>
                <a:srgbClr val="FFFFFF"/>
              </a:solidFill>
              <a:latin typeface="Lato 1"/>
              <a:ea typeface="Lato 1"/>
              <a:cs typeface="Lato 1"/>
              <a:sym typeface="Lato 1"/>
            </a:endParaRPr>
          </a:p>
          <a:p>
            <a:pPr marL="669288" lvl="1" indent="-334644" algn="l">
              <a:lnSpc>
                <a:spcPts val="4339"/>
              </a:lnSpc>
              <a:buFont typeface="Arial"/>
              <a:buChar char="•"/>
            </a:pPr>
            <a:r>
              <a:rPr lang="en-US" sz="3099" spc="309" dirty="0">
                <a:solidFill>
                  <a:srgbClr val="FFFFFF"/>
                </a:solidFill>
                <a:latin typeface="Lato 1"/>
                <a:ea typeface="Lato 1"/>
                <a:cs typeface="Lato 1"/>
                <a:sym typeface="Lato 1"/>
              </a:rPr>
              <a:t>Today has been adapted for </a:t>
            </a:r>
            <a:r>
              <a:rPr lang="en-US" sz="3099" spc="309" dirty="0">
                <a:solidFill>
                  <a:srgbClr val="FFFFFF"/>
                </a:solidFill>
                <a:highlight>
                  <a:srgbClr val="00FF00"/>
                </a:highlight>
                <a:latin typeface="Lato 1"/>
                <a:ea typeface="Lato 1"/>
                <a:cs typeface="Lato 1"/>
                <a:sym typeface="Lato 1"/>
              </a:rPr>
              <a:t>Hereford &amp; Worcestershire ICS</a:t>
            </a:r>
            <a:r>
              <a:rPr lang="en-US" sz="3099" spc="309" dirty="0">
                <a:solidFill>
                  <a:srgbClr val="FFFFFF"/>
                </a:solidFill>
                <a:latin typeface="Lato 1"/>
                <a:ea typeface="Lato 1"/>
                <a:cs typeface="Lato 1"/>
                <a:sym typeface="Lato 1"/>
              </a:rPr>
              <a:t> and is an adaptation of the LLR ICB’s 1.5 day ABP champion </a:t>
            </a:r>
            <a:r>
              <a:rPr lang="en-US" sz="3099" spc="309" dirty="0" err="1">
                <a:solidFill>
                  <a:srgbClr val="FFFFFF"/>
                </a:solidFill>
                <a:latin typeface="Lato 1"/>
                <a:ea typeface="Lato 1"/>
                <a:cs typeface="Lato 1"/>
                <a:sym typeface="Lato 1"/>
              </a:rPr>
              <a:t>programme</a:t>
            </a:r>
            <a:endParaRPr lang="en-US" sz="3099" spc="309" dirty="0">
              <a:solidFill>
                <a:srgbClr val="FFFFFF"/>
              </a:solidFill>
              <a:latin typeface="Lato 1"/>
              <a:ea typeface="Lato 1"/>
              <a:cs typeface="Lato 1"/>
              <a:sym typeface="Lato 1"/>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6816" y="0"/>
            <a:ext cx="452408" cy="10287000"/>
            <a:chOff x="0" y="0"/>
            <a:chExt cx="165040" cy="3752725"/>
          </a:xfrm>
        </p:grpSpPr>
        <p:sp>
          <p:nvSpPr>
            <p:cNvPr id="3" name="Freeform 3"/>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2B4A9D"/>
            </a:solidFill>
          </p:spPr>
          <p:txBody>
            <a:bodyPr/>
            <a:lstStyle/>
            <a:p>
              <a:endParaRPr lang="en-GB"/>
            </a:p>
          </p:txBody>
        </p:sp>
      </p:grpSp>
      <p:grpSp>
        <p:nvGrpSpPr>
          <p:cNvPr id="4" name="Group 4"/>
          <p:cNvGrpSpPr/>
          <p:nvPr/>
        </p:nvGrpSpPr>
        <p:grpSpPr>
          <a:xfrm rot="-5400000">
            <a:off x="4980926" y="-2587876"/>
            <a:ext cx="1629197" cy="7951652"/>
            <a:chOff x="0" y="0"/>
            <a:chExt cx="2354580" cy="11492046"/>
          </a:xfrm>
        </p:grpSpPr>
        <p:sp>
          <p:nvSpPr>
            <p:cNvPr id="5" name="Freeform 5"/>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6"/>
                    <a:pt x="331470" y="11265986"/>
                    <a:pt x="784860" y="11424736"/>
                  </a:cubicBezTo>
                  <a:close/>
                </a:path>
              </a:pathLst>
            </a:custGeom>
            <a:solidFill>
              <a:srgbClr val="362A6E"/>
            </a:solidFill>
          </p:spPr>
          <p:txBody>
            <a:bodyPr/>
            <a:lstStyle/>
            <a:p>
              <a:endParaRPr lang="en-GB"/>
            </a:p>
          </p:txBody>
        </p:sp>
      </p:grpSp>
      <p:grpSp>
        <p:nvGrpSpPr>
          <p:cNvPr id="6" name="Group 6"/>
          <p:cNvGrpSpPr/>
          <p:nvPr/>
        </p:nvGrpSpPr>
        <p:grpSpPr>
          <a:xfrm rot="-5400000">
            <a:off x="7701707" y="-4992850"/>
            <a:ext cx="829509" cy="16232923"/>
            <a:chOff x="0" y="0"/>
            <a:chExt cx="2354580" cy="46077544"/>
          </a:xfrm>
        </p:grpSpPr>
        <p:sp>
          <p:nvSpPr>
            <p:cNvPr id="7" name="Freeform 7"/>
            <p:cNvSpPr/>
            <p:nvPr/>
          </p:nvSpPr>
          <p:spPr>
            <a:xfrm>
              <a:off x="0" y="0"/>
              <a:ext cx="2353310" cy="46077544"/>
            </a:xfrm>
            <a:custGeom>
              <a:avLst/>
              <a:gdLst/>
              <a:ahLst/>
              <a:cxnLst/>
              <a:rect l="l" t="t" r="r" b="b"/>
              <a:pathLst>
                <a:path w="2353310" h="46077544">
                  <a:moveTo>
                    <a:pt x="784860" y="46010233"/>
                  </a:moveTo>
                  <a:cubicBezTo>
                    <a:pt x="905510" y="46050873"/>
                    <a:pt x="1042670" y="46077544"/>
                    <a:pt x="1177290" y="46077544"/>
                  </a:cubicBezTo>
                  <a:cubicBezTo>
                    <a:pt x="1311910" y="46077544"/>
                    <a:pt x="1441450" y="46054683"/>
                    <a:pt x="1560830" y="46014044"/>
                  </a:cubicBezTo>
                  <a:cubicBezTo>
                    <a:pt x="1563370" y="46012773"/>
                    <a:pt x="1565910" y="46012773"/>
                    <a:pt x="1568450" y="46011505"/>
                  </a:cubicBezTo>
                  <a:cubicBezTo>
                    <a:pt x="2016760" y="45848944"/>
                    <a:pt x="2346960" y="45419683"/>
                    <a:pt x="2353310" y="44785087"/>
                  </a:cubicBezTo>
                  <a:lnTo>
                    <a:pt x="2353310" y="0"/>
                  </a:lnTo>
                  <a:lnTo>
                    <a:pt x="0" y="0"/>
                  </a:lnTo>
                  <a:lnTo>
                    <a:pt x="0" y="44750577"/>
                  </a:lnTo>
                  <a:cubicBezTo>
                    <a:pt x="6350" y="45422223"/>
                    <a:pt x="331470" y="45851483"/>
                    <a:pt x="784860" y="46010233"/>
                  </a:cubicBezTo>
                  <a:close/>
                </a:path>
              </a:pathLst>
            </a:custGeom>
            <a:solidFill>
              <a:srgbClr val="2B4A9D"/>
            </a:solidFill>
          </p:spPr>
          <p:txBody>
            <a:bodyPr/>
            <a:lstStyle/>
            <a:p>
              <a:endParaRPr lang="en-GB"/>
            </a:p>
          </p:txBody>
        </p:sp>
      </p:grpSp>
      <p:sp>
        <p:nvSpPr>
          <p:cNvPr id="8" name="TextBox 8"/>
          <p:cNvSpPr txBox="1"/>
          <p:nvPr/>
        </p:nvSpPr>
        <p:spPr>
          <a:xfrm>
            <a:off x="1819699" y="2720972"/>
            <a:ext cx="13389000" cy="1099934"/>
          </a:xfrm>
          <a:prstGeom prst="rect">
            <a:avLst/>
          </a:prstGeom>
        </p:spPr>
        <p:txBody>
          <a:bodyPr lIns="0" tIns="0" rIns="0" bIns="0" rtlCol="0" anchor="t">
            <a:spAutoFit/>
          </a:bodyPr>
          <a:lstStyle/>
          <a:p>
            <a:pPr algn="l">
              <a:lnSpc>
                <a:spcPts val="2874"/>
              </a:lnSpc>
            </a:pPr>
            <a:r>
              <a:rPr lang="en-US" sz="2299" spc="229">
                <a:solidFill>
                  <a:srgbClr val="FFFFFF"/>
                </a:solidFill>
                <a:latin typeface="Canva Sans 2"/>
                <a:ea typeface="Canva Sans 2"/>
                <a:cs typeface="Canva Sans 2"/>
                <a:sym typeface="Canva Sans 2"/>
              </a:rPr>
              <a:t>“It looks like something is wrong, but I don’t see anyone else doing anything, so maybe it’s not so bad after all.” </a:t>
            </a:r>
          </a:p>
          <a:p>
            <a:pPr algn="l">
              <a:lnSpc>
                <a:spcPts val="2874"/>
              </a:lnSpc>
            </a:pPr>
            <a:endParaRPr lang="en-US" sz="2299" spc="229">
              <a:solidFill>
                <a:srgbClr val="FFFFFF"/>
              </a:solidFill>
              <a:latin typeface="Canva Sans 2"/>
              <a:ea typeface="Canva Sans 2"/>
              <a:cs typeface="Canva Sans 2"/>
              <a:sym typeface="Canva Sans 2"/>
            </a:endParaRPr>
          </a:p>
        </p:txBody>
      </p:sp>
      <p:grpSp>
        <p:nvGrpSpPr>
          <p:cNvPr id="9" name="Group 9"/>
          <p:cNvGrpSpPr/>
          <p:nvPr/>
        </p:nvGrpSpPr>
        <p:grpSpPr>
          <a:xfrm rot="-5400000">
            <a:off x="7546102" y="-3776553"/>
            <a:ext cx="921559" cy="16452082"/>
            <a:chOff x="0" y="0"/>
            <a:chExt cx="2354580" cy="42035019"/>
          </a:xfrm>
        </p:grpSpPr>
        <p:sp>
          <p:nvSpPr>
            <p:cNvPr id="10" name="Freeform 10"/>
            <p:cNvSpPr/>
            <p:nvPr/>
          </p:nvSpPr>
          <p:spPr>
            <a:xfrm>
              <a:off x="0" y="0"/>
              <a:ext cx="2353310" cy="42035019"/>
            </a:xfrm>
            <a:custGeom>
              <a:avLst/>
              <a:gdLst/>
              <a:ahLst/>
              <a:cxnLst/>
              <a:rect l="l" t="t" r="r" b="b"/>
              <a:pathLst>
                <a:path w="2353310" h="42035019">
                  <a:moveTo>
                    <a:pt x="784860" y="41967708"/>
                  </a:moveTo>
                  <a:cubicBezTo>
                    <a:pt x="905510" y="42008351"/>
                    <a:pt x="1042670" y="42035019"/>
                    <a:pt x="1177290" y="42035019"/>
                  </a:cubicBezTo>
                  <a:cubicBezTo>
                    <a:pt x="1311910" y="42035019"/>
                    <a:pt x="1441450" y="42012158"/>
                    <a:pt x="1560830" y="41971519"/>
                  </a:cubicBezTo>
                  <a:cubicBezTo>
                    <a:pt x="1563370" y="41970251"/>
                    <a:pt x="1565910" y="41970251"/>
                    <a:pt x="1568450" y="41968979"/>
                  </a:cubicBezTo>
                  <a:cubicBezTo>
                    <a:pt x="2016760" y="41806419"/>
                    <a:pt x="2346960" y="41377158"/>
                    <a:pt x="2353310" y="40755001"/>
                  </a:cubicBezTo>
                  <a:lnTo>
                    <a:pt x="2353310" y="0"/>
                  </a:lnTo>
                  <a:lnTo>
                    <a:pt x="0" y="0"/>
                  </a:lnTo>
                  <a:lnTo>
                    <a:pt x="0" y="40723601"/>
                  </a:lnTo>
                  <a:cubicBezTo>
                    <a:pt x="6350" y="41379701"/>
                    <a:pt x="331470" y="41808958"/>
                    <a:pt x="784860" y="41967708"/>
                  </a:cubicBezTo>
                  <a:close/>
                </a:path>
              </a:pathLst>
            </a:custGeom>
            <a:solidFill>
              <a:srgbClr val="2B4A9D"/>
            </a:solidFill>
          </p:spPr>
          <p:txBody>
            <a:bodyPr/>
            <a:lstStyle/>
            <a:p>
              <a:endParaRPr lang="en-GB"/>
            </a:p>
          </p:txBody>
        </p:sp>
      </p:grpSp>
      <p:sp>
        <p:nvSpPr>
          <p:cNvPr id="11" name="TextBox 11"/>
          <p:cNvSpPr txBox="1"/>
          <p:nvPr/>
        </p:nvSpPr>
        <p:spPr>
          <a:xfrm>
            <a:off x="1819699" y="4019921"/>
            <a:ext cx="13196762" cy="747471"/>
          </a:xfrm>
          <a:prstGeom prst="rect">
            <a:avLst/>
          </a:prstGeom>
        </p:spPr>
        <p:txBody>
          <a:bodyPr lIns="0" tIns="0" rIns="0" bIns="0" rtlCol="0" anchor="t">
            <a:spAutoFit/>
          </a:bodyPr>
          <a:lstStyle/>
          <a:p>
            <a:pPr algn="l">
              <a:lnSpc>
                <a:spcPts val="2875"/>
              </a:lnSpc>
            </a:pPr>
            <a:r>
              <a:rPr lang="en-US" sz="2300" spc="230" dirty="0">
                <a:solidFill>
                  <a:srgbClr val="FFFFFF"/>
                </a:solidFill>
                <a:latin typeface="Canva Sans 2"/>
                <a:ea typeface="Canva Sans 2"/>
                <a:cs typeface="Canva Sans 2"/>
                <a:sym typeface="Canva Sans 2"/>
              </a:rPr>
              <a:t>“If I react or get involved, it might call negative attention to me or embarrass the person I’m trying to help.” </a:t>
            </a:r>
          </a:p>
        </p:txBody>
      </p:sp>
      <p:grpSp>
        <p:nvGrpSpPr>
          <p:cNvPr id="12" name="Group 12"/>
          <p:cNvGrpSpPr/>
          <p:nvPr/>
        </p:nvGrpSpPr>
        <p:grpSpPr>
          <a:xfrm rot="-5400000">
            <a:off x="7655682" y="-2191695"/>
            <a:ext cx="921559" cy="16232923"/>
            <a:chOff x="0" y="0"/>
            <a:chExt cx="2354580" cy="41475067"/>
          </a:xfrm>
        </p:grpSpPr>
        <p:sp>
          <p:nvSpPr>
            <p:cNvPr id="13" name="Freeform 13"/>
            <p:cNvSpPr/>
            <p:nvPr/>
          </p:nvSpPr>
          <p:spPr>
            <a:xfrm>
              <a:off x="0" y="0"/>
              <a:ext cx="2353310" cy="41475068"/>
            </a:xfrm>
            <a:custGeom>
              <a:avLst/>
              <a:gdLst/>
              <a:ahLst/>
              <a:cxnLst/>
              <a:rect l="l" t="t" r="r" b="b"/>
              <a:pathLst>
                <a:path w="2353310" h="41475068">
                  <a:moveTo>
                    <a:pt x="784860" y="41407758"/>
                  </a:moveTo>
                  <a:cubicBezTo>
                    <a:pt x="905510" y="41448397"/>
                    <a:pt x="1042670" y="41475068"/>
                    <a:pt x="1177290" y="41475068"/>
                  </a:cubicBezTo>
                  <a:cubicBezTo>
                    <a:pt x="1311910" y="41475068"/>
                    <a:pt x="1441450" y="41452208"/>
                    <a:pt x="1560830" y="41411568"/>
                  </a:cubicBezTo>
                  <a:cubicBezTo>
                    <a:pt x="1563370" y="41410297"/>
                    <a:pt x="1565910" y="41410297"/>
                    <a:pt x="1568450" y="41409026"/>
                  </a:cubicBezTo>
                  <a:cubicBezTo>
                    <a:pt x="2016760" y="41246468"/>
                    <a:pt x="2346960" y="40817208"/>
                    <a:pt x="2353310" y="40196771"/>
                  </a:cubicBezTo>
                  <a:lnTo>
                    <a:pt x="2353310" y="0"/>
                  </a:lnTo>
                  <a:lnTo>
                    <a:pt x="0" y="0"/>
                  </a:lnTo>
                  <a:lnTo>
                    <a:pt x="0" y="40165803"/>
                  </a:lnTo>
                  <a:cubicBezTo>
                    <a:pt x="6350" y="40819747"/>
                    <a:pt x="331470" y="41249008"/>
                    <a:pt x="784860" y="41407758"/>
                  </a:cubicBezTo>
                  <a:close/>
                </a:path>
              </a:pathLst>
            </a:custGeom>
            <a:solidFill>
              <a:srgbClr val="2B4A9D"/>
            </a:solidFill>
          </p:spPr>
          <p:txBody>
            <a:bodyPr/>
            <a:lstStyle/>
            <a:p>
              <a:endParaRPr lang="en-GB"/>
            </a:p>
          </p:txBody>
        </p:sp>
      </p:grpSp>
      <p:sp>
        <p:nvSpPr>
          <p:cNvPr id="14" name="TextBox 14"/>
          <p:cNvSpPr txBox="1"/>
          <p:nvPr/>
        </p:nvSpPr>
        <p:spPr>
          <a:xfrm>
            <a:off x="1819699" y="5578287"/>
            <a:ext cx="13758674" cy="737946"/>
          </a:xfrm>
          <a:prstGeom prst="rect">
            <a:avLst/>
          </a:prstGeom>
        </p:spPr>
        <p:txBody>
          <a:bodyPr lIns="0" tIns="0" rIns="0" bIns="0" rtlCol="0" anchor="t">
            <a:spAutoFit/>
          </a:bodyPr>
          <a:lstStyle/>
          <a:p>
            <a:pPr algn="l">
              <a:lnSpc>
                <a:spcPts val="2874"/>
              </a:lnSpc>
            </a:pPr>
            <a:r>
              <a:rPr lang="en-US" sz="2299" spc="229">
                <a:solidFill>
                  <a:srgbClr val="FEFEFE"/>
                </a:solidFill>
                <a:latin typeface="Canva Sans 2"/>
                <a:ea typeface="Canva Sans 2"/>
                <a:cs typeface="Canva Sans 2"/>
                <a:sym typeface="Canva Sans 2"/>
              </a:rPr>
              <a:t>“There’s got to be someone who’s more qualified than me to handle this, so I’ll wait and let them do it.” </a:t>
            </a:r>
          </a:p>
        </p:txBody>
      </p:sp>
      <p:sp>
        <p:nvSpPr>
          <p:cNvPr id="15" name="TextBox 15"/>
          <p:cNvSpPr txBox="1"/>
          <p:nvPr/>
        </p:nvSpPr>
        <p:spPr>
          <a:xfrm>
            <a:off x="1966473" y="2314037"/>
            <a:ext cx="8926205" cy="401319"/>
          </a:xfrm>
          <a:prstGeom prst="rect">
            <a:avLst/>
          </a:prstGeom>
        </p:spPr>
        <p:txBody>
          <a:bodyPr lIns="0" tIns="0" rIns="0" bIns="0" rtlCol="0" anchor="t">
            <a:spAutoFit/>
          </a:bodyPr>
          <a:lstStyle/>
          <a:p>
            <a:pPr algn="l">
              <a:lnSpc>
                <a:spcPts val="3080"/>
              </a:lnSpc>
            </a:pPr>
            <a:r>
              <a:rPr lang="en-US" sz="2200" b="1" spc="220">
                <a:solidFill>
                  <a:srgbClr val="362A6E"/>
                </a:solidFill>
                <a:latin typeface="Canva Sans 2 Bold"/>
                <a:ea typeface="Canva Sans 2 Bold"/>
                <a:cs typeface="Canva Sans 2 Bold"/>
                <a:sym typeface="Canva Sans 2 Bold"/>
              </a:rPr>
              <a:t>SOCIAL INFLUENCE AND SOCIAL IDENTITY</a:t>
            </a:r>
          </a:p>
        </p:txBody>
      </p:sp>
      <p:sp>
        <p:nvSpPr>
          <p:cNvPr id="16" name="TextBox 16"/>
          <p:cNvSpPr txBox="1"/>
          <p:nvPr/>
        </p:nvSpPr>
        <p:spPr>
          <a:xfrm>
            <a:off x="2011937" y="3587388"/>
            <a:ext cx="8926205" cy="401320"/>
          </a:xfrm>
          <a:prstGeom prst="rect">
            <a:avLst/>
          </a:prstGeom>
        </p:spPr>
        <p:txBody>
          <a:bodyPr lIns="0" tIns="0" rIns="0" bIns="0" rtlCol="0" anchor="t">
            <a:spAutoFit/>
          </a:bodyPr>
          <a:lstStyle/>
          <a:p>
            <a:pPr algn="l">
              <a:lnSpc>
                <a:spcPts val="3079"/>
              </a:lnSpc>
            </a:pPr>
            <a:r>
              <a:rPr lang="en-US" sz="2199" b="1" spc="219">
                <a:solidFill>
                  <a:srgbClr val="362A6E"/>
                </a:solidFill>
                <a:latin typeface="Canva Sans 2 Bold"/>
                <a:ea typeface="Canva Sans 2 Bold"/>
                <a:cs typeface="Canva Sans 2 Bold"/>
                <a:sym typeface="Canva Sans 2 Bold"/>
              </a:rPr>
              <a:t>FEAR OF EMBARASSMENT</a:t>
            </a:r>
          </a:p>
        </p:txBody>
      </p:sp>
      <p:sp>
        <p:nvSpPr>
          <p:cNvPr id="17" name="TextBox 17"/>
          <p:cNvSpPr txBox="1"/>
          <p:nvPr/>
        </p:nvSpPr>
        <p:spPr>
          <a:xfrm>
            <a:off x="2011937" y="5062667"/>
            <a:ext cx="8926205" cy="401320"/>
          </a:xfrm>
          <a:prstGeom prst="rect">
            <a:avLst/>
          </a:prstGeom>
        </p:spPr>
        <p:txBody>
          <a:bodyPr lIns="0" tIns="0" rIns="0" bIns="0" rtlCol="0" anchor="t">
            <a:spAutoFit/>
          </a:bodyPr>
          <a:lstStyle/>
          <a:p>
            <a:pPr algn="l">
              <a:lnSpc>
                <a:spcPts val="3079"/>
              </a:lnSpc>
            </a:pPr>
            <a:r>
              <a:rPr lang="en-US" sz="2199" b="1" spc="219">
                <a:solidFill>
                  <a:srgbClr val="2E435B"/>
                </a:solidFill>
                <a:latin typeface="Canva Sans 2 Bold"/>
                <a:ea typeface="Canva Sans 2 Bold"/>
                <a:cs typeface="Canva Sans 2 Bold"/>
                <a:sym typeface="Canva Sans 2 Bold"/>
              </a:rPr>
              <a:t>DIFFUSION OF RESPONSIBILITY</a:t>
            </a:r>
          </a:p>
        </p:txBody>
      </p:sp>
      <p:sp>
        <p:nvSpPr>
          <p:cNvPr id="18" name="TextBox 18"/>
          <p:cNvSpPr txBox="1"/>
          <p:nvPr/>
        </p:nvSpPr>
        <p:spPr>
          <a:xfrm>
            <a:off x="2123218" y="897430"/>
            <a:ext cx="7020782" cy="1019175"/>
          </a:xfrm>
          <a:prstGeom prst="rect">
            <a:avLst/>
          </a:prstGeom>
        </p:spPr>
        <p:txBody>
          <a:bodyPr lIns="0" tIns="0" rIns="0" bIns="0" rtlCol="0" anchor="t">
            <a:spAutoFit/>
          </a:bodyPr>
          <a:lstStyle/>
          <a:p>
            <a:pPr algn="ctr">
              <a:lnSpc>
                <a:spcPts val="7349"/>
              </a:lnSpc>
            </a:pPr>
            <a:r>
              <a:rPr lang="en-US" sz="6999" b="1" spc="349">
                <a:solidFill>
                  <a:srgbClr val="FFFFFF"/>
                </a:solidFill>
                <a:latin typeface="Poppins Ultra-Bold"/>
                <a:ea typeface="Poppins Ultra-Bold"/>
                <a:cs typeface="Poppins Ultra-Bold"/>
                <a:sym typeface="Poppins Ultra-Bold"/>
              </a:rPr>
              <a:t>Descriptions </a:t>
            </a:r>
          </a:p>
        </p:txBody>
      </p:sp>
      <p:grpSp>
        <p:nvGrpSpPr>
          <p:cNvPr id="19" name="Group 19"/>
          <p:cNvGrpSpPr/>
          <p:nvPr/>
        </p:nvGrpSpPr>
        <p:grpSpPr>
          <a:xfrm rot="-2700000">
            <a:off x="16073387" y="-5898146"/>
            <a:ext cx="10176144" cy="10176144"/>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21" name="Group 21"/>
          <p:cNvGrpSpPr/>
          <p:nvPr/>
        </p:nvGrpSpPr>
        <p:grpSpPr>
          <a:xfrm rot="-5400000">
            <a:off x="7546102" y="-831585"/>
            <a:ext cx="921559" cy="16452082"/>
            <a:chOff x="0" y="0"/>
            <a:chExt cx="2354580" cy="42035019"/>
          </a:xfrm>
        </p:grpSpPr>
        <p:sp>
          <p:nvSpPr>
            <p:cNvPr id="22" name="Freeform 22"/>
            <p:cNvSpPr/>
            <p:nvPr/>
          </p:nvSpPr>
          <p:spPr>
            <a:xfrm>
              <a:off x="0" y="0"/>
              <a:ext cx="2353310" cy="42035019"/>
            </a:xfrm>
            <a:custGeom>
              <a:avLst/>
              <a:gdLst/>
              <a:ahLst/>
              <a:cxnLst/>
              <a:rect l="l" t="t" r="r" b="b"/>
              <a:pathLst>
                <a:path w="2353310" h="42035019">
                  <a:moveTo>
                    <a:pt x="784860" y="41967708"/>
                  </a:moveTo>
                  <a:cubicBezTo>
                    <a:pt x="905510" y="42008351"/>
                    <a:pt x="1042670" y="42035019"/>
                    <a:pt x="1177290" y="42035019"/>
                  </a:cubicBezTo>
                  <a:cubicBezTo>
                    <a:pt x="1311910" y="42035019"/>
                    <a:pt x="1441450" y="42012158"/>
                    <a:pt x="1560830" y="41971519"/>
                  </a:cubicBezTo>
                  <a:cubicBezTo>
                    <a:pt x="1563370" y="41970251"/>
                    <a:pt x="1565910" y="41970251"/>
                    <a:pt x="1568450" y="41968979"/>
                  </a:cubicBezTo>
                  <a:cubicBezTo>
                    <a:pt x="2016760" y="41806419"/>
                    <a:pt x="2346960" y="41377158"/>
                    <a:pt x="2353310" y="40755001"/>
                  </a:cubicBezTo>
                  <a:lnTo>
                    <a:pt x="2353310" y="0"/>
                  </a:lnTo>
                  <a:lnTo>
                    <a:pt x="0" y="0"/>
                  </a:lnTo>
                  <a:lnTo>
                    <a:pt x="0" y="40723601"/>
                  </a:lnTo>
                  <a:cubicBezTo>
                    <a:pt x="6350" y="41379701"/>
                    <a:pt x="331470" y="41808958"/>
                    <a:pt x="784860" y="41967708"/>
                  </a:cubicBezTo>
                  <a:close/>
                </a:path>
              </a:pathLst>
            </a:custGeom>
            <a:solidFill>
              <a:srgbClr val="2B4A9D"/>
            </a:solidFill>
          </p:spPr>
          <p:txBody>
            <a:bodyPr/>
            <a:lstStyle/>
            <a:p>
              <a:endParaRPr lang="en-GB"/>
            </a:p>
          </p:txBody>
        </p:sp>
      </p:grpSp>
      <p:sp>
        <p:nvSpPr>
          <p:cNvPr id="23" name="TextBox 23"/>
          <p:cNvSpPr txBox="1"/>
          <p:nvPr/>
        </p:nvSpPr>
        <p:spPr>
          <a:xfrm>
            <a:off x="1829224" y="7082141"/>
            <a:ext cx="13993929" cy="375920"/>
          </a:xfrm>
          <a:prstGeom prst="rect">
            <a:avLst/>
          </a:prstGeom>
        </p:spPr>
        <p:txBody>
          <a:bodyPr lIns="0" tIns="0" rIns="0" bIns="0" rtlCol="0" anchor="t">
            <a:spAutoFit/>
          </a:bodyPr>
          <a:lstStyle/>
          <a:p>
            <a:pPr algn="l">
              <a:lnSpc>
                <a:spcPts val="2874"/>
              </a:lnSpc>
            </a:pPr>
            <a:r>
              <a:rPr lang="en-US" sz="2299" spc="229">
                <a:solidFill>
                  <a:srgbClr val="FDFEFE"/>
                </a:solidFill>
                <a:latin typeface="Canva Sans 2"/>
                <a:ea typeface="Canva Sans 2"/>
                <a:cs typeface="Canva Sans 2"/>
                <a:sym typeface="Canva Sans 2"/>
              </a:rPr>
              <a:t>“I don’t want them to start picking on me next!” </a:t>
            </a:r>
          </a:p>
        </p:txBody>
      </p:sp>
      <p:sp>
        <p:nvSpPr>
          <p:cNvPr id="24" name="TextBox 24"/>
          <p:cNvSpPr txBox="1"/>
          <p:nvPr/>
        </p:nvSpPr>
        <p:spPr>
          <a:xfrm>
            <a:off x="2011937" y="7969535"/>
            <a:ext cx="8926205" cy="401320"/>
          </a:xfrm>
          <a:prstGeom prst="rect">
            <a:avLst/>
          </a:prstGeom>
        </p:spPr>
        <p:txBody>
          <a:bodyPr lIns="0" tIns="0" rIns="0" bIns="0" rtlCol="0" anchor="t">
            <a:spAutoFit/>
          </a:bodyPr>
          <a:lstStyle/>
          <a:p>
            <a:pPr algn="l">
              <a:lnSpc>
                <a:spcPts val="3079"/>
              </a:lnSpc>
            </a:pPr>
            <a:r>
              <a:rPr lang="en-US" sz="2199" b="1" spc="219">
                <a:solidFill>
                  <a:srgbClr val="2E435B"/>
                </a:solidFill>
                <a:latin typeface="Canva Sans 2 Bold"/>
                <a:ea typeface="Canva Sans 2 Bold"/>
                <a:cs typeface="Canva Sans 2 Bold"/>
                <a:sym typeface="Canva Sans 2 Bold"/>
              </a:rPr>
              <a:t>PLURALISTIC IGNORANCE</a:t>
            </a:r>
          </a:p>
        </p:txBody>
      </p:sp>
      <p:grpSp>
        <p:nvGrpSpPr>
          <p:cNvPr id="25" name="Group 25"/>
          <p:cNvGrpSpPr/>
          <p:nvPr/>
        </p:nvGrpSpPr>
        <p:grpSpPr>
          <a:xfrm rot="-5400000">
            <a:off x="7546102" y="752224"/>
            <a:ext cx="921559" cy="16452082"/>
            <a:chOff x="0" y="0"/>
            <a:chExt cx="2354580" cy="42035019"/>
          </a:xfrm>
        </p:grpSpPr>
        <p:sp>
          <p:nvSpPr>
            <p:cNvPr id="26" name="Freeform 26"/>
            <p:cNvSpPr/>
            <p:nvPr/>
          </p:nvSpPr>
          <p:spPr>
            <a:xfrm>
              <a:off x="0" y="0"/>
              <a:ext cx="2353310" cy="42035019"/>
            </a:xfrm>
            <a:custGeom>
              <a:avLst/>
              <a:gdLst/>
              <a:ahLst/>
              <a:cxnLst/>
              <a:rect l="l" t="t" r="r" b="b"/>
              <a:pathLst>
                <a:path w="2353310" h="42035019">
                  <a:moveTo>
                    <a:pt x="784860" y="41967708"/>
                  </a:moveTo>
                  <a:cubicBezTo>
                    <a:pt x="905510" y="42008351"/>
                    <a:pt x="1042670" y="42035019"/>
                    <a:pt x="1177290" y="42035019"/>
                  </a:cubicBezTo>
                  <a:cubicBezTo>
                    <a:pt x="1311910" y="42035019"/>
                    <a:pt x="1441450" y="42012158"/>
                    <a:pt x="1560830" y="41971519"/>
                  </a:cubicBezTo>
                  <a:cubicBezTo>
                    <a:pt x="1563370" y="41970251"/>
                    <a:pt x="1565910" y="41970251"/>
                    <a:pt x="1568450" y="41968979"/>
                  </a:cubicBezTo>
                  <a:cubicBezTo>
                    <a:pt x="2016760" y="41806419"/>
                    <a:pt x="2346960" y="41377158"/>
                    <a:pt x="2353310" y="40755001"/>
                  </a:cubicBezTo>
                  <a:lnTo>
                    <a:pt x="2353310" y="0"/>
                  </a:lnTo>
                  <a:lnTo>
                    <a:pt x="0" y="0"/>
                  </a:lnTo>
                  <a:lnTo>
                    <a:pt x="0" y="40723601"/>
                  </a:lnTo>
                  <a:cubicBezTo>
                    <a:pt x="6350" y="41379701"/>
                    <a:pt x="331470" y="41808958"/>
                    <a:pt x="784860" y="41967708"/>
                  </a:cubicBezTo>
                  <a:close/>
                </a:path>
              </a:pathLst>
            </a:custGeom>
            <a:solidFill>
              <a:srgbClr val="2B4A9D"/>
            </a:solidFill>
          </p:spPr>
          <p:txBody>
            <a:bodyPr/>
            <a:lstStyle/>
            <a:p>
              <a:endParaRPr lang="en-GB"/>
            </a:p>
          </p:txBody>
        </p:sp>
      </p:grpSp>
      <p:sp>
        <p:nvSpPr>
          <p:cNvPr id="27" name="TextBox 27"/>
          <p:cNvSpPr txBox="1"/>
          <p:nvPr/>
        </p:nvSpPr>
        <p:spPr>
          <a:xfrm>
            <a:off x="1819699" y="8585518"/>
            <a:ext cx="13196762" cy="747395"/>
          </a:xfrm>
          <a:prstGeom prst="rect">
            <a:avLst/>
          </a:prstGeom>
        </p:spPr>
        <p:txBody>
          <a:bodyPr lIns="0" tIns="0" rIns="0" bIns="0" rtlCol="0" anchor="t">
            <a:spAutoFit/>
          </a:bodyPr>
          <a:lstStyle/>
          <a:p>
            <a:pPr algn="l">
              <a:lnSpc>
                <a:spcPts val="2875"/>
              </a:lnSpc>
            </a:pPr>
            <a:r>
              <a:rPr lang="en-US" sz="2300" spc="230">
                <a:solidFill>
                  <a:srgbClr val="FEFEFE"/>
                </a:solidFill>
                <a:latin typeface="Canva Sans 2"/>
                <a:ea typeface="Canva Sans 2"/>
                <a:cs typeface="Canva Sans 2"/>
                <a:sym typeface="Canva Sans 2"/>
              </a:rPr>
              <a:t>“This is the way we’ve always done things, and no one’s speaking up, so everyone else must think this is the best way to handle it.”</a:t>
            </a:r>
          </a:p>
        </p:txBody>
      </p:sp>
      <p:grpSp>
        <p:nvGrpSpPr>
          <p:cNvPr id="28" name="Group 28"/>
          <p:cNvGrpSpPr/>
          <p:nvPr/>
        </p:nvGrpSpPr>
        <p:grpSpPr>
          <a:xfrm rot="-2700000">
            <a:off x="14056968" y="8493095"/>
            <a:ext cx="10176144" cy="10176144"/>
            <a:chOff x="0" y="0"/>
            <a:chExt cx="1913890" cy="1913890"/>
          </a:xfrm>
        </p:grpSpPr>
        <p:sp>
          <p:nvSpPr>
            <p:cNvPr id="29" name="Freeform 2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sp>
        <p:nvSpPr>
          <p:cNvPr id="30" name="TextBox 30"/>
          <p:cNvSpPr txBox="1"/>
          <p:nvPr/>
        </p:nvSpPr>
        <p:spPr>
          <a:xfrm>
            <a:off x="1966473" y="9734319"/>
            <a:ext cx="9661000" cy="401320"/>
          </a:xfrm>
          <a:prstGeom prst="rect">
            <a:avLst/>
          </a:prstGeom>
        </p:spPr>
        <p:txBody>
          <a:bodyPr lIns="0" tIns="0" rIns="0" bIns="0" rtlCol="0" anchor="t">
            <a:spAutoFit/>
          </a:bodyPr>
          <a:lstStyle/>
          <a:p>
            <a:pPr algn="l">
              <a:lnSpc>
                <a:spcPts val="3079"/>
              </a:lnSpc>
            </a:pPr>
            <a:r>
              <a:rPr lang="en-US" sz="2199" b="1" spc="219">
                <a:solidFill>
                  <a:srgbClr val="2E435B"/>
                </a:solidFill>
                <a:latin typeface="Canva Sans 2 Bold"/>
                <a:ea typeface="Canva Sans 2 Bold"/>
                <a:cs typeface="Canva Sans 2 Bold"/>
                <a:sym typeface="Canva Sans 2 Bold"/>
              </a:rPr>
              <a:t>Source: Catherine Sanderson, The Bystander Effect, 2020</a:t>
            </a:r>
          </a:p>
        </p:txBody>
      </p:sp>
      <p:sp>
        <p:nvSpPr>
          <p:cNvPr id="31" name="TextBox 31"/>
          <p:cNvSpPr txBox="1"/>
          <p:nvPr/>
        </p:nvSpPr>
        <p:spPr>
          <a:xfrm>
            <a:off x="1966473" y="6490321"/>
            <a:ext cx="8926205" cy="401320"/>
          </a:xfrm>
          <a:prstGeom prst="rect">
            <a:avLst/>
          </a:prstGeom>
        </p:spPr>
        <p:txBody>
          <a:bodyPr lIns="0" tIns="0" rIns="0" bIns="0" rtlCol="0" anchor="t">
            <a:spAutoFit/>
          </a:bodyPr>
          <a:lstStyle/>
          <a:p>
            <a:pPr algn="l">
              <a:lnSpc>
                <a:spcPts val="3079"/>
              </a:lnSpc>
            </a:pPr>
            <a:r>
              <a:rPr lang="en-US" sz="2199" b="1" spc="219">
                <a:solidFill>
                  <a:srgbClr val="2E435B"/>
                </a:solidFill>
                <a:latin typeface="Canva Sans 2 Bold"/>
                <a:ea typeface="Canva Sans 2 Bold"/>
                <a:cs typeface="Canva Sans 2 Bold"/>
                <a:sym typeface="Canva Sans 2 Bold"/>
              </a:rPr>
              <a:t>FEAR OF RETALIATION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419646" cy="1274324"/>
          </a:xfrm>
          <a:custGeom>
            <a:avLst/>
            <a:gdLst/>
            <a:ahLst/>
            <a:cxnLst/>
            <a:rect l="l" t="t" r="r" b="b"/>
            <a:pathLst>
              <a:path w="3419646" h="1274324">
                <a:moveTo>
                  <a:pt x="0" y="0"/>
                </a:moveTo>
                <a:lnTo>
                  <a:pt x="3419646" y="0"/>
                </a:lnTo>
                <a:lnTo>
                  <a:pt x="3419646" y="1274324"/>
                </a:lnTo>
                <a:lnTo>
                  <a:pt x="0" y="1274324"/>
                </a:lnTo>
                <a:lnTo>
                  <a:pt x="0" y="0"/>
                </a:lnTo>
                <a:close/>
              </a:path>
            </a:pathLst>
          </a:custGeom>
          <a:blipFill>
            <a:blip r:embed="rId2"/>
            <a:stretch>
              <a:fillRect l="-135143" t="-73788" b="-268087"/>
            </a:stretch>
          </a:blipFill>
        </p:spPr>
        <p:txBody>
          <a:bodyPr/>
          <a:lstStyle/>
          <a:p>
            <a:endParaRPr lang="en-GB"/>
          </a:p>
        </p:txBody>
      </p:sp>
      <p:sp>
        <p:nvSpPr>
          <p:cNvPr id="3" name="Freeform 3"/>
          <p:cNvSpPr/>
          <p:nvPr/>
        </p:nvSpPr>
        <p:spPr>
          <a:xfrm>
            <a:off x="12192907" y="1409905"/>
            <a:ext cx="6095093" cy="7467189"/>
          </a:xfrm>
          <a:custGeom>
            <a:avLst/>
            <a:gdLst/>
            <a:ahLst/>
            <a:cxnLst/>
            <a:rect l="l" t="t" r="r" b="b"/>
            <a:pathLst>
              <a:path w="6095093" h="7467189">
                <a:moveTo>
                  <a:pt x="0" y="0"/>
                </a:moveTo>
                <a:lnTo>
                  <a:pt x="6095093" y="0"/>
                </a:lnTo>
                <a:lnTo>
                  <a:pt x="6095093" y="7467190"/>
                </a:lnTo>
                <a:lnTo>
                  <a:pt x="0" y="7467190"/>
                </a:lnTo>
                <a:lnTo>
                  <a:pt x="0" y="0"/>
                </a:lnTo>
                <a:close/>
              </a:path>
            </a:pathLst>
          </a:custGeom>
          <a:blipFill>
            <a:blip r:embed="rId3"/>
            <a:stretch>
              <a:fillRect/>
            </a:stretch>
          </a:blipFill>
        </p:spPr>
        <p:txBody>
          <a:bodyPr/>
          <a:lstStyle/>
          <a:p>
            <a:endParaRPr lang="en-GB"/>
          </a:p>
        </p:txBody>
      </p:sp>
      <p:sp>
        <p:nvSpPr>
          <p:cNvPr id="4" name="Freeform 4"/>
          <p:cNvSpPr/>
          <p:nvPr/>
        </p:nvSpPr>
        <p:spPr>
          <a:xfrm>
            <a:off x="322376" y="3362737"/>
            <a:ext cx="11301259" cy="4110833"/>
          </a:xfrm>
          <a:custGeom>
            <a:avLst/>
            <a:gdLst/>
            <a:ahLst/>
            <a:cxnLst/>
            <a:rect l="l" t="t" r="r" b="b"/>
            <a:pathLst>
              <a:path w="11301259" h="4110833">
                <a:moveTo>
                  <a:pt x="0" y="0"/>
                </a:moveTo>
                <a:lnTo>
                  <a:pt x="11301259" y="0"/>
                </a:lnTo>
                <a:lnTo>
                  <a:pt x="11301259" y="4110833"/>
                </a:lnTo>
                <a:lnTo>
                  <a:pt x="0" y="4110833"/>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322376" y="4341692"/>
            <a:ext cx="11301259" cy="2490914"/>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nva Sans 2 Bold"/>
                <a:ea typeface="Canva Sans 2 Bold"/>
                <a:cs typeface="Canva Sans 2 Bold"/>
                <a:sym typeface="Canva Sans 2 Bold"/>
              </a:rPr>
              <a:t>“What hurts the victim most is not the cruelty of the oppressor, but the silence of the bystander”</a:t>
            </a:r>
          </a:p>
          <a:p>
            <a:pPr algn="ctr">
              <a:lnSpc>
                <a:spcPts val="3919"/>
              </a:lnSpc>
              <a:spcBef>
                <a:spcPct val="0"/>
              </a:spcBef>
            </a:pPr>
            <a:r>
              <a:rPr lang="en-US" sz="2799" b="1">
                <a:solidFill>
                  <a:srgbClr val="000000"/>
                </a:solidFill>
                <a:latin typeface="Canva Sans 2 Bold"/>
                <a:ea typeface="Canva Sans 2 Bold"/>
                <a:cs typeface="Canva Sans 2 Bold"/>
                <a:sym typeface="Canva Sans 2 Bold"/>
              </a:rPr>
              <a:t> </a:t>
            </a:r>
          </a:p>
          <a:p>
            <a:pPr algn="ctr">
              <a:lnSpc>
                <a:spcPts val="3919"/>
              </a:lnSpc>
              <a:spcBef>
                <a:spcPct val="0"/>
              </a:spcBef>
            </a:pPr>
            <a:r>
              <a:rPr lang="en-US" sz="2799" b="1">
                <a:solidFill>
                  <a:srgbClr val="000000"/>
                </a:solidFill>
                <a:latin typeface="Canva Sans 2 Bold"/>
                <a:ea typeface="Canva Sans 2 Bold"/>
                <a:cs typeface="Canva Sans 2 Bold"/>
                <a:sym typeface="Canva Sans 2 Bold"/>
              </a:rPr>
              <a:t>Eliezer “Elie” Wiesel. Author, Professor, Political Activist and Holocaust survivor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09" y="1309"/>
            <a:ext cx="1635964" cy="1633346"/>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2B4A9D"/>
            </a:solidFill>
          </p:spPr>
          <p:txBody>
            <a:bodyPr/>
            <a:lstStyle/>
            <a:p>
              <a:endParaRPr lang="en-GB"/>
            </a:p>
          </p:txBody>
        </p:sp>
      </p:grpSp>
      <p:grpSp>
        <p:nvGrpSpPr>
          <p:cNvPr id="4" name="Group 4"/>
          <p:cNvGrpSpPr>
            <a:grpSpLocks noChangeAspect="1"/>
          </p:cNvGrpSpPr>
          <p:nvPr/>
        </p:nvGrpSpPr>
        <p:grpSpPr>
          <a:xfrm>
            <a:off x="1628671" y="1931432"/>
            <a:ext cx="3177832" cy="4230868"/>
            <a:chOff x="0" y="0"/>
            <a:chExt cx="3663950" cy="4878070"/>
          </a:xfrm>
        </p:grpSpPr>
        <p:sp>
          <p:nvSpPr>
            <p:cNvPr id="5" name="Freeform 5"/>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50259" r="-50259"/>
              </a:stretch>
            </a:blipFill>
          </p:spPr>
          <p:txBody>
            <a:bodyPr/>
            <a:lstStyle/>
            <a:p>
              <a:endParaRPr lang="en-GB"/>
            </a:p>
          </p:txBody>
        </p:sp>
        <p:sp>
          <p:nvSpPr>
            <p:cNvPr id="6" name="Freeform 6"/>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GB"/>
            </a:p>
          </p:txBody>
        </p:sp>
      </p:grpSp>
      <p:grpSp>
        <p:nvGrpSpPr>
          <p:cNvPr id="7" name="Group 7"/>
          <p:cNvGrpSpPr>
            <a:grpSpLocks noChangeAspect="1"/>
          </p:cNvGrpSpPr>
          <p:nvPr/>
        </p:nvGrpSpPr>
        <p:grpSpPr>
          <a:xfrm>
            <a:off x="6045492" y="2732598"/>
            <a:ext cx="5488229" cy="3087090"/>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65" b="-9265"/>
              </a:stretch>
            </a:blipFill>
          </p:spPr>
          <p:txBody>
            <a:bodyPr/>
            <a:lstStyle/>
            <a:p>
              <a:endParaRPr lang="en-GB"/>
            </a:p>
          </p:txBody>
        </p:sp>
      </p:grpSp>
      <p:grpSp>
        <p:nvGrpSpPr>
          <p:cNvPr id="9" name="Group 9"/>
          <p:cNvGrpSpPr>
            <a:grpSpLocks noChangeAspect="1"/>
          </p:cNvGrpSpPr>
          <p:nvPr/>
        </p:nvGrpSpPr>
        <p:grpSpPr>
          <a:xfrm>
            <a:off x="607352" y="6457575"/>
            <a:ext cx="5220471" cy="2936478"/>
            <a:chOff x="0" y="0"/>
            <a:chExt cx="11289030" cy="6350000"/>
          </a:xfrm>
        </p:grpSpPr>
        <p:sp>
          <p:nvSpPr>
            <p:cNvPr id="10" name="Freeform 10"/>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7966" b="-7966"/>
              </a:stretch>
            </a:blipFill>
          </p:spPr>
          <p:txBody>
            <a:bodyPr/>
            <a:lstStyle/>
            <a:p>
              <a:endParaRPr lang="en-GB"/>
            </a:p>
          </p:txBody>
        </p:sp>
      </p:grpSp>
      <p:grpSp>
        <p:nvGrpSpPr>
          <p:cNvPr id="11" name="Group 11"/>
          <p:cNvGrpSpPr/>
          <p:nvPr/>
        </p:nvGrpSpPr>
        <p:grpSpPr>
          <a:xfrm>
            <a:off x="-573123" y="0"/>
            <a:ext cx="19157557" cy="1635964"/>
            <a:chOff x="0" y="0"/>
            <a:chExt cx="5650536" cy="482529"/>
          </a:xfrm>
        </p:grpSpPr>
        <p:sp>
          <p:nvSpPr>
            <p:cNvPr id="12" name="Freeform 12"/>
            <p:cNvSpPr/>
            <p:nvPr/>
          </p:nvSpPr>
          <p:spPr>
            <a:xfrm>
              <a:off x="0" y="0"/>
              <a:ext cx="5650536" cy="482529"/>
            </a:xfrm>
            <a:custGeom>
              <a:avLst/>
              <a:gdLst/>
              <a:ahLst/>
              <a:cxnLst/>
              <a:rect l="l" t="t" r="r" b="b"/>
              <a:pathLst>
                <a:path w="5650536" h="482529">
                  <a:moveTo>
                    <a:pt x="0" y="0"/>
                  </a:moveTo>
                  <a:lnTo>
                    <a:pt x="5650536" y="0"/>
                  </a:lnTo>
                  <a:lnTo>
                    <a:pt x="5650536" y="482529"/>
                  </a:lnTo>
                  <a:lnTo>
                    <a:pt x="0" y="482529"/>
                  </a:lnTo>
                  <a:close/>
                </a:path>
              </a:pathLst>
            </a:custGeom>
            <a:solidFill>
              <a:srgbClr val="2B1C64"/>
            </a:solidFill>
          </p:spPr>
          <p:txBody>
            <a:bodyPr/>
            <a:lstStyle/>
            <a:p>
              <a:endParaRPr lang="en-GB"/>
            </a:p>
          </p:txBody>
        </p:sp>
      </p:grpSp>
      <p:grpSp>
        <p:nvGrpSpPr>
          <p:cNvPr id="13" name="Group 13"/>
          <p:cNvGrpSpPr>
            <a:grpSpLocks noChangeAspect="1"/>
          </p:cNvGrpSpPr>
          <p:nvPr/>
        </p:nvGrpSpPr>
        <p:grpSpPr>
          <a:xfrm>
            <a:off x="12273742" y="6399611"/>
            <a:ext cx="5426568" cy="3052406"/>
            <a:chOff x="0" y="0"/>
            <a:chExt cx="11289030" cy="6350000"/>
          </a:xfrm>
        </p:grpSpPr>
        <p:sp>
          <p:nvSpPr>
            <p:cNvPr id="14" name="Freeform 1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2712" r="-2712"/>
              </a:stretch>
            </a:blipFill>
          </p:spPr>
          <p:txBody>
            <a:bodyPr/>
            <a:lstStyle/>
            <a:p>
              <a:endParaRPr lang="en-GB"/>
            </a:p>
          </p:txBody>
        </p:sp>
      </p:grpSp>
      <p:sp>
        <p:nvSpPr>
          <p:cNvPr id="15" name="Freeform 15"/>
          <p:cNvSpPr/>
          <p:nvPr/>
        </p:nvSpPr>
        <p:spPr>
          <a:xfrm>
            <a:off x="6784743" y="6819572"/>
            <a:ext cx="4792176" cy="2736422"/>
          </a:xfrm>
          <a:custGeom>
            <a:avLst/>
            <a:gdLst/>
            <a:ahLst/>
            <a:cxnLst/>
            <a:rect l="l" t="t" r="r" b="b"/>
            <a:pathLst>
              <a:path w="4792176" h="2736422">
                <a:moveTo>
                  <a:pt x="0" y="0"/>
                </a:moveTo>
                <a:lnTo>
                  <a:pt x="4792175" y="0"/>
                </a:lnTo>
                <a:lnTo>
                  <a:pt x="4792175" y="2736422"/>
                </a:lnTo>
                <a:lnTo>
                  <a:pt x="0" y="2736422"/>
                </a:lnTo>
                <a:lnTo>
                  <a:pt x="0" y="0"/>
                </a:lnTo>
                <a:close/>
              </a:path>
            </a:pathLst>
          </a:custGeom>
          <a:blipFill>
            <a:blip r:embed="rId7"/>
            <a:stretch>
              <a:fillRect l="-5437" r="-5437" b="-13295"/>
            </a:stretch>
          </a:blipFill>
        </p:spPr>
        <p:txBody>
          <a:bodyPr/>
          <a:lstStyle/>
          <a:p>
            <a:endParaRPr lang="en-GB"/>
          </a:p>
        </p:txBody>
      </p:sp>
      <p:grpSp>
        <p:nvGrpSpPr>
          <p:cNvPr id="16" name="Group 16"/>
          <p:cNvGrpSpPr/>
          <p:nvPr/>
        </p:nvGrpSpPr>
        <p:grpSpPr>
          <a:xfrm>
            <a:off x="12273742" y="2329938"/>
            <a:ext cx="5380304" cy="3160929"/>
            <a:chOff x="0" y="0"/>
            <a:chExt cx="7173739" cy="4214571"/>
          </a:xfrm>
        </p:grpSpPr>
        <p:grpSp>
          <p:nvGrpSpPr>
            <p:cNvPr id="17" name="Group 17"/>
            <p:cNvGrpSpPr>
              <a:grpSpLocks noChangeAspect="1"/>
            </p:cNvGrpSpPr>
            <p:nvPr/>
          </p:nvGrpSpPr>
          <p:grpSpPr>
            <a:xfrm>
              <a:off x="137431" y="176636"/>
              <a:ext cx="6882120" cy="3871144"/>
              <a:chOff x="0" y="0"/>
              <a:chExt cx="11289030" cy="6350000"/>
            </a:xfrm>
          </p:grpSpPr>
          <p:sp>
            <p:nvSpPr>
              <p:cNvPr id="18" name="Freeform 1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16673" b="-16673"/>
                </a:stretch>
              </a:blipFill>
            </p:spPr>
            <p:txBody>
              <a:bodyPr/>
              <a:lstStyle/>
              <a:p>
                <a:endParaRPr lang="en-GB"/>
              </a:p>
            </p:txBody>
          </p:sp>
        </p:grpSp>
        <p:sp>
          <p:nvSpPr>
            <p:cNvPr id="19" name="Freeform 19"/>
            <p:cNvSpPr/>
            <p:nvPr/>
          </p:nvSpPr>
          <p:spPr>
            <a:xfrm>
              <a:off x="0" y="0"/>
              <a:ext cx="7173739" cy="4214571"/>
            </a:xfrm>
            <a:custGeom>
              <a:avLst/>
              <a:gdLst/>
              <a:ahLst/>
              <a:cxnLst/>
              <a:rect l="l" t="t" r="r" b="b"/>
              <a:pathLst>
                <a:path w="7173739" h="4214571">
                  <a:moveTo>
                    <a:pt x="0" y="0"/>
                  </a:moveTo>
                  <a:lnTo>
                    <a:pt x="7173739" y="0"/>
                  </a:lnTo>
                  <a:lnTo>
                    <a:pt x="7173739" y="4214571"/>
                  </a:lnTo>
                  <a:lnTo>
                    <a:pt x="0" y="421457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w="38100" cap="sq">
              <a:solidFill>
                <a:srgbClr val="000000"/>
              </a:solidFill>
              <a:prstDash val="solid"/>
              <a:miter/>
            </a:ln>
          </p:spPr>
          <p:txBody>
            <a:bodyPr/>
            <a:lstStyle/>
            <a:p>
              <a:endParaRPr lang="en-GB"/>
            </a:p>
          </p:txBody>
        </p:sp>
      </p:grpSp>
      <p:sp>
        <p:nvSpPr>
          <p:cNvPr id="20" name="TextBox 20"/>
          <p:cNvSpPr txBox="1"/>
          <p:nvPr/>
        </p:nvSpPr>
        <p:spPr>
          <a:xfrm>
            <a:off x="1361976" y="311250"/>
            <a:ext cx="16175849" cy="989502"/>
          </a:xfrm>
          <a:prstGeom prst="rect">
            <a:avLst/>
          </a:prstGeom>
        </p:spPr>
        <p:txBody>
          <a:bodyPr wrap="square" lIns="0" tIns="0" rIns="0" bIns="0" rtlCol="0" anchor="t">
            <a:spAutoFit/>
          </a:bodyPr>
          <a:lstStyle/>
          <a:p>
            <a:pPr algn="ctr">
              <a:lnSpc>
                <a:spcPts val="7560"/>
              </a:lnSpc>
              <a:spcBef>
                <a:spcPct val="0"/>
              </a:spcBef>
            </a:pPr>
            <a:r>
              <a:rPr lang="en-US" sz="7200" b="1" spc="360" dirty="0">
                <a:solidFill>
                  <a:srgbClr val="FFFFFF"/>
                </a:solidFill>
                <a:latin typeface="Poppins Ultra-Bold"/>
                <a:ea typeface="Poppins Ultra-Bold"/>
                <a:cs typeface="Poppins Ultra-Bold"/>
                <a:sym typeface="Poppins Ultra-Bold"/>
              </a:rPr>
              <a:t>REFLECTIONS ON THESE EVENTS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580822" y="-292307"/>
            <a:ext cx="3090723" cy="3090723"/>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362A6E"/>
            </a:solidFill>
          </p:spPr>
          <p:txBody>
            <a:bodyPr/>
            <a:lstStyle/>
            <a:p>
              <a:endParaRPr lang="en-GB"/>
            </a:p>
          </p:txBody>
        </p:sp>
      </p:grpSp>
      <p:grpSp>
        <p:nvGrpSpPr>
          <p:cNvPr id="4" name="Group 4"/>
          <p:cNvGrpSpPr/>
          <p:nvPr/>
        </p:nvGrpSpPr>
        <p:grpSpPr>
          <a:xfrm rot="-2700000">
            <a:off x="-1412966" y="-124452"/>
            <a:ext cx="2755011" cy="275501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8100000">
            <a:off x="16778099" y="-292307"/>
            <a:ext cx="3090723" cy="309072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362A6E"/>
            </a:solidFill>
          </p:spPr>
          <p:txBody>
            <a:bodyPr/>
            <a:lstStyle/>
            <a:p>
              <a:endParaRPr lang="en-GB"/>
            </a:p>
          </p:txBody>
        </p:sp>
      </p:grpSp>
      <p:grpSp>
        <p:nvGrpSpPr>
          <p:cNvPr id="8" name="Group 8"/>
          <p:cNvGrpSpPr/>
          <p:nvPr/>
        </p:nvGrpSpPr>
        <p:grpSpPr>
          <a:xfrm rot="-2700000">
            <a:off x="16945955" y="-124452"/>
            <a:ext cx="2755011" cy="275501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0" name="Group 10"/>
          <p:cNvGrpSpPr/>
          <p:nvPr/>
        </p:nvGrpSpPr>
        <p:grpSpPr>
          <a:xfrm>
            <a:off x="9486900" y="3028950"/>
            <a:ext cx="8801100" cy="7258050"/>
            <a:chOff x="0" y="0"/>
            <a:chExt cx="3210665" cy="2647756"/>
          </a:xfrm>
        </p:grpSpPr>
        <p:sp>
          <p:nvSpPr>
            <p:cNvPr id="11" name="Freeform 11"/>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2B1C64"/>
            </a:solidFill>
          </p:spPr>
          <p:txBody>
            <a:bodyPr/>
            <a:lstStyle/>
            <a:p>
              <a:endParaRPr lang="en-GB"/>
            </a:p>
          </p:txBody>
        </p:sp>
      </p:grpSp>
      <p:grpSp>
        <p:nvGrpSpPr>
          <p:cNvPr id="12" name="Group 12"/>
          <p:cNvGrpSpPr/>
          <p:nvPr/>
        </p:nvGrpSpPr>
        <p:grpSpPr>
          <a:xfrm>
            <a:off x="-35461" y="3028950"/>
            <a:ext cx="9850332" cy="7258050"/>
            <a:chOff x="0" y="0"/>
            <a:chExt cx="3593428" cy="2647756"/>
          </a:xfrm>
        </p:grpSpPr>
        <p:sp>
          <p:nvSpPr>
            <p:cNvPr id="13" name="Freeform 13"/>
            <p:cNvSpPr/>
            <p:nvPr/>
          </p:nvSpPr>
          <p:spPr>
            <a:xfrm>
              <a:off x="0" y="0"/>
              <a:ext cx="3593428" cy="2647756"/>
            </a:xfrm>
            <a:custGeom>
              <a:avLst/>
              <a:gdLst/>
              <a:ahLst/>
              <a:cxnLst/>
              <a:rect l="l" t="t" r="r" b="b"/>
              <a:pathLst>
                <a:path w="3593428" h="2647756">
                  <a:moveTo>
                    <a:pt x="0" y="0"/>
                  </a:moveTo>
                  <a:lnTo>
                    <a:pt x="3593428" y="0"/>
                  </a:lnTo>
                  <a:lnTo>
                    <a:pt x="3593428" y="2647756"/>
                  </a:lnTo>
                  <a:lnTo>
                    <a:pt x="0" y="2647756"/>
                  </a:lnTo>
                  <a:close/>
                </a:path>
              </a:pathLst>
            </a:custGeom>
            <a:solidFill>
              <a:srgbClr val="2B1C64"/>
            </a:solidFill>
          </p:spPr>
          <p:txBody>
            <a:bodyPr/>
            <a:lstStyle/>
            <a:p>
              <a:endParaRPr lang="en-GB"/>
            </a:p>
          </p:txBody>
        </p:sp>
      </p:grpSp>
      <p:sp>
        <p:nvSpPr>
          <p:cNvPr id="14" name="TextBox 14"/>
          <p:cNvSpPr txBox="1"/>
          <p:nvPr/>
        </p:nvSpPr>
        <p:spPr>
          <a:xfrm>
            <a:off x="1480498" y="1076853"/>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WHAT WOULD YOU DO?</a:t>
            </a:r>
          </a:p>
        </p:txBody>
      </p:sp>
      <p:sp>
        <p:nvSpPr>
          <p:cNvPr id="15" name="TextBox 15"/>
          <p:cNvSpPr txBox="1"/>
          <p:nvPr/>
        </p:nvSpPr>
        <p:spPr>
          <a:xfrm>
            <a:off x="511789" y="3143514"/>
            <a:ext cx="17417351" cy="601527"/>
          </a:xfrm>
          <a:prstGeom prst="rect">
            <a:avLst/>
          </a:prstGeom>
        </p:spPr>
        <p:txBody>
          <a:bodyPr lIns="0" tIns="0" rIns="0" bIns="0" rtlCol="0" anchor="t">
            <a:spAutoFit/>
          </a:bodyPr>
          <a:lstStyle/>
          <a:p>
            <a:pPr algn="l">
              <a:lnSpc>
                <a:spcPts val="4280"/>
              </a:lnSpc>
            </a:pPr>
            <a:r>
              <a:rPr lang="en-US" sz="4076" b="1" spc="203">
                <a:solidFill>
                  <a:srgbClr val="FFFFFF"/>
                </a:solidFill>
                <a:latin typeface="Poppins Heavy"/>
                <a:ea typeface="Poppins Heavy"/>
                <a:cs typeface="Poppins Heavy"/>
                <a:sym typeface="Poppins Heavy"/>
              </a:rPr>
              <a:t>Reflect on the historical and current news events Slide </a:t>
            </a:r>
          </a:p>
        </p:txBody>
      </p:sp>
      <p:sp>
        <p:nvSpPr>
          <p:cNvPr id="16" name="TextBox 16"/>
          <p:cNvSpPr txBox="1"/>
          <p:nvPr/>
        </p:nvSpPr>
        <p:spPr>
          <a:xfrm>
            <a:off x="511789" y="4525827"/>
            <a:ext cx="17049717" cy="1953895"/>
          </a:xfrm>
          <a:prstGeom prst="rect">
            <a:avLst/>
          </a:prstGeom>
        </p:spPr>
        <p:txBody>
          <a:bodyPr lIns="0" tIns="0" rIns="0" bIns="0" rtlCol="0" anchor="t">
            <a:spAutoFit/>
          </a:bodyPr>
          <a:lstStyle/>
          <a:p>
            <a:pPr algn="l">
              <a:lnSpc>
                <a:spcPts val="5179"/>
              </a:lnSpc>
            </a:pPr>
            <a:r>
              <a:rPr lang="en-US" sz="3699" spc="369">
                <a:solidFill>
                  <a:srgbClr val="FFFFFF"/>
                </a:solidFill>
                <a:latin typeface="Lato 1"/>
                <a:ea typeface="Lato 1"/>
                <a:cs typeface="Lato 1"/>
                <a:sym typeface="Lato 1"/>
              </a:rPr>
              <a:t>I</a:t>
            </a:r>
            <a:r>
              <a:rPr lang="en-US" sz="3699" b="1" spc="369">
                <a:solidFill>
                  <a:srgbClr val="FFFFFF"/>
                </a:solidFill>
                <a:latin typeface="Lato 1 Bold"/>
                <a:ea typeface="Lato 1 Bold"/>
                <a:cs typeface="Lato 1 Bold"/>
                <a:sym typeface="Lato 1 Bold"/>
              </a:rPr>
              <a:t>ndividual</a:t>
            </a:r>
            <a:r>
              <a:rPr lang="en-US" sz="3699" spc="369">
                <a:solidFill>
                  <a:srgbClr val="FFFFFF"/>
                </a:solidFill>
                <a:latin typeface="Lato 1"/>
                <a:ea typeface="Lato 1"/>
                <a:cs typeface="Lato 1"/>
                <a:sym typeface="Lato 1"/>
              </a:rPr>
              <a:t>: write down your perspective/ reasons why you would intervene OR not intervene in these situations. </a:t>
            </a:r>
          </a:p>
          <a:p>
            <a:pPr algn="l">
              <a:lnSpc>
                <a:spcPts val="5179"/>
              </a:lnSpc>
            </a:pPr>
            <a:endParaRPr lang="en-US" sz="3699" spc="369">
              <a:solidFill>
                <a:srgbClr val="FFFFFF"/>
              </a:solidFill>
              <a:latin typeface="Lato 1"/>
              <a:ea typeface="Lato 1"/>
              <a:cs typeface="Lato 1"/>
              <a:sym typeface="Lato 1"/>
            </a:endParaRPr>
          </a:p>
        </p:txBody>
      </p:sp>
      <p:sp>
        <p:nvSpPr>
          <p:cNvPr id="17" name="TextBox 17"/>
          <p:cNvSpPr txBox="1"/>
          <p:nvPr/>
        </p:nvSpPr>
        <p:spPr>
          <a:xfrm>
            <a:off x="511789" y="8542020"/>
            <a:ext cx="17191682" cy="1965960"/>
          </a:xfrm>
          <a:prstGeom prst="rect">
            <a:avLst/>
          </a:prstGeom>
        </p:spPr>
        <p:txBody>
          <a:bodyPr lIns="0" tIns="0" rIns="0" bIns="0" rtlCol="0" anchor="t">
            <a:spAutoFit/>
          </a:bodyPr>
          <a:lstStyle/>
          <a:p>
            <a:pPr algn="l">
              <a:lnSpc>
                <a:spcPts val="3884"/>
              </a:lnSpc>
              <a:spcBef>
                <a:spcPct val="0"/>
              </a:spcBef>
            </a:pPr>
            <a:r>
              <a:rPr lang="en-US" sz="3699" b="1" spc="184">
                <a:solidFill>
                  <a:srgbClr val="FFFFFF"/>
                </a:solidFill>
                <a:latin typeface="Lato 1 Bold"/>
                <a:ea typeface="Lato 1 Bold"/>
                <a:cs typeface="Lato 1 Bold"/>
                <a:sym typeface="Lato 1 Bold"/>
              </a:rPr>
              <a:t>You do not have to share your reflections if you do not feel comfortable, but you can consider the general reasons from the cards for your table discussion. </a:t>
            </a:r>
          </a:p>
          <a:p>
            <a:pPr algn="ctr">
              <a:lnSpc>
                <a:spcPts val="3884"/>
              </a:lnSpc>
              <a:spcBef>
                <a:spcPct val="0"/>
              </a:spcBef>
            </a:pPr>
            <a:endParaRPr lang="en-US" sz="3699" b="1" spc="184">
              <a:solidFill>
                <a:srgbClr val="FFFFFF"/>
              </a:solidFill>
              <a:latin typeface="Lato 1 Bold"/>
              <a:ea typeface="Lato 1 Bold"/>
              <a:cs typeface="Lato 1 Bold"/>
              <a:sym typeface="Lato 1 Bold"/>
            </a:endParaRPr>
          </a:p>
        </p:txBody>
      </p:sp>
      <p:sp>
        <p:nvSpPr>
          <p:cNvPr id="18" name="TextBox 18"/>
          <p:cNvSpPr txBox="1"/>
          <p:nvPr/>
        </p:nvSpPr>
        <p:spPr>
          <a:xfrm>
            <a:off x="511789" y="6527347"/>
            <a:ext cx="17191682" cy="994410"/>
          </a:xfrm>
          <a:prstGeom prst="rect">
            <a:avLst/>
          </a:prstGeom>
        </p:spPr>
        <p:txBody>
          <a:bodyPr lIns="0" tIns="0" rIns="0" bIns="0" rtlCol="0" anchor="t">
            <a:spAutoFit/>
          </a:bodyPr>
          <a:lstStyle/>
          <a:p>
            <a:pPr algn="l">
              <a:lnSpc>
                <a:spcPts val="3884"/>
              </a:lnSpc>
              <a:spcBef>
                <a:spcPct val="0"/>
              </a:spcBef>
            </a:pPr>
            <a:r>
              <a:rPr lang="en-US" sz="3699" b="1" spc="184">
                <a:solidFill>
                  <a:srgbClr val="FFFFFF"/>
                </a:solidFill>
                <a:latin typeface="Lato 1 Bold"/>
                <a:ea typeface="Lato 1 Bold"/>
                <a:cs typeface="Lato 1 Bold"/>
                <a:sym typeface="Lato 1 Bold"/>
              </a:rPr>
              <a:t>Groups</a:t>
            </a:r>
            <a:r>
              <a:rPr lang="en-US" sz="3699" spc="184">
                <a:solidFill>
                  <a:srgbClr val="FFFFFF"/>
                </a:solidFill>
                <a:latin typeface="Lato 1"/>
                <a:ea typeface="Lato 1"/>
                <a:cs typeface="Lato 1"/>
                <a:sym typeface="Lato 1"/>
              </a:rPr>
              <a:t>: look at what you listed as reasons &amp; discuss</a:t>
            </a:r>
          </a:p>
          <a:p>
            <a:pPr algn="l">
              <a:lnSpc>
                <a:spcPts val="3884"/>
              </a:lnSpc>
              <a:spcBef>
                <a:spcPct val="0"/>
              </a:spcBef>
            </a:pPr>
            <a:endParaRPr lang="en-US" sz="3699" spc="184">
              <a:solidFill>
                <a:srgbClr val="FFFFFF"/>
              </a:solidFill>
              <a:latin typeface="Lato 1"/>
              <a:ea typeface="Lato 1"/>
              <a:cs typeface="Lato 1"/>
              <a:sym typeface="Lato 1"/>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98168"/>
            <a:ext cx="16230600" cy="880115"/>
          </a:xfrm>
          <a:prstGeom prst="rect">
            <a:avLst/>
          </a:prstGeom>
        </p:spPr>
        <p:txBody>
          <a:bodyPr lIns="0" tIns="0" rIns="0" bIns="0" rtlCol="0" anchor="t">
            <a:spAutoFit/>
          </a:bodyPr>
          <a:lstStyle/>
          <a:p>
            <a:pPr algn="ctr">
              <a:lnSpc>
                <a:spcPts val="3360"/>
              </a:lnSpc>
              <a:spcBef>
                <a:spcPct val="0"/>
              </a:spcBef>
            </a:pPr>
            <a:r>
              <a:rPr lang="en-US" sz="3200" b="1" spc="160">
                <a:solidFill>
                  <a:srgbClr val="2B1C64"/>
                </a:solidFill>
                <a:latin typeface="Poppins Ultra-Bold"/>
                <a:ea typeface="Poppins Ultra-Bold"/>
                <a:cs typeface="Poppins Ultra-Bold"/>
                <a:sym typeface="Poppins Ultra-Bold"/>
              </a:rPr>
              <a:t>Why We need Psychological Safety at work and  how this impacts on the climate to freely speak up as Active Bystanders</a:t>
            </a:r>
          </a:p>
        </p:txBody>
      </p:sp>
      <p:sp>
        <p:nvSpPr>
          <p:cNvPr id="3" name="TextBox 3"/>
          <p:cNvSpPr txBox="1"/>
          <p:nvPr/>
        </p:nvSpPr>
        <p:spPr>
          <a:xfrm>
            <a:off x="2598390" y="8980168"/>
            <a:ext cx="13396020" cy="461015"/>
          </a:xfrm>
          <a:prstGeom prst="rect">
            <a:avLst/>
          </a:prstGeom>
        </p:spPr>
        <p:txBody>
          <a:bodyPr lIns="0" tIns="0" rIns="0" bIns="0" rtlCol="0" anchor="t">
            <a:spAutoFit/>
          </a:bodyPr>
          <a:lstStyle/>
          <a:p>
            <a:pPr algn="ctr">
              <a:lnSpc>
                <a:spcPts val="3360"/>
              </a:lnSpc>
              <a:spcBef>
                <a:spcPct val="0"/>
              </a:spcBef>
            </a:pPr>
            <a:r>
              <a:rPr lang="en-US" sz="3200" b="1" spc="160">
                <a:solidFill>
                  <a:srgbClr val="68C3AF"/>
                </a:solidFill>
                <a:latin typeface="Poppins Ultra-Bold"/>
                <a:ea typeface="Poppins Ultra-Bold"/>
                <a:cs typeface="Poppins Ultra-Bold"/>
                <a:sym typeface="Poppins Ultra-Bold"/>
              </a:rPr>
              <a:t> The importance of Psychological Safety | Amy Edmondson</a:t>
            </a:r>
          </a:p>
        </p:txBody>
      </p:sp>
      <p:pic>
        <p:nvPicPr>
          <p:cNvPr id="4" name="Picture 4"/>
          <p:cNvPicPr>
            <a:picLocks noChangeAspect="1"/>
          </p:cNvPicPr>
          <p:nvPr>
            <a:videoFile r:link="rId1"/>
          </p:nvPr>
        </p:nvPicPr>
        <p:blipFill>
          <a:blip r:embed="rId4"/>
          <a:stretch>
            <a:fillRect/>
          </a:stretch>
        </p:blipFill>
        <p:spPr>
          <a:xfrm>
            <a:off x="3810000" y="2057400"/>
            <a:ext cx="10972800" cy="6172199"/>
          </a:xfrm>
          <a:prstGeom prst="rect">
            <a:avLst/>
          </a:prstGeom>
        </p:spPr>
      </p:pic>
      <p:sp>
        <p:nvSpPr>
          <p:cNvPr id="5" name="TextBox 5"/>
          <p:cNvSpPr txBox="1"/>
          <p:nvPr/>
        </p:nvSpPr>
        <p:spPr>
          <a:xfrm>
            <a:off x="12473032" y="9536532"/>
            <a:ext cx="4848825" cy="459959"/>
          </a:xfrm>
          <a:prstGeom prst="rect">
            <a:avLst/>
          </a:prstGeom>
        </p:spPr>
        <p:txBody>
          <a:bodyPr lIns="0" tIns="0" rIns="0" bIns="0" rtlCol="0" anchor="t">
            <a:spAutoFit/>
          </a:bodyPr>
          <a:lstStyle/>
          <a:p>
            <a:pPr algn="ctr">
              <a:lnSpc>
                <a:spcPts val="3431"/>
              </a:lnSpc>
              <a:spcBef>
                <a:spcPct val="0"/>
              </a:spcBef>
            </a:pPr>
            <a:r>
              <a:rPr lang="en-US" sz="3268" spc="163">
                <a:solidFill>
                  <a:srgbClr val="000000"/>
                </a:solidFill>
                <a:latin typeface="Lato 1"/>
                <a:ea typeface="Lato 1"/>
                <a:cs typeface="Lato 1"/>
                <a:sym typeface="Lato 1"/>
              </a:rPr>
              <a:t>The King's Fund(2020)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42779" y="4679929"/>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REFLECTIONS</a:t>
            </a:r>
          </a:p>
        </p:txBody>
      </p:sp>
      <p:sp>
        <p:nvSpPr>
          <p:cNvPr id="3" name="Freeform 3"/>
          <p:cNvSpPr/>
          <p:nvPr/>
        </p:nvSpPr>
        <p:spPr>
          <a:xfrm>
            <a:off x="1028700" y="119417"/>
            <a:ext cx="10430771" cy="10124367"/>
          </a:xfrm>
          <a:custGeom>
            <a:avLst/>
            <a:gdLst/>
            <a:ahLst/>
            <a:cxnLst/>
            <a:rect l="l" t="t" r="r" b="b"/>
            <a:pathLst>
              <a:path w="10430771" h="10124367">
                <a:moveTo>
                  <a:pt x="0" y="0"/>
                </a:moveTo>
                <a:lnTo>
                  <a:pt x="10430771" y="0"/>
                </a:lnTo>
                <a:lnTo>
                  <a:pt x="10430771" y="10124366"/>
                </a:lnTo>
                <a:lnTo>
                  <a:pt x="0" y="10124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92776" y="0"/>
            <a:ext cx="2875321" cy="2875321"/>
          </a:xfrm>
          <a:custGeom>
            <a:avLst/>
            <a:gdLst/>
            <a:ahLst/>
            <a:cxnLst/>
            <a:rect l="l" t="t" r="r" b="b"/>
            <a:pathLst>
              <a:path w="2875321" h="2875321">
                <a:moveTo>
                  <a:pt x="0" y="0"/>
                </a:moveTo>
                <a:lnTo>
                  <a:pt x="2875321" y="0"/>
                </a:lnTo>
                <a:lnTo>
                  <a:pt x="2875321" y="2875321"/>
                </a:lnTo>
                <a:lnTo>
                  <a:pt x="0" y="2875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2268312" y="255481"/>
            <a:ext cx="4196061" cy="4395873"/>
          </a:xfrm>
          <a:custGeom>
            <a:avLst/>
            <a:gdLst/>
            <a:ahLst/>
            <a:cxnLst/>
            <a:rect l="l" t="t" r="r" b="b"/>
            <a:pathLst>
              <a:path w="4196061" h="4395873">
                <a:moveTo>
                  <a:pt x="0" y="0"/>
                </a:moveTo>
                <a:lnTo>
                  <a:pt x="4196060" y="0"/>
                </a:lnTo>
                <a:lnTo>
                  <a:pt x="4196060" y="4395873"/>
                </a:lnTo>
                <a:lnTo>
                  <a:pt x="0" y="4395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369683" y="609550"/>
            <a:ext cx="4407207" cy="1995805"/>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1.Drivers of</a:t>
            </a:r>
          </a:p>
          <a:p>
            <a:pPr algn="ctr">
              <a:lnSpc>
                <a:spcPts val="3919"/>
              </a:lnSpc>
            </a:pPr>
            <a:r>
              <a:rPr lang="en-US" sz="2799" b="1">
                <a:solidFill>
                  <a:srgbClr val="000000"/>
                </a:solidFill>
                <a:latin typeface="Canva Sans 2 Bold"/>
                <a:ea typeface="Canva Sans 2 Bold"/>
                <a:cs typeface="Canva Sans 2 Bold"/>
                <a:sym typeface="Canva Sans 2 Bold"/>
              </a:rPr>
              <a:t> Inappropriate</a:t>
            </a:r>
          </a:p>
          <a:p>
            <a:pPr algn="ctr">
              <a:lnSpc>
                <a:spcPts val="3919"/>
              </a:lnSpc>
            </a:pPr>
            <a:r>
              <a:rPr lang="en-US" sz="2799" b="1">
                <a:solidFill>
                  <a:srgbClr val="000000"/>
                </a:solidFill>
                <a:latin typeface="Canva Sans 2 Bold"/>
                <a:ea typeface="Canva Sans 2 Bold"/>
                <a:cs typeface="Canva Sans 2 Bold"/>
                <a:sym typeface="Canva Sans 2 Bold"/>
              </a:rPr>
              <a:t> Behaviours</a:t>
            </a:r>
          </a:p>
          <a:p>
            <a:pPr algn="ctr">
              <a:lnSpc>
                <a:spcPts val="3919"/>
              </a:lnSpc>
            </a:pPr>
            <a:endParaRPr lang="en-US" sz="2799" b="1">
              <a:solidFill>
                <a:srgbClr val="000000"/>
              </a:solidFill>
              <a:latin typeface="Canva Sans 2 Bold"/>
              <a:ea typeface="Canva Sans 2 Bold"/>
              <a:cs typeface="Canva Sans 2 Bold"/>
              <a:sym typeface="Canva Sans 2 Bold"/>
            </a:endParaRPr>
          </a:p>
        </p:txBody>
      </p:sp>
      <p:sp>
        <p:nvSpPr>
          <p:cNvPr id="7" name="TextBox 7"/>
          <p:cNvSpPr txBox="1"/>
          <p:nvPr/>
        </p:nvSpPr>
        <p:spPr>
          <a:xfrm>
            <a:off x="12124638" y="781050"/>
            <a:ext cx="4407207" cy="2492375"/>
          </a:xfrm>
          <a:prstGeom prst="rect">
            <a:avLst/>
          </a:prstGeom>
        </p:spPr>
        <p:txBody>
          <a:bodyPr lIns="0" tIns="0" rIns="0" bIns="0" rtlCol="0" anchor="t">
            <a:spAutoFit/>
          </a:bodyPr>
          <a:lstStyle/>
          <a:p>
            <a:pPr algn="ctr">
              <a:lnSpc>
                <a:spcPts val="4900"/>
              </a:lnSpc>
            </a:pPr>
            <a:r>
              <a:rPr lang="en-US" sz="3500" b="1">
                <a:solidFill>
                  <a:srgbClr val="141211"/>
                </a:solidFill>
                <a:latin typeface="Canva Sans 2 Bold"/>
                <a:ea typeface="Canva Sans 2 Bold"/>
                <a:cs typeface="Canva Sans 2 Bold"/>
                <a:sym typeface="Canva Sans 2 Bold"/>
              </a:rPr>
              <a:t>What stands</a:t>
            </a:r>
          </a:p>
          <a:p>
            <a:pPr algn="ctr">
              <a:lnSpc>
                <a:spcPts val="4900"/>
              </a:lnSpc>
            </a:pPr>
            <a:r>
              <a:rPr lang="en-US" sz="3500" b="1">
                <a:solidFill>
                  <a:srgbClr val="141211"/>
                </a:solidFill>
                <a:latin typeface="Canva Sans 2 Bold"/>
                <a:ea typeface="Canva Sans 2 Bold"/>
                <a:cs typeface="Canva Sans 2 Bold"/>
                <a:sym typeface="Canva Sans 2 Bold"/>
              </a:rPr>
              <a:t> out from this material </a:t>
            </a:r>
          </a:p>
          <a:p>
            <a:pPr algn="ctr">
              <a:lnSpc>
                <a:spcPts val="4900"/>
              </a:lnSpc>
            </a:pPr>
            <a:r>
              <a:rPr lang="en-US" sz="3500" b="1">
                <a:solidFill>
                  <a:srgbClr val="141211"/>
                </a:solidFill>
                <a:latin typeface="Canva Sans 2 Bold"/>
                <a:ea typeface="Canva Sans 2 Bold"/>
                <a:cs typeface="Canva Sans 2 Bold"/>
                <a:sym typeface="Canva Sans 2 Bold"/>
              </a:rPr>
              <a:t>for you?</a:t>
            </a:r>
          </a:p>
        </p:txBody>
      </p:sp>
      <p:sp>
        <p:nvSpPr>
          <p:cNvPr id="8" name="Freeform 8"/>
          <p:cNvSpPr/>
          <p:nvPr/>
        </p:nvSpPr>
        <p:spPr>
          <a:xfrm>
            <a:off x="12124638" y="5870555"/>
            <a:ext cx="4244484" cy="4446602"/>
          </a:xfrm>
          <a:custGeom>
            <a:avLst/>
            <a:gdLst/>
            <a:ahLst/>
            <a:cxnLst/>
            <a:rect l="l" t="t" r="r" b="b"/>
            <a:pathLst>
              <a:path w="4244484" h="4446602">
                <a:moveTo>
                  <a:pt x="0" y="0"/>
                </a:moveTo>
                <a:lnTo>
                  <a:pt x="4244484" y="0"/>
                </a:lnTo>
                <a:lnTo>
                  <a:pt x="4244484" y="4446602"/>
                </a:lnTo>
                <a:lnTo>
                  <a:pt x="0" y="4446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11971440" y="6725222"/>
            <a:ext cx="4407207" cy="1873250"/>
          </a:xfrm>
          <a:prstGeom prst="rect">
            <a:avLst/>
          </a:prstGeom>
        </p:spPr>
        <p:txBody>
          <a:bodyPr lIns="0" tIns="0" rIns="0" bIns="0" rtlCol="0" anchor="t">
            <a:spAutoFit/>
          </a:bodyPr>
          <a:lstStyle/>
          <a:p>
            <a:pPr algn="ctr">
              <a:lnSpc>
                <a:spcPts val="4900"/>
              </a:lnSpc>
            </a:pPr>
            <a:r>
              <a:rPr lang="en-US" sz="3500" b="1">
                <a:solidFill>
                  <a:srgbClr val="141211"/>
                </a:solidFill>
                <a:latin typeface="Canva Sans 2 Bold"/>
                <a:ea typeface="Canva Sans 2 Bold"/>
                <a:cs typeface="Canva Sans 2 Bold"/>
                <a:sym typeface="Canva Sans 2 Bold"/>
              </a:rPr>
              <a:t>How could you</a:t>
            </a:r>
          </a:p>
          <a:p>
            <a:pPr algn="ctr">
              <a:lnSpc>
                <a:spcPts val="4900"/>
              </a:lnSpc>
            </a:pPr>
            <a:r>
              <a:rPr lang="en-US" sz="3500" b="1">
                <a:solidFill>
                  <a:srgbClr val="141211"/>
                </a:solidFill>
                <a:latin typeface="Canva Sans 2 Bold"/>
                <a:ea typeface="Canva Sans 2 Bold"/>
                <a:cs typeface="Canva Sans 2 Bold"/>
                <a:sym typeface="Canva Sans 2 Bold"/>
              </a:rPr>
              <a:t> use this in</a:t>
            </a:r>
          </a:p>
          <a:p>
            <a:pPr algn="ctr">
              <a:lnSpc>
                <a:spcPts val="4900"/>
              </a:lnSpc>
            </a:pPr>
            <a:r>
              <a:rPr lang="en-US" sz="3500" b="1">
                <a:solidFill>
                  <a:srgbClr val="141211"/>
                </a:solidFill>
                <a:latin typeface="Canva Sans 2 Bold"/>
                <a:ea typeface="Canva Sans 2 Bold"/>
                <a:cs typeface="Canva Sans 2 Bold"/>
                <a:sym typeface="Canva Sans 2 Bold"/>
              </a:rPr>
              <a:t> your workplace?</a:t>
            </a:r>
          </a:p>
        </p:txBody>
      </p:sp>
      <p:sp>
        <p:nvSpPr>
          <p:cNvPr id="10" name="Freeform 10"/>
          <p:cNvSpPr/>
          <p:nvPr/>
        </p:nvSpPr>
        <p:spPr>
          <a:xfrm>
            <a:off x="6733253" y="2413252"/>
            <a:ext cx="3100848" cy="3100848"/>
          </a:xfrm>
          <a:custGeom>
            <a:avLst/>
            <a:gdLst/>
            <a:ahLst/>
            <a:cxnLst/>
            <a:rect l="l" t="t" r="r" b="b"/>
            <a:pathLst>
              <a:path w="3100848" h="3100848">
                <a:moveTo>
                  <a:pt x="0" y="0"/>
                </a:moveTo>
                <a:lnTo>
                  <a:pt x="3100849" y="0"/>
                </a:lnTo>
                <a:lnTo>
                  <a:pt x="3100849" y="3100848"/>
                </a:lnTo>
                <a:lnTo>
                  <a:pt x="0" y="3100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6466416" y="2721933"/>
            <a:ext cx="3569383" cy="308356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2.Identifying Inappropriate</a:t>
            </a:r>
          </a:p>
          <a:p>
            <a:pPr algn="ctr">
              <a:lnSpc>
                <a:spcPts val="3919"/>
              </a:lnSpc>
            </a:pPr>
            <a:r>
              <a:rPr lang="en-US" sz="2799" b="1">
                <a:solidFill>
                  <a:srgbClr val="000000"/>
                </a:solidFill>
                <a:latin typeface="Canva Sans 2 Bold"/>
                <a:ea typeface="Canva Sans 2 Bold"/>
                <a:cs typeface="Canva Sans 2 Bold"/>
                <a:sym typeface="Canva Sans 2 Bold"/>
              </a:rPr>
              <a:t> and </a:t>
            </a:r>
          </a:p>
          <a:p>
            <a:pPr algn="ctr">
              <a:lnSpc>
                <a:spcPts val="3919"/>
              </a:lnSpc>
            </a:pPr>
            <a:r>
              <a:rPr lang="en-US" sz="2799" b="1">
                <a:solidFill>
                  <a:srgbClr val="000000"/>
                </a:solidFill>
                <a:latin typeface="Canva Sans 2 Bold"/>
                <a:ea typeface="Canva Sans 2 Bold"/>
                <a:cs typeface="Canva Sans 2 Bold"/>
                <a:sym typeface="Canva Sans 2 Bold"/>
              </a:rPr>
              <a:t>Unacceptable Behaviours</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2" name="Freeform 12"/>
          <p:cNvSpPr/>
          <p:nvPr/>
        </p:nvSpPr>
        <p:spPr>
          <a:xfrm>
            <a:off x="2717390" y="2815760"/>
            <a:ext cx="2676832" cy="2676832"/>
          </a:xfrm>
          <a:custGeom>
            <a:avLst/>
            <a:gdLst/>
            <a:ahLst/>
            <a:cxnLst/>
            <a:rect l="l" t="t" r="r" b="b"/>
            <a:pathLst>
              <a:path w="2676832" h="2676832">
                <a:moveTo>
                  <a:pt x="0" y="0"/>
                </a:moveTo>
                <a:lnTo>
                  <a:pt x="2676833" y="0"/>
                </a:lnTo>
                <a:lnTo>
                  <a:pt x="2676833" y="2676832"/>
                </a:lnTo>
                <a:lnTo>
                  <a:pt x="0" y="2676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TextBox 13"/>
          <p:cNvSpPr txBox="1"/>
          <p:nvPr/>
        </p:nvSpPr>
        <p:spPr>
          <a:xfrm>
            <a:off x="2280640" y="3235023"/>
            <a:ext cx="3569383" cy="209296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3.Why do</a:t>
            </a:r>
          </a:p>
          <a:p>
            <a:pPr algn="ctr">
              <a:lnSpc>
                <a:spcPts val="3919"/>
              </a:lnSpc>
            </a:pPr>
            <a:r>
              <a:rPr lang="en-US" sz="2799" b="1">
                <a:solidFill>
                  <a:srgbClr val="000000"/>
                </a:solidFill>
                <a:latin typeface="Canva Sans 2 Bold"/>
                <a:ea typeface="Canva Sans 2 Bold"/>
                <a:cs typeface="Canva Sans 2 Bold"/>
                <a:sym typeface="Canva Sans 2 Bold"/>
              </a:rPr>
              <a:t> good people </a:t>
            </a:r>
          </a:p>
          <a:p>
            <a:pPr algn="ctr">
              <a:lnSpc>
                <a:spcPts val="3919"/>
              </a:lnSpc>
            </a:pPr>
            <a:r>
              <a:rPr lang="en-US" sz="2799" b="1">
                <a:solidFill>
                  <a:srgbClr val="000000"/>
                </a:solidFill>
                <a:latin typeface="Canva Sans 2 Bold"/>
                <a:ea typeface="Canva Sans 2 Bold"/>
                <a:cs typeface="Canva Sans 2 Bold"/>
                <a:sym typeface="Canva Sans 2 Bold"/>
              </a:rPr>
              <a:t>behave badly?</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4" name="Freeform 14"/>
          <p:cNvSpPr/>
          <p:nvPr/>
        </p:nvSpPr>
        <p:spPr>
          <a:xfrm>
            <a:off x="4480574" y="5210529"/>
            <a:ext cx="3100848" cy="3100848"/>
          </a:xfrm>
          <a:custGeom>
            <a:avLst/>
            <a:gdLst/>
            <a:ahLst/>
            <a:cxnLst/>
            <a:rect l="l" t="t" r="r" b="b"/>
            <a:pathLst>
              <a:path w="3100848" h="3100848">
                <a:moveTo>
                  <a:pt x="0" y="0"/>
                </a:moveTo>
                <a:lnTo>
                  <a:pt x="3100848" y="0"/>
                </a:lnTo>
                <a:lnTo>
                  <a:pt x="3100848" y="3100848"/>
                </a:lnTo>
                <a:lnTo>
                  <a:pt x="0" y="3100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TextBox 15"/>
          <p:cNvSpPr txBox="1"/>
          <p:nvPr/>
        </p:nvSpPr>
        <p:spPr>
          <a:xfrm>
            <a:off x="4227256" y="5557382"/>
            <a:ext cx="3569383" cy="2773045"/>
          </a:xfrm>
          <a:prstGeom prst="rect">
            <a:avLst/>
          </a:prstGeom>
        </p:spPr>
        <p:txBody>
          <a:bodyPr lIns="0" tIns="0" rIns="0" bIns="0" rtlCol="0" anchor="t">
            <a:spAutoFit/>
          </a:bodyPr>
          <a:lstStyle/>
          <a:p>
            <a:pPr algn="ctr">
              <a:lnSpc>
                <a:spcPts val="3499"/>
              </a:lnSpc>
            </a:pPr>
            <a:r>
              <a:rPr lang="en-US" sz="2499" b="1">
                <a:solidFill>
                  <a:srgbClr val="000000"/>
                </a:solidFill>
                <a:latin typeface="Canva Sans 2 Bold"/>
                <a:ea typeface="Canva Sans 2 Bold"/>
                <a:cs typeface="Canva Sans 2 Bold"/>
                <a:sym typeface="Canva Sans 2 Bold"/>
              </a:rPr>
              <a:t>4.Why do good </a:t>
            </a:r>
          </a:p>
          <a:p>
            <a:pPr algn="ctr">
              <a:lnSpc>
                <a:spcPts val="3499"/>
              </a:lnSpc>
            </a:pPr>
            <a:r>
              <a:rPr lang="en-US" sz="2499" b="1">
                <a:solidFill>
                  <a:srgbClr val="000000"/>
                </a:solidFill>
                <a:latin typeface="Canva Sans 2 Bold"/>
                <a:ea typeface="Canva Sans 2 Bold"/>
                <a:cs typeface="Canva Sans 2 Bold"/>
                <a:sym typeface="Canva Sans 2 Bold"/>
              </a:rPr>
              <a:t>people not </a:t>
            </a:r>
          </a:p>
          <a:p>
            <a:pPr algn="ctr">
              <a:lnSpc>
                <a:spcPts val="3499"/>
              </a:lnSpc>
            </a:pPr>
            <a:r>
              <a:rPr lang="en-US" sz="2499" b="1">
                <a:solidFill>
                  <a:srgbClr val="000000"/>
                </a:solidFill>
                <a:latin typeface="Canva Sans 2 Bold"/>
                <a:ea typeface="Canva Sans 2 Bold"/>
                <a:cs typeface="Canva Sans 2 Bold"/>
                <a:sym typeface="Canva Sans 2 Bold"/>
              </a:rPr>
              <a:t>intervene when </a:t>
            </a:r>
          </a:p>
          <a:p>
            <a:pPr algn="ctr">
              <a:lnSpc>
                <a:spcPts val="3499"/>
              </a:lnSpc>
            </a:pPr>
            <a:r>
              <a:rPr lang="en-US" sz="2499" b="1">
                <a:solidFill>
                  <a:srgbClr val="000000"/>
                </a:solidFill>
                <a:latin typeface="Canva Sans 2 Bold"/>
                <a:ea typeface="Canva Sans 2 Bold"/>
                <a:cs typeface="Canva Sans 2 Bold"/>
                <a:sym typeface="Canva Sans 2 Bold"/>
              </a:rPr>
              <a:t>they see others behaving badly?</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2425592"/>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16" name="TextBox 16"/>
          <p:cNvSpPr txBox="1"/>
          <p:nvPr/>
        </p:nvSpPr>
        <p:spPr>
          <a:xfrm>
            <a:off x="895350" y="4982535"/>
            <a:ext cx="9233976" cy="1057351"/>
          </a:xfrm>
          <a:prstGeom prst="rect">
            <a:avLst/>
          </a:prstGeom>
        </p:spPr>
        <p:txBody>
          <a:bodyPr lIns="0" tIns="0" rIns="0" bIns="0" rtlCol="0" anchor="t">
            <a:spAutoFit/>
          </a:bodyPr>
          <a:lstStyle/>
          <a:p>
            <a:pPr algn="ctr">
              <a:lnSpc>
                <a:spcPts val="4200"/>
              </a:lnSpc>
            </a:pPr>
            <a:r>
              <a:rPr lang="en-US" sz="3000" spc="300">
                <a:solidFill>
                  <a:srgbClr val="000000"/>
                </a:solidFill>
                <a:latin typeface="Lato 1"/>
                <a:ea typeface="Lato 1"/>
                <a:cs typeface="Lato 1"/>
                <a:sym typeface="Lato 1"/>
              </a:rPr>
              <a:t>ACTIVE BYSTANDER STRATEGIES</a:t>
            </a:r>
          </a:p>
          <a:p>
            <a:pPr algn="ctr">
              <a:lnSpc>
                <a:spcPts val="4200"/>
              </a:lnSpc>
            </a:pPr>
            <a:endParaRPr lang="en-US" sz="3000" spc="300">
              <a:solidFill>
                <a:srgbClr val="000000"/>
              </a:solidFill>
              <a:latin typeface="Lato 1"/>
              <a:ea typeface="Lato 1"/>
              <a:cs typeface="Lato 1"/>
              <a:sym typeface="Lato 1"/>
            </a:endParaRPr>
          </a:p>
        </p:txBody>
      </p:sp>
      <p:sp>
        <p:nvSpPr>
          <p:cNvPr id="17" name="TextBox 17"/>
          <p:cNvSpPr txBox="1"/>
          <p:nvPr/>
        </p:nvSpPr>
        <p:spPr>
          <a:xfrm>
            <a:off x="895350" y="3742663"/>
            <a:ext cx="9233976"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MODULE</a:t>
            </a:r>
          </a:p>
        </p:txBody>
      </p:sp>
      <p:grpSp>
        <p:nvGrpSpPr>
          <p:cNvPr id="18" name="Group 18"/>
          <p:cNvGrpSpPr/>
          <p:nvPr/>
        </p:nvGrpSpPr>
        <p:grpSpPr>
          <a:xfrm>
            <a:off x="10129326" y="0"/>
            <a:ext cx="8158674" cy="10287000"/>
            <a:chOff x="0" y="0"/>
            <a:chExt cx="2976306" cy="3752725"/>
          </a:xfrm>
        </p:grpSpPr>
        <p:sp>
          <p:nvSpPr>
            <p:cNvPr id="19" name="Freeform 1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2B1C64"/>
            </a:solidFill>
          </p:spPr>
          <p:txBody>
            <a:bodyPr/>
            <a:lstStyle/>
            <a:p>
              <a:endParaRPr lang="en-GB"/>
            </a:p>
          </p:txBody>
        </p:sp>
      </p:grpSp>
      <p:sp>
        <p:nvSpPr>
          <p:cNvPr id="20" name="Freeform 20"/>
          <p:cNvSpPr/>
          <p:nvPr/>
        </p:nvSpPr>
        <p:spPr>
          <a:xfrm>
            <a:off x="12392963" y="242559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1" name="TextBox 21"/>
          <p:cNvSpPr txBox="1"/>
          <p:nvPr/>
        </p:nvSpPr>
        <p:spPr>
          <a:xfrm>
            <a:off x="5322326" y="2523496"/>
            <a:ext cx="716359" cy="1190625"/>
          </a:xfrm>
          <a:prstGeom prst="rect">
            <a:avLst/>
          </a:prstGeom>
        </p:spPr>
        <p:txBody>
          <a:bodyPr lIns="0" tIns="0" rIns="0" bIns="0" rtlCol="0" anchor="t">
            <a:spAutoFit/>
          </a:bodyPr>
          <a:lstStyle/>
          <a:p>
            <a:pPr algn="ctr">
              <a:lnSpc>
                <a:spcPts val="8400"/>
              </a:lnSpc>
            </a:pPr>
            <a:r>
              <a:rPr lang="en-US" sz="8000" b="1" spc="400">
                <a:solidFill>
                  <a:srgbClr val="FFFFFF"/>
                </a:solidFill>
                <a:latin typeface="Poppins Ultra-Bold"/>
                <a:ea typeface="Poppins Ultra-Bold"/>
                <a:cs typeface="Poppins Ultra-Bold"/>
                <a:sym typeface="Poppins Ultra-Bold"/>
              </a:rPr>
              <a:t>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682394" y="2152154"/>
            <a:ext cx="6566081" cy="6263030"/>
            <a:chOff x="0" y="0"/>
            <a:chExt cx="1913890" cy="1825556"/>
          </a:xfrm>
        </p:grpSpPr>
        <p:sp>
          <p:nvSpPr>
            <p:cNvPr id="3" name="Freeform 3"/>
            <p:cNvSpPr/>
            <p:nvPr/>
          </p:nvSpPr>
          <p:spPr>
            <a:xfrm>
              <a:off x="0" y="0"/>
              <a:ext cx="1913890" cy="1825556"/>
            </a:xfrm>
            <a:custGeom>
              <a:avLst/>
              <a:gdLst/>
              <a:ahLst/>
              <a:cxnLst/>
              <a:rect l="l" t="t" r="r" b="b"/>
              <a:pathLst>
                <a:path w="1913890" h="1825556">
                  <a:moveTo>
                    <a:pt x="0" y="0"/>
                  </a:moveTo>
                  <a:lnTo>
                    <a:pt x="1913890" y="0"/>
                  </a:lnTo>
                  <a:lnTo>
                    <a:pt x="1913890" y="1825556"/>
                  </a:lnTo>
                  <a:lnTo>
                    <a:pt x="0" y="1825556"/>
                  </a:lnTo>
                  <a:close/>
                </a:path>
              </a:pathLst>
            </a:custGeom>
            <a:solidFill>
              <a:srgbClr val="4BBFEB"/>
            </a:solidFill>
          </p:spPr>
          <p:txBody>
            <a:bodyPr/>
            <a:lstStyle/>
            <a:p>
              <a:endParaRPr lang="en-GB"/>
            </a:p>
          </p:txBody>
        </p:sp>
      </p:grpSp>
      <p:grpSp>
        <p:nvGrpSpPr>
          <p:cNvPr id="4" name="Group 4"/>
          <p:cNvGrpSpPr/>
          <p:nvPr/>
        </p:nvGrpSpPr>
        <p:grpSpPr>
          <a:xfrm rot="2700000">
            <a:off x="16038994" y="2477906"/>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877456" y="-3774136"/>
            <a:ext cx="6164339" cy="5165799"/>
            <a:chOff x="0" y="0"/>
            <a:chExt cx="1913890" cy="1603866"/>
          </a:xfrm>
        </p:grpSpPr>
        <p:sp>
          <p:nvSpPr>
            <p:cNvPr id="7" name="Freeform 7"/>
            <p:cNvSpPr/>
            <p:nvPr/>
          </p:nvSpPr>
          <p:spPr>
            <a:xfrm>
              <a:off x="0" y="0"/>
              <a:ext cx="1913890" cy="1603866"/>
            </a:xfrm>
            <a:custGeom>
              <a:avLst/>
              <a:gdLst/>
              <a:ahLst/>
              <a:cxnLst/>
              <a:rect l="l" t="t" r="r" b="b"/>
              <a:pathLst>
                <a:path w="1913890" h="1603866">
                  <a:moveTo>
                    <a:pt x="0" y="0"/>
                  </a:moveTo>
                  <a:lnTo>
                    <a:pt x="0" y="1603866"/>
                  </a:lnTo>
                  <a:lnTo>
                    <a:pt x="1913890" y="1603866"/>
                  </a:lnTo>
                  <a:lnTo>
                    <a:pt x="1913890" y="0"/>
                  </a:lnTo>
                  <a:lnTo>
                    <a:pt x="0" y="0"/>
                  </a:lnTo>
                  <a:close/>
                  <a:moveTo>
                    <a:pt x="1852930" y="1542906"/>
                  </a:moveTo>
                  <a:lnTo>
                    <a:pt x="59690" y="1542906"/>
                  </a:lnTo>
                  <a:lnTo>
                    <a:pt x="59690" y="59690"/>
                  </a:lnTo>
                  <a:lnTo>
                    <a:pt x="1852930" y="59690"/>
                  </a:lnTo>
                  <a:lnTo>
                    <a:pt x="1852930" y="1542906"/>
                  </a:lnTo>
                  <a:close/>
                </a:path>
              </a:pathLst>
            </a:custGeom>
            <a:solidFill>
              <a:srgbClr val="2B4A9D"/>
            </a:solidFill>
          </p:spPr>
          <p:txBody>
            <a:bodyPr/>
            <a:lstStyle/>
            <a:p>
              <a:endParaRPr lang="en-GB"/>
            </a:p>
          </p:txBody>
        </p:sp>
      </p:grpSp>
      <p:grpSp>
        <p:nvGrpSpPr>
          <p:cNvPr id="8" name="Group 8"/>
          <p:cNvGrpSpPr/>
          <p:nvPr/>
        </p:nvGrpSpPr>
        <p:grpSpPr>
          <a:xfrm rot="-5400000">
            <a:off x="4726661" y="-4764761"/>
            <a:ext cx="1853450" cy="11382972"/>
            <a:chOff x="0" y="0"/>
            <a:chExt cx="2354580" cy="14460665"/>
          </a:xfrm>
        </p:grpSpPr>
        <p:sp>
          <p:nvSpPr>
            <p:cNvPr id="9" name="Freeform 9"/>
            <p:cNvSpPr/>
            <p:nvPr/>
          </p:nvSpPr>
          <p:spPr>
            <a:xfrm>
              <a:off x="0" y="0"/>
              <a:ext cx="2353310" cy="14460665"/>
            </a:xfrm>
            <a:custGeom>
              <a:avLst/>
              <a:gdLst/>
              <a:ahLst/>
              <a:cxnLst/>
              <a:rect l="l" t="t" r="r" b="b"/>
              <a:pathLst>
                <a:path w="2353310" h="14460665">
                  <a:moveTo>
                    <a:pt x="784860" y="14393356"/>
                  </a:moveTo>
                  <a:cubicBezTo>
                    <a:pt x="905510" y="14433995"/>
                    <a:pt x="1042670" y="14460665"/>
                    <a:pt x="1177290" y="14460665"/>
                  </a:cubicBezTo>
                  <a:cubicBezTo>
                    <a:pt x="1311910" y="14460665"/>
                    <a:pt x="1441450" y="14437806"/>
                    <a:pt x="1560830" y="14397165"/>
                  </a:cubicBezTo>
                  <a:cubicBezTo>
                    <a:pt x="1563370" y="14395895"/>
                    <a:pt x="1565910" y="14395895"/>
                    <a:pt x="1568450" y="14394625"/>
                  </a:cubicBezTo>
                  <a:cubicBezTo>
                    <a:pt x="2016760" y="14232065"/>
                    <a:pt x="2346960" y="13802806"/>
                    <a:pt x="2353310" y="13265488"/>
                  </a:cubicBezTo>
                  <a:lnTo>
                    <a:pt x="2353310" y="0"/>
                  </a:lnTo>
                  <a:lnTo>
                    <a:pt x="0" y="0"/>
                  </a:lnTo>
                  <a:lnTo>
                    <a:pt x="0" y="13255301"/>
                  </a:lnTo>
                  <a:cubicBezTo>
                    <a:pt x="6350" y="13805345"/>
                    <a:pt x="331470" y="14234606"/>
                    <a:pt x="784860" y="14393356"/>
                  </a:cubicBezTo>
                  <a:close/>
                </a:path>
              </a:pathLst>
            </a:custGeom>
            <a:solidFill>
              <a:srgbClr val="2B4A9D"/>
            </a:solidFill>
          </p:spPr>
          <p:txBody>
            <a:bodyPr/>
            <a:lstStyle/>
            <a:p>
              <a:endParaRPr lang="en-GB"/>
            </a:p>
          </p:txBody>
        </p:sp>
      </p:grpSp>
      <p:sp>
        <p:nvSpPr>
          <p:cNvPr id="10" name="AutoShape 10"/>
          <p:cNvSpPr/>
          <p:nvPr/>
        </p:nvSpPr>
        <p:spPr>
          <a:xfrm>
            <a:off x="-38100" y="4300896"/>
            <a:ext cx="14278469" cy="2783374"/>
          </a:xfrm>
          <a:prstGeom prst="rect">
            <a:avLst/>
          </a:prstGeom>
          <a:solidFill>
            <a:srgbClr val="68C3AF"/>
          </a:solidFill>
        </p:spPr>
        <p:txBody>
          <a:bodyPr/>
          <a:lstStyle/>
          <a:p>
            <a:endParaRPr lang="en-GB"/>
          </a:p>
        </p:txBody>
      </p:sp>
      <p:sp>
        <p:nvSpPr>
          <p:cNvPr id="11" name="Freeform 11"/>
          <p:cNvSpPr/>
          <p:nvPr/>
        </p:nvSpPr>
        <p:spPr>
          <a:xfrm>
            <a:off x="10597979" y="7126453"/>
            <a:ext cx="3906775" cy="2778694"/>
          </a:xfrm>
          <a:custGeom>
            <a:avLst/>
            <a:gdLst/>
            <a:ahLst/>
            <a:cxnLst/>
            <a:rect l="l" t="t" r="r" b="b"/>
            <a:pathLst>
              <a:path w="3906775" h="2778694">
                <a:moveTo>
                  <a:pt x="0" y="0"/>
                </a:moveTo>
                <a:lnTo>
                  <a:pt x="3906775" y="0"/>
                </a:lnTo>
                <a:lnTo>
                  <a:pt x="3906775" y="2778694"/>
                </a:lnTo>
                <a:lnTo>
                  <a:pt x="0" y="2778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6162050" y="7287716"/>
            <a:ext cx="3456285" cy="2531729"/>
          </a:xfrm>
          <a:custGeom>
            <a:avLst/>
            <a:gdLst/>
            <a:ahLst/>
            <a:cxnLst/>
            <a:rect l="l" t="t" r="r" b="b"/>
            <a:pathLst>
              <a:path w="3456285" h="2531729">
                <a:moveTo>
                  <a:pt x="0" y="0"/>
                </a:moveTo>
                <a:lnTo>
                  <a:pt x="3456284" y="0"/>
                </a:lnTo>
                <a:lnTo>
                  <a:pt x="3456284" y="2531729"/>
                </a:lnTo>
                <a:lnTo>
                  <a:pt x="0" y="2531729"/>
                </a:lnTo>
                <a:lnTo>
                  <a:pt x="0" y="0"/>
                </a:lnTo>
                <a:close/>
              </a:path>
            </a:pathLst>
          </a:custGeom>
          <a:blipFill>
            <a:blip r:embed="rId5"/>
            <a:stretch>
              <a:fillRect/>
            </a:stretch>
          </a:blipFill>
        </p:spPr>
        <p:txBody>
          <a:bodyPr/>
          <a:lstStyle/>
          <a:p>
            <a:endParaRPr lang="en-GB"/>
          </a:p>
        </p:txBody>
      </p:sp>
      <p:sp>
        <p:nvSpPr>
          <p:cNvPr id="13" name="AutoShape 13"/>
          <p:cNvSpPr/>
          <p:nvPr/>
        </p:nvSpPr>
        <p:spPr>
          <a:xfrm>
            <a:off x="-38100" y="2108497"/>
            <a:ext cx="14278469" cy="1935224"/>
          </a:xfrm>
          <a:prstGeom prst="rect">
            <a:avLst/>
          </a:prstGeom>
          <a:solidFill>
            <a:srgbClr val="68C3AF"/>
          </a:solidFill>
        </p:spPr>
        <p:txBody>
          <a:bodyPr/>
          <a:lstStyle/>
          <a:p>
            <a:endParaRPr lang="en-GB"/>
          </a:p>
        </p:txBody>
      </p:sp>
      <p:sp>
        <p:nvSpPr>
          <p:cNvPr id="14" name="TextBox 14"/>
          <p:cNvSpPr txBox="1"/>
          <p:nvPr/>
        </p:nvSpPr>
        <p:spPr>
          <a:xfrm>
            <a:off x="217387" y="251402"/>
            <a:ext cx="10323050" cy="1400176"/>
          </a:xfrm>
          <a:prstGeom prst="rect">
            <a:avLst/>
          </a:prstGeom>
        </p:spPr>
        <p:txBody>
          <a:bodyPr lIns="0" tIns="0" rIns="0" bIns="0" rtlCol="0" anchor="t">
            <a:spAutoFit/>
          </a:bodyPr>
          <a:lstStyle/>
          <a:p>
            <a:pPr algn="ctr">
              <a:lnSpc>
                <a:spcPts val="5250"/>
              </a:lnSpc>
            </a:pPr>
            <a:r>
              <a:rPr lang="en-US" sz="5000" b="1" spc="250">
                <a:solidFill>
                  <a:srgbClr val="FFFFFF"/>
                </a:solidFill>
                <a:latin typeface="Poppins Ultra-Bold"/>
                <a:ea typeface="Poppins Ultra-Bold"/>
                <a:cs typeface="Poppins Ultra-Bold"/>
                <a:sym typeface="Poppins Ultra-Bold"/>
              </a:rPr>
              <a:t>Becoming an 'Active' Bystander?</a:t>
            </a:r>
          </a:p>
        </p:txBody>
      </p:sp>
      <p:sp>
        <p:nvSpPr>
          <p:cNvPr id="15" name="TextBox 15"/>
          <p:cNvSpPr txBox="1"/>
          <p:nvPr/>
        </p:nvSpPr>
        <p:spPr>
          <a:xfrm>
            <a:off x="217387" y="4548546"/>
            <a:ext cx="14022982" cy="2206192"/>
          </a:xfrm>
          <a:prstGeom prst="rect">
            <a:avLst/>
          </a:prstGeom>
        </p:spPr>
        <p:txBody>
          <a:bodyPr lIns="0" tIns="0" rIns="0" bIns="0" rtlCol="0" anchor="t">
            <a:spAutoFit/>
          </a:bodyPr>
          <a:lstStyle/>
          <a:p>
            <a:pPr algn="ctr">
              <a:lnSpc>
                <a:spcPts val="3476"/>
              </a:lnSpc>
              <a:spcBef>
                <a:spcPct val="0"/>
              </a:spcBef>
            </a:pPr>
            <a:r>
              <a:rPr lang="en-US" sz="3310" b="1" spc="165">
                <a:solidFill>
                  <a:srgbClr val="FEFEFE"/>
                </a:solidFill>
                <a:latin typeface="Lato 1 Bold"/>
                <a:ea typeface="Lato 1 Bold"/>
                <a:cs typeface="Lato 1 Bold"/>
                <a:sym typeface="Lato 1 Bold"/>
              </a:rPr>
              <a:t>An Active Bystander is someone who intervenes when they observe and identify harmful behaviour being displayed by others.</a:t>
            </a:r>
          </a:p>
          <a:p>
            <a:pPr algn="ctr">
              <a:lnSpc>
                <a:spcPts val="3476"/>
              </a:lnSpc>
              <a:spcBef>
                <a:spcPct val="0"/>
              </a:spcBef>
            </a:pPr>
            <a:endParaRPr lang="en-US" sz="3310" b="1" spc="165">
              <a:solidFill>
                <a:srgbClr val="FEFEFE"/>
              </a:solidFill>
              <a:latin typeface="Lato 1 Bold"/>
              <a:ea typeface="Lato 1 Bold"/>
              <a:cs typeface="Lato 1 Bold"/>
              <a:sym typeface="Lato 1 Bold"/>
            </a:endParaRPr>
          </a:p>
          <a:p>
            <a:pPr algn="ctr">
              <a:lnSpc>
                <a:spcPts val="3476"/>
              </a:lnSpc>
              <a:spcBef>
                <a:spcPct val="0"/>
              </a:spcBef>
            </a:pPr>
            <a:r>
              <a:rPr lang="en-US" sz="3310" b="1" spc="165">
                <a:solidFill>
                  <a:srgbClr val="FEFEFE"/>
                </a:solidFill>
                <a:latin typeface="Lato 1 Bold"/>
                <a:ea typeface="Lato 1 Bold"/>
                <a:cs typeface="Lato 1 Bold"/>
                <a:sym typeface="Lato 1 Bold"/>
              </a:rPr>
              <a:t> An Active Bystander is not just a witness to an act, they take action and intervene when it is safe to do so.</a:t>
            </a:r>
          </a:p>
        </p:txBody>
      </p:sp>
      <p:sp>
        <p:nvSpPr>
          <p:cNvPr id="16" name="TextBox 16"/>
          <p:cNvSpPr txBox="1"/>
          <p:nvPr/>
        </p:nvSpPr>
        <p:spPr>
          <a:xfrm>
            <a:off x="217387" y="2362034"/>
            <a:ext cx="13783983" cy="1478374"/>
          </a:xfrm>
          <a:prstGeom prst="rect">
            <a:avLst/>
          </a:prstGeom>
        </p:spPr>
        <p:txBody>
          <a:bodyPr lIns="0" tIns="0" rIns="0" bIns="0" rtlCol="0" anchor="t">
            <a:spAutoFit/>
          </a:bodyPr>
          <a:lstStyle/>
          <a:p>
            <a:pPr algn="ctr">
              <a:lnSpc>
                <a:spcPts val="3680"/>
              </a:lnSpc>
            </a:pPr>
            <a:r>
              <a:rPr lang="en-US" sz="3504" b="1" spc="175">
                <a:solidFill>
                  <a:srgbClr val="FEFEFE"/>
                </a:solidFill>
                <a:latin typeface="Lato 1 Bold"/>
                <a:ea typeface="Lato 1 Bold"/>
                <a:cs typeface="Lato 1 Bold"/>
                <a:sym typeface="Lato 1 Bold"/>
              </a:rPr>
              <a:t>A Bystander is a person who is standing near and watching something that is happening but is not taking part in it</a:t>
            </a:r>
          </a:p>
          <a:p>
            <a:pPr algn="ctr">
              <a:lnSpc>
                <a:spcPts val="1470"/>
              </a:lnSpc>
            </a:pPr>
            <a:endParaRPr lang="en-US" sz="3504" b="1" spc="175">
              <a:solidFill>
                <a:srgbClr val="FEFEFE"/>
              </a:solidFill>
              <a:latin typeface="Lato 1 Bold"/>
              <a:ea typeface="Lato 1 Bold"/>
              <a:cs typeface="Lato 1 Bold"/>
              <a:sym typeface="Lato 1 Bold"/>
            </a:endParaRPr>
          </a:p>
          <a:p>
            <a:pPr algn="ctr">
              <a:lnSpc>
                <a:spcPts val="2840"/>
              </a:lnSpc>
              <a:spcBef>
                <a:spcPct val="0"/>
              </a:spcBef>
            </a:pPr>
            <a:r>
              <a:rPr lang="en-US" sz="2704" b="1" spc="135">
                <a:solidFill>
                  <a:srgbClr val="FEFEFE"/>
                </a:solidFill>
                <a:latin typeface="Lato 1 Bold"/>
                <a:ea typeface="Lato 1 Bold"/>
                <a:cs typeface="Lato 1 Bold"/>
                <a:sym typeface="Lato 1 Bold"/>
              </a:rPr>
              <a:t>Cambridge Dictionary  </a:t>
            </a:r>
          </a:p>
        </p:txBody>
      </p:sp>
      <p:sp>
        <p:nvSpPr>
          <p:cNvPr id="18" name="Freeform 15">
            <a:extLst>
              <a:ext uri="{FF2B5EF4-FFF2-40B4-BE49-F238E27FC236}">
                <a16:creationId xmlns:a16="http://schemas.microsoft.com/office/drawing/2014/main" id="{F5742DB4-C56F-7C45-A50A-0138A3963775}"/>
              </a:ext>
            </a:extLst>
          </p:cNvPr>
          <p:cNvSpPr/>
          <p:nvPr/>
        </p:nvSpPr>
        <p:spPr>
          <a:xfrm>
            <a:off x="182417" y="7488642"/>
            <a:ext cx="5582468" cy="2054316"/>
          </a:xfrm>
          <a:custGeom>
            <a:avLst/>
            <a:gdLst/>
            <a:ahLst/>
            <a:cxnLst/>
            <a:rect l="l" t="t" r="r" b="b"/>
            <a:pathLst>
              <a:path w="6155253" h="2054316">
                <a:moveTo>
                  <a:pt x="0" y="0"/>
                </a:moveTo>
                <a:lnTo>
                  <a:pt x="6155252" y="0"/>
                </a:lnTo>
                <a:lnTo>
                  <a:pt x="6155252" y="2054316"/>
                </a:lnTo>
                <a:lnTo>
                  <a:pt x="0" y="2054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682394" y="2111413"/>
            <a:ext cx="6566081" cy="6263030"/>
            <a:chOff x="0" y="0"/>
            <a:chExt cx="1913890" cy="1825556"/>
          </a:xfrm>
        </p:grpSpPr>
        <p:sp>
          <p:nvSpPr>
            <p:cNvPr id="3" name="Freeform 3"/>
            <p:cNvSpPr/>
            <p:nvPr/>
          </p:nvSpPr>
          <p:spPr>
            <a:xfrm>
              <a:off x="0" y="0"/>
              <a:ext cx="1913890" cy="1825556"/>
            </a:xfrm>
            <a:custGeom>
              <a:avLst/>
              <a:gdLst/>
              <a:ahLst/>
              <a:cxnLst/>
              <a:rect l="l" t="t" r="r" b="b"/>
              <a:pathLst>
                <a:path w="1913890" h="1825556">
                  <a:moveTo>
                    <a:pt x="0" y="0"/>
                  </a:moveTo>
                  <a:lnTo>
                    <a:pt x="1913890" y="0"/>
                  </a:lnTo>
                  <a:lnTo>
                    <a:pt x="1913890" y="1825556"/>
                  </a:lnTo>
                  <a:lnTo>
                    <a:pt x="0" y="1825556"/>
                  </a:lnTo>
                  <a:close/>
                </a:path>
              </a:pathLst>
            </a:custGeom>
            <a:solidFill>
              <a:srgbClr val="4BBFEB"/>
            </a:solidFill>
          </p:spPr>
          <p:txBody>
            <a:bodyPr/>
            <a:lstStyle/>
            <a:p>
              <a:endParaRPr lang="en-GB"/>
            </a:p>
          </p:txBody>
        </p:sp>
      </p:grpSp>
      <p:grpSp>
        <p:nvGrpSpPr>
          <p:cNvPr id="4" name="Group 4"/>
          <p:cNvGrpSpPr/>
          <p:nvPr/>
        </p:nvGrpSpPr>
        <p:grpSpPr>
          <a:xfrm rot="2700000">
            <a:off x="16171797" y="2433381"/>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877456" y="-3774136"/>
            <a:ext cx="6164339" cy="5165799"/>
            <a:chOff x="0" y="0"/>
            <a:chExt cx="1913890" cy="1603866"/>
          </a:xfrm>
        </p:grpSpPr>
        <p:sp>
          <p:nvSpPr>
            <p:cNvPr id="7" name="Freeform 7"/>
            <p:cNvSpPr/>
            <p:nvPr/>
          </p:nvSpPr>
          <p:spPr>
            <a:xfrm>
              <a:off x="0" y="0"/>
              <a:ext cx="1913890" cy="1603866"/>
            </a:xfrm>
            <a:custGeom>
              <a:avLst/>
              <a:gdLst/>
              <a:ahLst/>
              <a:cxnLst/>
              <a:rect l="l" t="t" r="r" b="b"/>
              <a:pathLst>
                <a:path w="1913890" h="1603866">
                  <a:moveTo>
                    <a:pt x="0" y="0"/>
                  </a:moveTo>
                  <a:lnTo>
                    <a:pt x="0" y="1603866"/>
                  </a:lnTo>
                  <a:lnTo>
                    <a:pt x="1913890" y="1603866"/>
                  </a:lnTo>
                  <a:lnTo>
                    <a:pt x="1913890" y="0"/>
                  </a:lnTo>
                  <a:lnTo>
                    <a:pt x="0" y="0"/>
                  </a:lnTo>
                  <a:close/>
                  <a:moveTo>
                    <a:pt x="1852930" y="1542906"/>
                  </a:moveTo>
                  <a:lnTo>
                    <a:pt x="59690" y="1542906"/>
                  </a:lnTo>
                  <a:lnTo>
                    <a:pt x="59690" y="59690"/>
                  </a:lnTo>
                  <a:lnTo>
                    <a:pt x="1852930" y="59690"/>
                  </a:lnTo>
                  <a:lnTo>
                    <a:pt x="1852930" y="1542906"/>
                  </a:lnTo>
                  <a:close/>
                </a:path>
              </a:pathLst>
            </a:custGeom>
            <a:solidFill>
              <a:srgbClr val="2B4A9D"/>
            </a:solidFill>
          </p:spPr>
          <p:txBody>
            <a:bodyPr/>
            <a:lstStyle/>
            <a:p>
              <a:endParaRPr lang="en-GB"/>
            </a:p>
          </p:txBody>
        </p:sp>
      </p:grpSp>
      <p:grpSp>
        <p:nvGrpSpPr>
          <p:cNvPr id="8" name="Group 8"/>
          <p:cNvGrpSpPr/>
          <p:nvPr/>
        </p:nvGrpSpPr>
        <p:grpSpPr>
          <a:xfrm rot="-5400000">
            <a:off x="5287899" y="-5325999"/>
            <a:ext cx="1841166" cy="12493164"/>
            <a:chOff x="0" y="0"/>
            <a:chExt cx="2354580" cy="15976919"/>
          </a:xfrm>
        </p:grpSpPr>
        <p:sp>
          <p:nvSpPr>
            <p:cNvPr id="9" name="Freeform 9"/>
            <p:cNvSpPr/>
            <p:nvPr/>
          </p:nvSpPr>
          <p:spPr>
            <a:xfrm>
              <a:off x="0" y="0"/>
              <a:ext cx="2353310" cy="15976919"/>
            </a:xfrm>
            <a:custGeom>
              <a:avLst/>
              <a:gdLst/>
              <a:ahLst/>
              <a:cxnLst/>
              <a:rect l="l" t="t" r="r" b="b"/>
              <a:pathLst>
                <a:path w="2353310" h="15976919">
                  <a:moveTo>
                    <a:pt x="784860" y="15909609"/>
                  </a:moveTo>
                  <a:cubicBezTo>
                    <a:pt x="905510" y="15950250"/>
                    <a:pt x="1042670" y="15976919"/>
                    <a:pt x="1177290" y="15976919"/>
                  </a:cubicBezTo>
                  <a:cubicBezTo>
                    <a:pt x="1311910" y="15976919"/>
                    <a:pt x="1441450" y="15954059"/>
                    <a:pt x="1560830" y="15913419"/>
                  </a:cubicBezTo>
                  <a:cubicBezTo>
                    <a:pt x="1563370" y="15912150"/>
                    <a:pt x="1565910" y="15912150"/>
                    <a:pt x="1568450" y="15910878"/>
                  </a:cubicBezTo>
                  <a:cubicBezTo>
                    <a:pt x="2016760" y="15748319"/>
                    <a:pt x="2346960" y="15319059"/>
                    <a:pt x="2353310" y="14777078"/>
                  </a:cubicBezTo>
                  <a:lnTo>
                    <a:pt x="2353310" y="0"/>
                  </a:lnTo>
                  <a:lnTo>
                    <a:pt x="0" y="0"/>
                  </a:lnTo>
                  <a:lnTo>
                    <a:pt x="0" y="14765724"/>
                  </a:lnTo>
                  <a:cubicBezTo>
                    <a:pt x="6350" y="15321600"/>
                    <a:pt x="331470" y="15750859"/>
                    <a:pt x="784860" y="15909609"/>
                  </a:cubicBezTo>
                  <a:close/>
                </a:path>
              </a:pathLst>
            </a:custGeom>
            <a:solidFill>
              <a:srgbClr val="2B4A9D"/>
            </a:solidFill>
          </p:spPr>
          <p:txBody>
            <a:bodyPr/>
            <a:lstStyle/>
            <a:p>
              <a:endParaRPr lang="en-GB"/>
            </a:p>
          </p:txBody>
        </p:sp>
      </p:grpSp>
      <p:sp>
        <p:nvSpPr>
          <p:cNvPr id="10" name="AutoShape 10"/>
          <p:cNvSpPr/>
          <p:nvPr/>
        </p:nvSpPr>
        <p:spPr>
          <a:xfrm>
            <a:off x="0" y="4373135"/>
            <a:ext cx="14278469" cy="2516496"/>
          </a:xfrm>
          <a:prstGeom prst="rect">
            <a:avLst/>
          </a:prstGeom>
          <a:solidFill>
            <a:srgbClr val="68C3AF"/>
          </a:solidFill>
        </p:spPr>
        <p:txBody>
          <a:bodyPr/>
          <a:lstStyle/>
          <a:p>
            <a:endParaRPr lang="en-GB"/>
          </a:p>
        </p:txBody>
      </p:sp>
      <p:sp>
        <p:nvSpPr>
          <p:cNvPr id="11" name="AutoShape 11"/>
          <p:cNvSpPr/>
          <p:nvPr/>
        </p:nvSpPr>
        <p:spPr>
          <a:xfrm>
            <a:off x="0" y="2162907"/>
            <a:ext cx="14278469" cy="1784191"/>
          </a:xfrm>
          <a:prstGeom prst="rect">
            <a:avLst/>
          </a:prstGeom>
          <a:solidFill>
            <a:srgbClr val="76A1C0"/>
          </a:solidFill>
        </p:spPr>
        <p:txBody>
          <a:bodyPr/>
          <a:lstStyle/>
          <a:p>
            <a:endParaRPr lang="en-GB"/>
          </a:p>
        </p:txBody>
      </p:sp>
      <p:sp>
        <p:nvSpPr>
          <p:cNvPr id="12" name="Freeform 12"/>
          <p:cNvSpPr/>
          <p:nvPr/>
        </p:nvSpPr>
        <p:spPr>
          <a:xfrm>
            <a:off x="10549899" y="7034842"/>
            <a:ext cx="3291131" cy="3134802"/>
          </a:xfrm>
          <a:custGeom>
            <a:avLst/>
            <a:gdLst/>
            <a:ahLst/>
            <a:cxnLst/>
            <a:rect l="l" t="t" r="r" b="b"/>
            <a:pathLst>
              <a:path w="3291131" h="3134802">
                <a:moveTo>
                  <a:pt x="0" y="0"/>
                </a:moveTo>
                <a:lnTo>
                  <a:pt x="3291131" y="0"/>
                </a:lnTo>
                <a:lnTo>
                  <a:pt x="3291131" y="3134801"/>
                </a:lnTo>
                <a:lnTo>
                  <a:pt x="0" y="3134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3" name="Group 13"/>
          <p:cNvGrpSpPr/>
          <p:nvPr/>
        </p:nvGrpSpPr>
        <p:grpSpPr>
          <a:xfrm>
            <a:off x="1028700" y="7213482"/>
            <a:ext cx="3378471" cy="2956162"/>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76A1C0"/>
            </a:solidFill>
          </p:spPr>
          <p:txBody>
            <a:bodyPr/>
            <a:lstStyle/>
            <a:p>
              <a:endParaRPr lang="en-GB"/>
            </a:p>
          </p:txBody>
        </p:sp>
        <p:sp>
          <p:nvSpPr>
            <p:cNvPr id="15" name="TextBox 15"/>
            <p:cNvSpPr txBox="1"/>
            <p:nvPr/>
          </p:nvSpPr>
          <p:spPr>
            <a:xfrm>
              <a:off x="127000" y="282575"/>
              <a:ext cx="558800" cy="377825"/>
            </a:xfrm>
            <a:prstGeom prst="rect">
              <a:avLst/>
            </a:prstGeom>
          </p:spPr>
          <p:txBody>
            <a:bodyPr lIns="50800" tIns="50800" rIns="50800" bIns="50800" rtlCol="0" anchor="ctr"/>
            <a:lstStyle/>
            <a:p>
              <a:pPr algn="ctr">
                <a:lnSpc>
                  <a:spcPts val="3457"/>
                </a:lnSpc>
              </a:pPr>
              <a:r>
                <a:rPr lang="en-US" sz="2469" b="1" spc="246">
                  <a:solidFill>
                    <a:srgbClr val="2E435B"/>
                  </a:solidFill>
                  <a:latin typeface="Lato 1 Bold"/>
                  <a:ea typeface="Lato 1 Bold"/>
                  <a:cs typeface="Lato 1 Bold"/>
                  <a:sym typeface="Lato 1 Bold"/>
                </a:rPr>
                <a:t>High </a:t>
              </a:r>
            </a:p>
            <a:p>
              <a:pPr algn="ctr">
                <a:lnSpc>
                  <a:spcPts val="3457"/>
                </a:lnSpc>
              </a:pPr>
              <a:r>
                <a:rPr lang="en-US" sz="2469" b="1" spc="246">
                  <a:solidFill>
                    <a:srgbClr val="2E435B"/>
                  </a:solidFill>
                  <a:latin typeface="Lato 1 Bold"/>
                  <a:ea typeface="Lato 1 Bold"/>
                  <a:cs typeface="Lato 1 Bold"/>
                  <a:sym typeface="Lato 1 Bold"/>
                </a:rPr>
                <a:t>self-esteem</a:t>
              </a:r>
            </a:p>
          </p:txBody>
        </p:sp>
      </p:grpSp>
      <p:sp>
        <p:nvSpPr>
          <p:cNvPr id="16" name="Freeform 16"/>
          <p:cNvSpPr/>
          <p:nvPr/>
        </p:nvSpPr>
        <p:spPr>
          <a:xfrm>
            <a:off x="5997348" y="7318257"/>
            <a:ext cx="2872741" cy="2872741"/>
          </a:xfrm>
          <a:custGeom>
            <a:avLst/>
            <a:gdLst/>
            <a:ahLst/>
            <a:cxnLst/>
            <a:rect l="l" t="t" r="r" b="b"/>
            <a:pathLst>
              <a:path w="2872741" h="2872741">
                <a:moveTo>
                  <a:pt x="0" y="0"/>
                </a:moveTo>
                <a:lnTo>
                  <a:pt x="2872741" y="0"/>
                </a:lnTo>
                <a:lnTo>
                  <a:pt x="2872741" y="2872740"/>
                </a:lnTo>
                <a:lnTo>
                  <a:pt x="0" y="28727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9144000" y="8602242"/>
            <a:ext cx="1515608" cy="807061"/>
          </a:xfrm>
          <a:custGeom>
            <a:avLst/>
            <a:gdLst/>
            <a:ahLst/>
            <a:cxnLst/>
            <a:rect l="l" t="t" r="r" b="b"/>
            <a:pathLst>
              <a:path w="1515608" h="807061">
                <a:moveTo>
                  <a:pt x="0" y="0"/>
                </a:moveTo>
                <a:lnTo>
                  <a:pt x="1515608" y="0"/>
                </a:lnTo>
                <a:lnTo>
                  <a:pt x="1515608" y="807062"/>
                </a:lnTo>
                <a:lnTo>
                  <a:pt x="0" y="8070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18"/>
          <p:cNvSpPr/>
          <p:nvPr/>
        </p:nvSpPr>
        <p:spPr>
          <a:xfrm>
            <a:off x="4081690" y="8213607"/>
            <a:ext cx="1515608" cy="1515608"/>
          </a:xfrm>
          <a:custGeom>
            <a:avLst/>
            <a:gdLst/>
            <a:ahLst/>
            <a:cxnLst/>
            <a:rect l="l" t="t" r="r" b="b"/>
            <a:pathLst>
              <a:path w="1515608" h="1515608">
                <a:moveTo>
                  <a:pt x="0" y="0"/>
                </a:moveTo>
                <a:lnTo>
                  <a:pt x="1515608" y="0"/>
                </a:lnTo>
                <a:lnTo>
                  <a:pt x="1515608" y="1515607"/>
                </a:lnTo>
                <a:lnTo>
                  <a:pt x="0" y="15156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TextBox 19"/>
          <p:cNvSpPr txBox="1"/>
          <p:nvPr/>
        </p:nvSpPr>
        <p:spPr>
          <a:xfrm>
            <a:off x="137227" y="4411235"/>
            <a:ext cx="14004015" cy="2478396"/>
          </a:xfrm>
          <a:prstGeom prst="rect">
            <a:avLst/>
          </a:prstGeom>
        </p:spPr>
        <p:txBody>
          <a:bodyPr lIns="0" tIns="0" rIns="0" bIns="0" rtlCol="0" anchor="t">
            <a:spAutoFit/>
          </a:bodyPr>
          <a:lstStyle/>
          <a:p>
            <a:pPr algn="l">
              <a:lnSpc>
                <a:spcPts val="3254"/>
              </a:lnSpc>
            </a:pPr>
            <a:r>
              <a:rPr lang="en-US" sz="3099" b="1" spc="154">
                <a:solidFill>
                  <a:srgbClr val="FEFEFE"/>
                </a:solidFill>
                <a:latin typeface="Lato 1 Bold"/>
                <a:ea typeface="Lato 1 Bold"/>
                <a:cs typeface="Lato 1 Bold"/>
                <a:sym typeface="Lato 1 Bold"/>
              </a:rPr>
              <a:t>Moral Rebels</a:t>
            </a:r>
          </a:p>
          <a:p>
            <a:pPr algn="l">
              <a:lnSpc>
                <a:spcPts val="3254"/>
              </a:lnSpc>
            </a:pPr>
            <a:endParaRPr lang="en-US" sz="3099" b="1" spc="154">
              <a:solidFill>
                <a:srgbClr val="FEFEFE"/>
              </a:solidFill>
              <a:latin typeface="Lato 1 Bold"/>
              <a:ea typeface="Lato 1 Bold"/>
              <a:cs typeface="Lato 1 Bold"/>
              <a:sym typeface="Lato 1 Bold"/>
            </a:endParaRPr>
          </a:p>
          <a:p>
            <a:pPr marL="669189" lvl="1" indent="-334595" algn="l">
              <a:lnSpc>
                <a:spcPts val="3254"/>
              </a:lnSpc>
              <a:buFont typeface="Arial"/>
              <a:buChar char="•"/>
            </a:pPr>
            <a:r>
              <a:rPr lang="en-US" sz="3099" b="1" spc="154">
                <a:solidFill>
                  <a:srgbClr val="FEFEFE"/>
                </a:solidFill>
                <a:latin typeface="Lato 1 Bold"/>
                <a:ea typeface="Lato 1 Bold"/>
                <a:cs typeface="Lato 1 Bold"/>
                <a:sym typeface="Lato 1 Bold"/>
              </a:rPr>
              <a:t>Are confident their actions will make a difference</a:t>
            </a:r>
          </a:p>
          <a:p>
            <a:pPr marL="669189" lvl="1" indent="-334595" algn="l">
              <a:lnSpc>
                <a:spcPts val="3254"/>
              </a:lnSpc>
              <a:buFont typeface="Arial"/>
              <a:buChar char="•"/>
            </a:pPr>
            <a:r>
              <a:rPr lang="en-US" sz="3099" b="1" spc="154">
                <a:solidFill>
                  <a:srgbClr val="FEFEFE"/>
                </a:solidFill>
                <a:latin typeface="Lato 1 Bold"/>
                <a:ea typeface="Lato 1 Bold"/>
                <a:cs typeface="Lato 1 Bold"/>
                <a:sym typeface="Lato 1 Bold"/>
              </a:rPr>
              <a:t>Have little concern about fitting in with the crowd</a:t>
            </a:r>
          </a:p>
          <a:p>
            <a:pPr marL="669189" lvl="1" indent="-334595" algn="l">
              <a:lnSpc>
                <a:spcPts val="3254"/>
              </a:lnSpc>
              <a:buFont typeface="Arial"/>
              <a:buChar char="•"/>
            </a:pPr>
            <a:r>
              <a:rPr lang="en-US" sz="3099" b="1" spc="154">
                <a:solidFill>
                  <a:srgbClr val="FEFEFE"/>
                </a:solidFill>
                <a:latin typeface="Lato 1 Bold"/>
                <a:ea typeface="Lato 1 Bold"/>
                <a:cs typeface="Lato 1 Bold"/>
                <a:sym typeface="Lato 1 Bold"/>
              </a:rPr>
              <a:t>Are not afraid to speak up in support of their beliefs and values</a:t>
            </a:r>
          </a:p>
          <a:p>
            <a:pPr algn="ctr">
              <a:lnSpc>
                <a:spcPts val="3254"/>
              </a:lnSpc>
              <a:spcBef>
                <a:spcPct val="0"/>
              </a:spcBef>
            </a:pPr>
            <a:endParaRPr lang="en-US" sz="3099" b="1" spc="154">
              <a:solidFill>
                <a:srgbClr val="FEFEFE"/>
              </a:solidFill>
              <a:latin typeface="Lato 1 Bold"/>
              <a:ea typeface="Lato 1 Bold"/>
              <a:cs typeface="Lato 1 Bold"/>
              <a:sym typeface="Lato 1 Bold"/>
            </a:endParaRPr>
          </a:p>
        </p:txBody>
      </p:sp>
      <p:sp>
        <p:nvSpPr>
          <p:cNvPr id="20" name="TextBox 20"/>
          <p:cNvSpPr txBox="1"/>
          <p:nvPr/>
        </p:nvSpPr>
        <p:spPr>
          <a:xfrm>
            <a:off x="137227" y="344866"/>
            <a:ext cx="11720242" cy="743622"/>
          </a:xfrm>
          <a:prstGeom prst="rect">
            <a:avLst/>
          </a:prstGeom>
        </p:spPr>
        <p:txBody>
          <a:bodyPr lIns="0" tIns="0" rIns="0" bIns="0" rtlCol="0" anchor="t">
            <a:spAutoFit/>
          </a:bodyPr>
          <a:lstStyle/>
          <a:p>
            <a:pPr algn="ctr">
              <a:lnSpc>
                <a:spcPts val="5287"/>
              </a:lnSpc>
            </a:pPr>
            <a:r>
              <a:rPr lang="en-US" sz="5035" b="1" spc="251">
                <a:solidFill>
                  <a:srgbClr val="FFFFFF"/>
                </a:solidFill>
                <a:latin typeface="Poppins Ultra-Bold"/>
                <a:ea typeface="Poppins Ultra-Bold"/>
                <a:cs typeface="Poppins Ultra-Bold"/>
                <a:sym typeface="Poppins Ultra-Bold"/>
              </a:rPr>
              <a:t>Moral Courage and Moral Rebels</a:t>
            </a:r>
          </a:p>
        </p:txBody>
      </p:sp>
      <p:sp>
        <p:nvSpPr>
          <p:cNvPr id="21" name="TextBox 21"/>
          <p:cNvSpPr txBox="1"/>
          <p:nvPr/>
        </p:nvSpPr>
        <p:spPr>
          <a:xfrm>
            <a:off x="13655299" y="9536532"/>
            <a:ext cx="4219008" cy="459959"/>
          </a:xfrm>
          <a:prstGeom prst="rect">
            <a:avLst/>
          </a:prstGeom>
        </p:spPr>
        <p:txBody>
          <a:bodyPr lIns="0" tIns="0" rIns="0" bIns="0" rtlCol="0" anchor="t">
            <a:spAutoFit/>
          </a:bodyPr>
          <a:lstStyle/>
          <a:p>
            <a:pPr algn="ctr">
              <a:lnSpc>
                <a:spcPts val="3431"/>
              </a:lnSpc>
              <a:spcBef>
                <a:spcPct val="0"/>
              </a:spcBef>
            </a:pPr>
            <a:r>
              <a:rPr lang="en-US" sz="3268" spc="163">
                <a:solidFill>
                  <a:srgbClr val="000000"/>
                </a:solidFill>
                <a:latin typeface="Lato 1"/>
                <a:ea typeface="Lato 1"/>
                <a:cs typeface="Lato 1"/>
                <a:sym typeface="Lato 1"/>
              </a:rPr>
              <a:t>Sanderson (2020)</a:t>
            </a:r>
          </a:p>
        </p:txBody>
      </p:sp>
      <p:sp>
        <p:nvSpPr>
          <p:cNvPr id="22" name="TextBox 22"/>
          <p:cNvSpPr txBox="1"/>
          <p:nvPr/>
        </p:nvSpPr>
        <p:spPr>
          <a:xfrm>
            <a:off x="137227" y="2449217"/>
            <a:ext cx="14004015" cy="1249671"/>
          </a:xfrm>
          <a:prstGeom prst="rect">
            <a:avLst/>
          </a:prstGeom>
        </p:spPr>
        <p:txBody>
          <a:bodyPr lIns="0" tIns="0" rIns="0" bIns="0" rtlCol="0" anchor="t">
            <a:spAutoFit/>
          </a:bodyPr>
          <a:lstStyle/>
          <a:p>
            <a:pPr algn="l">
              <a:lnSpc>
                <a:spcPts val="3254"/>
              </a:lnSpc>
            </a:pPr>
            <a:r>
              <a:rPr lang="en-US" sz="3099" b="1" spc="154">
                <a:solidFill>
                  <a:srgbClr val="FEFEFE"/>
                </a:solidFill>
                <a:latin typeface="Lato 1 Bold"/>
                <a:ea typeface="Lato 1 Bold"/>
                <a:cs typeface="Lato 1 Bold"/>
                <a:sym typeface="Lato 1 Bold"/>
              </a:rPr>
              <a:t>Psychologists describe people who display moral courage as 'moral rebels'. As "People who take a principled stand against the status quo" </a:t>
            </a:r>
          </a:p>
          <a:p>
            <a:pPr algn="ctr">
              <a:lnSpc>
                <a:spcPts val="3254"/>
              </a:lnSpc>
              <a:spcBef>
                <a:spcPct val="0"/>
              </a:spcBef>
            </a:pPr>
            <a:endParaRPr lang="en-US" sz="3099" b="1" spc="154">
              <a:solidFill>
                <a:srgbClr val="FEFEFE"/>
              </a:solidFill>
              <a:latin typeface="Lato 1 Bold"/>
              <a:ea typeface="Lato 1 Bold"/>
              <a:cs typeface="Lato 1 Bold"/>
              <a:sym typeface="Lato 1 Bold"/>
            </a:endParaRPr>
          </a:p>
        </p:txBody>
      </p:sp>
      <p:sp>
        <p:nvSpPr>
          <p:cNvPr id="23" name="TextBox 23"/>
          <p:cNvSpPr txBox="1"/>
          <p:nvPr/>
        </p:nvSpPr>
        <p:spPr>
          <a:xfrm>
            <a:off x="5997348" y="7817520"/>
            <a:ext cx="2872741" cy="1765977"/>
          </a:xfrm>
          <a:prstGeom prst="rect">
            <a:avLst/>
          </a:prstGeom>
        </p:spPr>
        <p:txBody>
          <a:bodyPr lIns="0" tIns="0" rIns="0" bIns="0" rtlCol="0" anchor="t">
            <a:spAutoFit/>
          </a:bodyPr>
          <a:lstStyle/>
          <a:p>
            <a:pPr algn="ctr">
              <a:lnSpc>
                <a:spcPts val="3462"/>
              </a:lnSpc>
              <a:spcBef>
                <a:spcPct val="0"/>
              </a:spcBef>
            </a:pPr>
            <a:r>
              <a:rPr lang="en-US" sz="2473" b="1">
                <a:solidFill>
                  <a:srgbClr val="2E435B"/>
                </a:solidFill>
                <a:latin typeface="Canva Sans 2 Bold"/>
                <a:ea typeface="Canva Sans 2 Bold"/>
                <a:cs typeface="Canva Sans 2 Bold"/>
                <a:sym typeface="Canva Sans 2 Bold"/>
              </a:rPr>
              <a:t>Feel confident about their own judgements, values and ability</a:t>
            </a:r>
          </a:p>
        </p:txBody>
      </p:sp>
      <p:sp>
        <p:nvSpPr>
          <p:cNvPr id="24" name="TextBox 24"/>
          <p:cNvSpPr txBox="1"/>
          <p:nvPr/>
        </p:nvSpPr>
        <p:spPr>
          <a:xfrm>
            <a:off x="11647182" y="8253095"/>
            <a:ext cx="1096566" cy="1005205"/>
          </a:xfrm>
          <a:prstGeom prst="rect">
            <a:avLst/>
          </a:prstGeom>
        </p:spPr>
        <p:txBody>
          <a:bodyPr lIns="0" tIns="0" rIns="0" bIns="0" rtlCol="0" anchor="t">
            <a:spAutoFit/>
          </a:bodyPr>
          <a:lstStyle/>
          <a:p>
            <a:pPr algn="ctr">
              <a:lnSpc>
                <a:spcPts val="3919"/>
              </a:lnSpc>
            </a:pPr>
            <a:r>
              <a:rPr lang="en-US" sz="2799" b="1">
                <a:solidFill>
                  <a:srgbClr val="FDFEFE"/>
                </a:solidFill>
                <a:latin typeface="Canva Sans 2 Bold"/>
                <a:ea typeface="Canva Sans 2 Bold"/>
                <a:cs typeface="Canva Sans 2 Bold"/>
                <a:sym typeface="Canva Sans 2 Bold"/>
              </a:rPr>
              <a:t>Moral </a:t>
            </a:r>
          </a:p>
          <a:p>
            <a:pPr algn="ctr">
              <a:lnSpc>
                <a:spcPts val="3919"/>
              </a:lnSpc>
              <a:spcBef>
                <a:spcPct val="0"/>
              </a:spcBef>
            </a:pPr>
            <a:r>
              <a:rPr lang="en-US" sz="2799" b="1">
                <a:solidFill>
                  <a:srgbClr val="FDFEFE"/>
                </a:solidFill>
                <a:latin typeface="Canva Sans 2 Bold"/>
                <a:ea typeface="Canva Sans 2 Bold"/>
                <a:cs typeface="Canva Sans 2 Bold"/>
                <a:sym typeface="Canva Sans 2 Bold"/>
              </a:rPr>
              <a:t>Rebel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493104" y="2119130"/>
            <a:ext cx="6566081" cy="6263030"/>
            <a:chOff x="0" y="0"/>
            <a:chExt cx="1913890" cy="1825556"/>
          </a:xfrm>
        </p:grpSpPr>
        <p:sp>
          <p:nvSpPr>
            <p:cNvPr id="3" name="Freeform 3"/>
            <p:cNvSpPr/>
            <p:nvPr/>
          </p:nvSpPr>
          <p:spPr>
            <a:xfrm>
              <a:off x="0" y="0"/>
              <a:ext cx="1913890" cy="1825556"/>
            </a:xfrm>
            <a:custGeom>
              <a:avLst/>
              <a:gdLst/>
              <a:ahLst/>
              <a:cxnLst/>
              <a:rect l="l" t="t" r="r" b="b"/>
              <a:pathLst>
                <a:path w="1913890" h="1825556">
                  <a:moveTo>
                    <a:pt x="0" y="0"/>
                  </a:moveTo>
                  <a:lnTo>
                    <a:pt x="1913890" y="0"/>
                  </a:lnTo>
                  <a:lnTo>
                    <a:pt x="1913890" y="1825556"/>
                  </a:lnTo>
                  <a:lnTo>
                    <a:pt x="0" y="1825556"/>
                  </a:lnTo>
                  <a:close/>
                </a:path>
              </a:pathLst>
            </a:custGeom>
            <a:solidFill>
              <a:srgbClr val="4BBFEB"/>
            </a:solidFill>
          </p:spPr>
          <p:txBody>
            <a:bodyPr/>
            <a:lstStyle/>
            <a:p>
              <a:endParaRPr lang="en-GB"/>
            </a:p>
          </p:txBody>
        </p:sp>
      </p:grpSp>
      <p:grpSp>
        <p:nvGrpSpPr>
          <p:cNvPr id="4" name="Group 4"/>
          <p:cNvGrpSpPr/>
          <p:nvPr/>
        </p:nvGrpSpPr>
        <p:grpSpPr>
          <a:xfrm rot="2700000">
            <a:off x="11877456" y="-3774136"/>
            <a:ext cx="6164339" cy="5165799"/>
            <a:chOff x="0" y="0"/>
            <a:chExt cx="1913890" cy="1603866"/>
          </a:xfrm>
        </p:grpSpPr>
        <p:sp>
          <p:nvSpPr>
            <p:cNvPr id="5" name="Freeform 5"/>
            <p:cNvSpPr/>
            <p:nvPr/>
          </p:nvSpPr>
          <p:spPr>
            <a:xfrm>
              <a:off x="0" y="0"/>
              <a:ext cx="1913890" cy="1603866"/>
            </a:xfrm>
            <a:custGeom>
              <a:avLst/>
              <a:gdLst/>
              <a:ahLst/>
              <a:cxnLst/>
              <a:rect l="l" t="t" r="r" b="b"/>
              <a:pathLst>
                <a:path w="1913890" h="1603866">
                  <a:moveTo>
                    <a:pt x="0" y="0"/>
                  </a:moveTo>
                  <a:lnTo>
                    <a:pt x="0" y="1603866"/>
                  </a:lnTo>
                  <a:lnTo>
                    <a:pt x="1913890" y="1603866"/>
                  </a:lnTo>
                  <a:lnTo>
                    <a:pt x="1913890" y="0"/>
                  </a:lnTo>
                  <a:lnTo>
                    <a:pt x="0" y="0"/>
                  </a:lnTo>
                  <a:close/>
                  <a:moveTo>
                    <a:pt x="1852930" y="1542906"/>
                  </a:moveTo>
                  <a:lnTo>
                    <a:pt x="59690" y="1542906"/>
                  </a:lnTo>
                  <a:lnTo>
                    <a:pt x="59690" y="59690"/>
                  </a:lnTo>
                  <a:lnTo>
                    <a:pt x="1852930" y="59690"/>
                  </a:lnTo>
                  <a:lnTo>
                    <a:pt x="1852930" y="1542906"/>
                  </a:lnTo>
                  <a:close/>
                </a:path>
              </a:pathLst>
            </a:custGeom>
            <a:solidFill>
              <a:srgbClr val="2B4A9D"/>
            </a:solidFill>
          </p:spPr>
          <p:txBody>
            <a:bodyPr/>
            <a:lstStyle/>
            <a:p>
              <a:endParaRPr lang="en-GB"/>
            </a:p>
          </p:txBody>
        </p:sp>
      </p:grpSp>
      <p:grpSp>
        <p:nvGrpSpPr>
          <p:cNvPr id="6" name="Group 6"/>
          <p:cNvGrpSpPr/>
          <p:nvPr/>
        </p:nvGrpSpPr>
        <p:grpSpPr>
          <a:xfrm rot="-5400000">
            <a:off x="5287899" y="-5325999"/>
            <a:ext cx="1841166" cy="12493164"/>
            <a:chOff x="0" y="0"/>
            <a:chExt cx="2354580" cy="15976919"/>
          </a:xfrm>
        </p:grpSpPr>
        <p:sp>
          <p:nvSpPr>
            <p:cNvPr id="7" name="Freeform 7"/>
            <p:cNvSpPr/>
            <p:nvPr/>
          </p:nvSpPr>
          <p:spPr>
            <a:xfrm>
              <a:off x="0" y="0"/>
              <a:ext cx="2353310" cy="15976919"/>
            </a:xfrm>
            <a:custGeom>
              <a:avLst/>
              <a:gdLst/>
              <a:ahLst/>
              <a:cxnLst/>
              <a:rect l="l" t="t" r="r" b="b"/>
              <a:pathLst>
                <a:path w="2353310" h="15976919">
                  <a:moveTo>
                    <a:pt x="784860" y="15909609"/>
                  </a:moveTo>
                  <a:cubicBezTo>
                    <a:pt x="905510" y="15950250"/>
                    <a:pt x="1042670" y="15976919"/>
                    <a:pt x="1177290" y="15976919"/>
                  </a:cubicBezTo>
                  <a:cubicBezTo>
                    <a:pt x="1311910" y="15976919"/>
                    <a:pt x="1441450" y="15954059"/>
                    <a:pt x="1560830" y="15913419"/>
                  </a:cubicBezTo>
                  <a:cubicBezTo>
                    <a:pt x="1563370" y="15912150"/>
                    <a:pt x="1565910" y="15912150"/>
                    <a:pt x="1568450" y="15910878"/>
                  </a:cubicBezTo>
                  <a:cubicBezTo>
                    <a:pt x="2016760" y="15748319"/>
                    <a:pt x="2346960" y="15319059"/>
                    <a:pt x="2353310" y="14777078"/>
                  </a:cubicBezTo>
                  <a:lnTo>
                    <a:pt x="2353310" y="0"/>
                  </a:lnTo>
                  <a:lnTo>
                    <a:pt x="0" y="0"/>
                  </a:lnTo>
                  <a:lnTo>
                    <a:pt x="0" y="14765724"/>
                  </a:lnTo>
                  <a:cubicBezTo>
                    <a:pt x="6350" y="15321600"/>
                    <a:pt x="331470" y="15750859"/>
                    <a:pt x="784860" y="15909609"/>
                  </a:cubicBezTo>
                  <a:close/>
                </a:path>
              </a:pathLst>
            </a:custGeom>
            <a:solidFill>
              <a:srgbClr val="2B4A9D"/>
            </a:solidFill>
          </p:spPr>
          <p:txBody>
            <a:bodyPr/>
            <a:lstStyle/>
            <a:p>
              <a:endParaRPr lang="en-GB"/>
            </a:p>
          </p:txBody>
        </p:sp>
      </p:grpSp>
      <p:sp>
        <p:nvSpPr>
          <p:cNvPr id="8" name="AutoShape 8"/>
          <p:cNvSpPr/>
          <p:nvPr/>
        </p:nvSpPr>
        <p:spPr>
          <a:xfrm>
            <a:off x="-137227" y="5251463"/>
            <a:ext cx="14278469" cy="4745028"/>
          </a:xfrm>
          <a:prstGeom prst="rect">
            <a:avLst/>
          </a:prstGeom>
          <a:solidFill>
            <a:srgbClr val="76A1C0"/>
          </a:solidFill>
        </p:spPr>
        <p:txBody>
          <a:bodyPr/>
          <a:lstStyle/>
          <a:p>
            <a:endParaRPr lang="en-GB"/>
          </a:p>
        </p:txBody>
      </p:sp>
      <p:sp>
        <p:nvSpPr>
          <p:cNvPr id="9" name="AutoShape 9"/>
          <p:cNvSpPr/>
          <p:nvPr/>
        </p:nvSpPr>
        <p:spPr>
          <a:xfrm>
            <a:off x="0" y="2162907"/>
            <a:ext cx="14278469" cy="2677383"/>
          </a:xfrm>
          <a:prstGeom prst="rect">
            <a:avLst/>
          </a:prstGeom>
          <a:solidFill>
            <a:srgbClr val="68C3AF"/>
          </a:solidFill>
        </p:spPr>
        <p:txBody>
          <a:bodyPr/>
          <a:lstStyle/>
          <a:p>
            <a:endParaRPr lang="en-GB"/>
          </a:p>
        </p:txBody>
      </p:sp>
      <p:sp>
        <p:nvSpPr>
          <p:cNvPr id="10" name="Freeform 10"/>
          <p:cNvSpPr/>
          <p:nvPr/>
        </p:nvSpPr>
        <p:spPr>
          <a:xfrm>
            <a:off x="15189820" y="4157027"/>
            <a:ext cx="3098180" cy="2509526"/>
          </a:xfrm>
          <a:custGeom>
            <a:avLst/>
            <a:gdLst/>
            <a:ahLst/>
            <a:cxnLst/>
            <a:rect l="l" t="t" r="r" b="b"/>
            <a:pathLst>
              <a:path w="3098180" h="2509526">
                <a:moveTo>
                  <a:pt x="0" y="0"/>
                </a:moveTo>
                <a:lnTo>
                  <a:pt x="3098180" y="0"/>
                </a:lnTo>
                <a:lnTo>
                  <a:pt x="3098180" y="2509526"/>
                </a:lnTo>
                <a:lnTo>
                  <a:pt x="0" y="2509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TextBox 11"/>
          <p:cNvSpPr txBox="1"/>
          <p:nvPr/>
        </p:nvSpPr>
        <p:spPr>
          <a:xfrm>
            <a:off x="137227" y="344866"/>
            <a:ext cx="11720242" cy="743622"/>
          </a:xfrm>
          <a:prstGeom prst="rect">
            <a:avLst/>
          </a:prstGeom>
        </p:spPr>
        <p:txBody>
          <a:bodyPr lIns="0" tIns="0" rIns="0" bIns="0" rtlCol="0" anchor="t">
            <a:spAutoFit/>
          </a:bodyPr>
          <a:lstStyle/>
          <a:p>
            <a:pPr algn="ctr">
              <a:lnSpc>
                <a:spcPts val="5287"/>
              </a:lnSpc>
            </a:pPr>
            <a:r>
              <a:rPr lang="en-US" sz="5035" b="1" spc="251">
                <a:solidFill>
                  <a:srgbClr val="FFFFFF"/>
                </a:solidFill>
                <a:latin typeface="Poppins Ultra-Bold"/>
                <a:ea typeface="Poppins Ultra-Bold"/>
                <a:cs typeface="Poppins Ultra-Bold"/>
                <a:sym typeface="Poppins Ultra-Bold"/>
              </a:rPr>
              <a:t>Finding Your Inner Moral Rebel</a:t>
            </a:r>
          </a:p>
        </p:txBody>
      </p:sp>
      <p:sp>
        <p:nvSpPr>
          <p:cNvPr id="12" name="TextBox 12"/>
          <p:cNvSpPr txBox="1"/>
          <p:nvPr/>
        </p:nvSpPr>
        <p:spPr>
          <a:xfrm>
            <a:off x="14068992" y="9536532"/>
            <a:ext cx="4219008" cy="459959"/>
          </a:xfrm>
          <a:prstGeom prst="rect">
            <a:avLst/>
          </a:prstGeom>
        </p:spPr>
        <p:txBody>
          <a:bodyPr lIns="0" tIns="0" rIns="0" bIns="0" rtlCol="0" anchor="t">
            <a:spAutoFit/>
          </a:bodyPr>
          <a:lstStyle/>
          <a:p>
            <a:pPr algn="ctr">
              <a:lnSpc>
                <a:spcPts val="3431"/>
              </a:lnSpc>
              <a:spcBef>
                <a:spcPct val="0"/>
              </a:spcBef>
            </a:pPr>
            <a:r>
              <a:rPr lang="en-US" sz="3268" spc="163">
                <a:solidFill>
                  <a:srgbClr val="000000"/>
                </a:solidFill>
                <a:latin typeface="Lato 1"/>
                <a:ea typeface="Lato 1"/>
                <a:cs typeface="Lato 1"/>
                <a:sym typeface="Lato 1"/>
              </a:rPr>
              <a:t>Sanderson (2020)</a:t>
            </a:r>
          </a:p>
        </p:txBody>
      </p:sp>
      <p:sp>
        <p:nvSpPr>
          <p:cNvPr id="13" name="TextBox 13"/>
          <p:cNvSpPr txBox="1"/>
          <p:nvPr/>
        </p:nvSpPr>
        <p:spPr>
          <a:xfrm>
            <a:off x="137227" y="2302983"/>
            <a:ext cx="14004015" cy="2537307"/>
          </a:xfrm>
          <a:prstGeom prst="rect">
            <a:avLst/>
          </a:prstGeom>
        </p:spPr>
        <p:txBody>
          <a:bodyPr lIns="0" tIns="0" rIns="0" bIns="0" rtlCol="0" anchor="t">
            <a:spAutoFit/>
          </a:bodyPr>
          <a:lstStyle/>
          <a:p>
            <a:pPr algn="l">
              <a:lnSpc>
                <a:spcPts val="3351"/>
              </a:lnSpc>
            </a:pPr>
            <a:r>
              <a:rPr lang="en-US" sz="3191" b="1" spc="159">
                <a:solidFill>
                  <a:srgbClr val="FEFEFE"/>
                </a:solidFill>
                <a:latin typeface="Lato 1 Bold"/>
                <a:ea typeface="Lato 1 Bold"/>
                <a:cs typeface="Lato 1 Bold"/>
                <a:sym typeface="Lato 1 Bold"/>
              </a:rPr>
              <a:t>Not all of us are natural 'moral rebels' but that does not mean we cannot become active bystanders.</a:t>
            </a:r>
          </a:p>
          <a:p>
            <a:pPr algn="l">
              <a:lnSpc>
                <a:spcPts val="3351"/>
              </a:lnSpc>
            </a:pPr>
            <a:endParaRPr lang="en-US" sz="3191" b="1" spc="159">
              <a:solidFill>
                <a:srgbClr val="FEFEFE"/>
              </a:solidFill>
              <a:latin typeface="Lato 1 Bold"/>
              <a:ea typeface="Lato 1 Bold"/>
              <a:cs typeface="Lato 1 Bold"/>
              <a:sym typeface="Lato 1 Bold"/>
            </a:endParaRPr>
          </a:p>
          <a:p>
            <a:pPr algn="just">
              <a:lnSpc>
                <a:spcPts val="3351"/>
              </a:lnSpc>
            </a:pPr>
            <a:r>
              <a:rPr lang="en-US" sz="3191" spc="159">
                <a:solidFill>
                  <a:srgbClr val="FEFEFE"/>
                </a:solidFill>
                <a:latin typeface="Lato 1"/>
                <a:ea typeface="Lato 1"/>
                <a:cs typeface="Lato 1"/>
                <a:sym typeface="Lato 1"/>
              </a:rPr>
              <a:t>It is possible to develop the ability to stand up to social pressure and we can learn how to become moral rebels by practicing </a:t>
            </a:r>
          </a:p>
          <a:p>
            <a:pPr algn="just">
              <a:lnSpc>
                <a:spcPts val="3351"/>
              </a:lnSpc>
              <a:spcBef>
                <a:spcPct val="0"/>
              </a:spcBef>
            </a:pPr>
            <a:endParaRPr lang="en-US" sz="3191" spc="159">
              <a:solidFill>
                <a:srgbClr val="FEFEFE"/>
              </a:solidFill>
              <a:latin typeface="Lato 1"/>
              <a:ea typeface="Lato 1"/>
              <a:cs typeface="Lato 1"/>
              <a:sym typeface="Lato 1"/>
            </a:endParaRPr>
          </a:p>
        </p:txBody>
      </p:sp>
      <p:sp>
        <p:nvSpPr>
          <p:cNvPr id="14" name="TextBox 14"/>
          <p:cNvSpPr txBox="1"/>
          <p:nvPr/>
        </p:nvSpPr>
        <p:spPr>
          <a:xfrm>
            <a:off x="242972" y="5449890"/>
            <a:ext cx="13518072" cy="4632807"/>
          </a:xfrm>
          <a:prstGeom prst="rect">
            <a:avLst/>
          </a:prstGeom>
        </p:spPr>
        <p:txBody>
          <a:bodyPr lIns="0" tIns="0" rIns="0" bIns="0" rtlCol="0" anchor="t">
            <a:spAutoFit/>
          </a:bodyPr>
          <a:lstStyle/>
          <a:p>
            <a:pPr algn="l">
              <a:lnSpc>
                <a:spcPts val="3351"/>
              </a:lnSpc>
            </a:pPr>
            <a:r>
              <a:rPr lang="en-US" sz="3191" b="1" spc="159">
                <a:solidFill>
                  <a:srgbClr val="FEFEFE"/>
                </a:solidFill>
                <a:latin typeface="Lato 1 Bold"/>
                <a:ea typeface="Lato 1 Bold"/>
                <a:cs typeface="Lato 1 Bold"/>
                <a:sym typeface="Lato 1 Bold"/>
              </a:rPr>
              <a:t>How?</a:t>
            </a:r>
          </a:p>
          <a:p>
            <a:pPr algn="l">
              <a:lnSpc>
                <a:spcPts val="3351"/>
              </a:lnSpc>
            </a:pPr>
            <a:endParaRPr lang="en-US" sz="3191" b="1" spc="159">
              <a:solidFill>
                <a:srgbClr val="FEFEFE"/>
              </a:solidFill>
              <a:latin typeface="Lato 1 Bold"/>
              <a:ea typeface="Lato 1 Bold"/>
              <a:cs typeface="Lato 1 Bold"/>
              <a:sym typeface="Lato 1 Bold"/>
            </a:endParaRPr>
          </a:p>
          <a:p>
            <a:pPr marL="689146" lvl="1" indent="-344573" algn="l">
              <a:lnSpc>
                <a:spcPts val="3351"/>
              </a:lnSpc>
              <a:buFont typeface="Arial"/>
              <a:buChar char="•"/>
            </a:pPr>
            <a:r>
              <a:rPr lang="en-US" sz="3191" spc="159">
                <a:solidFill>
                  <a:srgbClr val="FEFEFE"/>
                </a:solidFill>
                <a:latin typeface="Lato 1"/>
                <a:ea typeface="Lato 1"/>
                <a:cs typeface="Lato 1"/>
                <a:sym typeface="Lato 1"/>
              </a:rPr>
              <a:t>It helps to see others role modelling moral courage</a:t>
            </a:r>
          </a:p>
          <a:p>
            <a:pPr marL="689146" lvl="1" indent="-344573" algn="l">
              <a:lnSpc>
                <a:spcPts val="3351"/>
              </a:lnSpc>
              <a:buFont typeface="Arial"/>
              <a:buChar char="•"/>
            </a:pPr>
            <a:r>
              <a:rPr lang="en-US" sz="3191" spc="159">
                <a:solidFill>
                  <a:srgbClr val="FEFEFE"/>
                </a:solidFill>
                <a:latin typeface="Lato 1"/>
                <a:ea typeface="Lato 1"/>
                <a:cs typeface="Lato 1"/>
                <a:sym typeface="Lato 1"/>
              </a:rPr>
              <a:t>It helps to develop and practice skills in moral courage</a:t>
            </a:r>
          </a:p>
          <a:p>
            <a:pPr marL="689146" lvl="1" indent="-344573" algn="l">
              <a:lnSpc>
                <a:spcPts val="3351"/>
              </a:lnSpc>
              <a:buFont typeface="Arial"/>
              <a:buChar char="•"/>
            </a:pPr>
            <a:r>
              <a:rPr lang="en-US" sz="3191" spc="159">
                <a:solidFill>
                  <a:srgbClr val="FEFEFE"/>
                </a:solidFill>
                <a:latin typeface="Lato 1"/>
                <a:ea typeface="Lato 1"/>
                <a:cs typeface="Lato 1"/>
                <a:sym typeface="Lato 1"/>
              </a:rPr>
              <a:t>It helps to develop our ability to feel empathy for others e.g.  spending time with and getting to know people from different backgrounds, ethnic, religious, political, and cultures helps us to imagine the world from someone else's perspective</a:t>
            </a:r>
          </a:p>
          <a:p>
            <a:pPr marL="689146" lvl="1" indent="-344573" algn="l">
              <a:lnSpc>
                <a:spcPts val="3351"/>
              </a:lnSpc>
              <a:buFont typeface="Arial"/>
              <a:buChar char="•"/>
            </a:pPr>
            <a:r>
              <a:rPr lang="en-US" sz="3191" spc="159">
                <a:solidFill>
                  <a:srgbClr val="FEFEFE"/>
                </a:solidFill>
                <a:latin typeface="Lato 1"/>
                <a:ea typeface="Lato 1"/>
                <a:cs typeface="Lato 1"/>
                <a:sym typeface="Lato 1"/>
              </a:rPr>
              <a:t>Believe in Change! The more people who speak up the greater the potential for change.</a:t>
            </a:r>
          </a:p>
          <a:p>
            <a:pPr algn="just">
              <a:lnSpc>
                <a:spcPts val="3351"/>
              </a:lnSpc>
              <a:spcBef>
                <a:spcPct val="0"/>
              </a:spcBef>
            </a:pPr>
            <a:endParaRPr lang="en-US" sz="3191" spc="159">
              <a:solidFill>
                <a:srgbClr val="FEFEFE"/>
              </a:solidFill>
              <a:latin typeface="Lato 1"/>
              <a:ea typeface="Lato 1"/>
              <a:cs typeface="Lato 1"/>
              <a:sym typeface="Lato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BBFEB"/>
        </a:solidFill>
        <a:effectLst/>
      </p:bgPr>
    </p:bg>
    <p:spTree>
      <p:nvGrpSpPr>
        <p:cNvPr id="1" name=""/>
        <p:cNvGrpSpPr/>
        <p:nvPr/>
      </p:nvGrpSpPr>
      <p:grpSpPr>
        <a:xfrm>
          <a:off x="0" y="0"/>
          <a:ext cx="0" cy="0"/>
          <a:chOff x="0" y="0"/>
          <a:chExt cx="0" cy="0"/>
        </a:xfrm>
      </p:grpSpPr>
      <p:sp>
        <p:nvSpPr>
          <p:cNvPr id="2" name="Freeform 2"/>
          <p:cNvSpPr/>
          <p:nvPr/>
        </p:nvSpPr>
        <p:spPr>
          <a:xfrm>
            <a:off x="10346934" y="3643562"/>
            <a:ext cx="6912366" cy="5614738"/>
          </a:xfrm>
          <a:custGeom>
            <a:avLst/>
            <a:gdLst/>
            <a:ahLst/>
            <a:cxnLst/>
            <a:rect l="l" t="t" r="r" b="b"/>
            <a:pathLst>
              <a:path w="6912366" h="5614738">
                <a:moveTo>
                  <a:pt x="0" y="0"/>
                </a:moveTo>
                <a:lnTo>
                  <a:pt x="6912366" y="0"/>
                </a:lnTo>
                <a:lnTo>
                  <a:pt x="6912366" y="5614738"/>
                </a:lnTo>
                <a:lnTo>
                  <a:pt x="0" y="5614738"/>
                </a:lnTo>
                <a:lnTo>
                  <a:pt x="0" y="0"/>
                </a:lnTo>
                <a:close/>
              </a:path>
            </a:pathLst>
          </a:custGeom>
          <a:blipFill>
            <a:blip r:embed="rId3"/>
            <a:stretch>
              <a:fillRect t="-2068" b="-2068"/>
            </a:stretch>
          </a:blipFill>
        </p:spPr>
        <p:txBody>
          <a:bodyPr/>
          <a:lstStyle/>
          <a:p>
            <a:endParaRPr lang="en-GB"/>
          </a:p>
        </p:txBody>
      </p:sp>
      <p:sp>
        <p:nvSpPr>
          <p:cNvPr id="3" name="Freeform 3"/>
          <p:cNvSpPr/>
          <p:nvPr/>
        </p:nvSpPr>
        <p:spPr>
          <a:xfrm>
            <a:off x="478284" y="3644672"/>
            <a:ext cx="8991965" cy="5613628"/>
          </a:xfrm>
          <a:custGeom>
            <a:avLst/>
            <a:gdLst/>
            <a:ahLst/>
            <a:cxnLst/>
            <a:rect l="l" t="t" r="r" b="b"/>
            <a:pathLst>
              <a:path w="8991965" h="5613628">
                <a:moveTo>
                  <a:pt x="0" y="0"/>
                </a:moveTo>
                <a:lnTo>
                  <a:pt x="8991965" y="0"/>
                </a:lnTo>
                <a:lnTo>
                  <a:pt x="8991965" y="5613628"/>
                </a:lnTo>
                <a:lnTo>
                  <a:pt x="0" y="5613628"/>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587900" y="-104756"/>
            <a:ext cx="19051485" cy="3086100"/>
            <a:chOff x="0" y="0"/>
            <a:chExt cx="5017675" cy="812800"/>
          </a:xfrm>
        </p:grpSpPr>
        <p:sp>
          <p:nvSpPr>
            <p:cNvPr id="5" name="Freeform 5"/>
            <p:cNvSpPr/>
            <p:nvPr/>
          </p:nvSpPr>
          <p:spPr>
            <a:xfrm>
              <a:off x="0" y="0"/>
              <a:ext cx="5017675" cy="812800"/>
            </a:xfrm>
            <a:custGeom>
              <a:avLst/>
              <a:gdLst/>
              <a:ahLst/>
              <a:cxnLst/>
              <a:rect l="l" t="t" r="r" b="b"/>
              <a:pathLst>
                <a:path w="5017675" h="812800">
                  <a:moveTo>
                    <a:pt x="0" y="0"/>
                  </a:moveTo>
                  <a:lnTo>
                    <a:pt x="5017675" y="0"/>
                  </a:lnTo>
                  <a:lnTo>
                    <a:pt x="5017675" y="812800"/>
                  </a:lnTo>
                  <a:lnTo>
                    <a:pt x="0" y="812800"/>
                  </a:lnTo>
                  <a:close/>
                </a:path>
              </a:pathLst>
            </a:custGeom>
            <a:solidFill>
              <a:srgbClr val="2B4A9D"/>
            </a:solidFill>
          </p:spPr>
          <p:txBody>
            <a:bodyPr/>
            <a:lstStyle/>
            <a:p>
              <a:endParaRPr lang="en-GB"/>
            </a:p>
          </p:txBody>
        </p:sp>
        <p:sp>
          <p:nvSpPr>
            <p:cNvPr id="6" name="TextBox 6"/>
            <p:cNvSpPr txBox="1"/>
            <p:nvPr/>
          </p:nvSpPr>
          <p:spPr>
            <a:xfrm>
              <a:off x="0" y="-38100"/>
              <a:ext cx="5017675" cy="850900"/>
            </a:xfrm>
            <a:prstGeom prst="rect">
              <a:avLst/>
            </a:prstGeom>
          </p:spPr>
          <p:txBody>
            <a:bodyPr lIns="50800" tIns="50800" rIns="50800" bIns="50800" rtlCol="0" anchor="ctr"/>
            <a:lstStyle/>
            <a:p>
              <a:pPr algn="ctr">
                <a:lnSpc>
                  <a:spcPts val="2578"/>
                </a:lnSpc>
              </a:pPr>
              <a:endParaRPr/>
            </a:p>
          </p:txBody>
        </p:sp>
      </p:grpSp>
      <p:sp>
        <p:nvSpPr>
          <p:cNvPr id="7" name="TextBox 7"/>
          <p:cNvSpPr txBox="1"/>
          <p:nvPr/>
        </p:nvSpPr>
        <p:spPr>
          <a:xfrm>
            <a:off x="206157" y="179032"/>
            <a:ext cx="17875686" cy="2547099"/>
          </a:xfrm>
          <a:prstGeom prst="rect">
            <a:avLst/>
          </a:prstGeom>
        </p:spPr>
        <p:txBody>
          <a:bodyPr lIns="0" tIns="0" rIns="0" bIns="0" rtlCol="0" anchor="t">
            <a:spAutoFit/>
          </a:bodyPr>
          <a:lstStyle/>
          <a:p>
            <a:pPr algn="ctr">
              <a:lnSpc>
                <a:spcPts val="6509"/>
              </a:lnSpc>
            </a:pPr>
            <a:r>
              <a:rPr lang="en-US" sz="6199" b="1" spc="309">
                <a:solidFill>
                  <a:srgbClr val="000000"/>
                </a:solidFill>
                <a:latin typeface="Poppins Bold"/>
                <a:ea typeface="Poppins Bold"/>
                <a:cs typeface="Poppins Bold"/>
                <a:sym typeface="Poppins Bold"/>
              </a:rPr>
              <a:t>HW ICS CULTURE AND INCLUSION STRATEGY: MAKING INCLUSION A REALITY 2024-2029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287899" y="-5325999"/>
            <a:ext cx="1841166" cy="12493164"/>
            <a:chOff x="0" y="0"/>
            <a:chExt cx="2354580" cy="15976919"/>
          </a:xfrm>
        </p:grpSpPr>
        <p:sp>
          <p:nvSpPr>
            <p:cNvPr id="3" name="Freeform 3"/>
            <p:cNvSpPr/>
            <p:nvPr/>
          </p:nvSpPr>
          <p:spPr>
            <a:xfrm>
              <a:off x="0" y="0"/>
              <a:ext cx="2353310" cy="15976919"/>
            </a:xfrm>
            <a:custGeom>
              <a:avLst/>
              <a:gdLst/>
              <a:ahLst/>
              <a:cxnLst/>
              <a:rect l="l" t="t" r="r" b="b"/>
              <a:pathLst>
                <a:path w="2353310" h="15976919">
                  <a:moveTo>
                    <a:pt x="784860" y="15909609"/>
                  </a:moveTo>
                  <a:cubicBezTo>
                    <a:pt x="905510" y="15950250"/>
                    <a:pt x="1042670" y="15976919"/>
                    <a:pt x="1177290" y="15976919"/>
                  </a:cubicBezTo>
                  <a:cubicBezTo>
                    <a:pt x="1311910" y="15976919"/>
                    <a:pt x="1441450" y="15954059"/>
                    <a:pt x="1560830" y="15913419"/>
                  </a:cubicBezTo>
                  <a:cubicBezTo>
                    <a:pt x="1563370" y="15912150"/>
                    <a:pt x="1565910" y="15912150"/>
                    <a:pt x="1568450" y="15910878"/>
                  </a:cubicBezTo>
                  <a:cubicBezTo>
                    <a:pt x="2016760" y="15748319"/>
                    <a:pt x="2346960" y="15319059"/>
                    <a:pt x="2353310" y="14777078"/>
                  </a:cubicBezTo>
                  <a:lnTo>
                    <a:pt x="2353310" y="0"/>
                  </a:lnTo>
                  <a:lnTo>
                    <a:pt x="0" y="0"/>
                  </a:lnTo>
                  <a:lnTo>
                    <a:pt x="0" y="14765724"/>
                  </a:lnTo>
                  <a:cubicBezTo>
                    <a:pt x="6350" y="15321600"/>
                    <a:pt x="331470" y="15750859"/>
                    <a:pt x="784860" y="15909609"/>
                  </a:cubicBezTo>
                  <a:close/>
                </a:path>
              </a:pathLst>
            </a:custGeom>
            <a:solidFill>
              <a:srgbClr val="2B4A9D"/>
            </a:solidFill>
          </p:spPr>
          <p:txBody>
            <a:bodyPr/>
            <a:lstStyle/>
            <a:p>
              <a:endParaRPr lang="en-GB"/>
            </a:p>
          </p:txBody>
        </p:sp>
      </p:grpSp>
      <p:sp>
        <p:nvSpPr>
          <p:cNvPr id="4" name="TextBox 4"/>
          <p:cNvSpPr txBox="1"/>
          <p:nvPr/>
        </p:nvSpPr>
        <p:spPr>
          <a:xfrm>
            <a:off x="137227" y="392491"/>
            <a:ext cx="11720242" cy="695997"/>
          </a:xfrm>
          <a:prstGeom prst="rect">
            <a:avLst/>
          </a:prstGeom>
        </p:spPr>
        <p:txBody>
          <a:bodyPr lIns="0" tIns="0" rIns="0" bIns="0" rtlCol="0" anchor="t">
            <a:spAutoFit/>
          </a:bodyPr>
          <a:lstStyle/>
          <a:p>
            <a:pPr algn="ctr">
              <a:lnSpc>
                <a:spcPts val="5287"/>
              </a:lnSpc>
            </a:pPr>
            <a:r>
              <a:rPr lang="en-US" sz="5035" b="1" spc="251">
                <a:solidFill>
                  <a:srgbClr val="FFFFFF"/>
                </a:solidFill>
                <a:latin typeface="Lato 1 Bold"/>
                <a:ea typeface="Lato 1 Bold"/>
                <a:cs typeface="Lato 1 Bold"/>
                <a:sym typeface="Lato 1 Bold"/>
              </a:rPr>
              <a:t>UNDERSTANDING ‘INTERVENTION’</a:t>
            </a:r>
          </a:p>
        </p:txBody>
      </p:sp>
      <p:sp>
        <p:nvSpPr>
          <p:cNvPr id="5" name="TextBox 5"/>
          <p:cNvSpPr txBox="1"/>
          <p:nvPr/>
        </p:nvSpPr>
        <p:spPr>
          <a:xfrm>
            <a:off x="372773" y="2025029"/>
            <a:ext cx="17778000" cy="1847849"/>
          </a:xfrm>
          <a:prstGeom prst="rect">
            <a:avLst/>
          </a:prstGeom>
        </p:spPr>
        <p:txBody>
          <a:bodyPr lIns="0" tIns="0" rIns="0" bIns="0" rtlCol="0" anchor="t">
            <a:spAutoFit/>
          </a:bodyPr>
          <a:lstStyle/>
          <a:p>
            <a:pPr algn="ctr">
              <a:lnSpc>
                <a:spcPts val="3674"/>
              </a:lnSpc>
              <a:spcBef>
                <a:spcPct val="0"/>
              </a:spcBef>
            </a:pPr>
            <a:endParaRPr/>
          </a:p>
          <a:p>
            <a:pPr algn="ctr">
              <a:lnSpc>
                <a:spcPts val="3674"/>
              </a:lnSpc>
              <a:spcBef>
                <a:spcPct val="0"/>
              </a:spcBef>
            </a:pPr>
            <a:r>
              <a:rPr lang="en-US" sz="3499" spc="174">
                <a:solidFill>
                  <a:srgbClr val="2E435B"/>
                </a:solidFill>
                <a:latin typeface="Lato 1"/>
                <a:ea typeface="Lato 1"/>
                <a:cs typeface="Lato 1"/>
                <a:sym typeface="Lato 1"/>
              </a:rPr>
              <a:t>“The action of becoming intentionally involved in a difficult situation, in order to improve it, or prevent it from getting worse”</a:t>
            </a:r>
          </a:p>
          <a:p>
            <a:pPr algn="ctr">
              <a:lnSpc>
                <a:spcPts val="3674"/>
              </a:lnSpc>
              <a:spcBef>
                <a:spcPct val="0"/>
              </a:spcBef>
            </a:pPr>
            <a:endParaRPr lang="en-US" sz="3499" spc="174">
              <a:solidFill>
                <a:srgbClr val="2E435B"/>
              </a:solidFill>
              <a:latin typeface="Lato 1"/>
              <a:ea typeface="Lato 1"/>
              <a:cs typeface="Lato 1"/>
              <a:sym typeface="Lato 1"/>
            </a:endParaRPr>
          </a:p>
        </p:txBody>
      </p:sp>
      <p:sp>
        <p:nvSpPr>
          <p:cNvPr id="6" name="TextBox 6"/>
          <p:cNvSpPr txBox="1"/>
          <p:nvPr/>
        </p:nvSpPr>
        <p:spPr>
          <a:xfrm>
            <a:off x="175153" y="9912333"/>
            <a:ext cx="17937695" cy="247944"/>
          </a:xfrm>
          <a:prstGeom prst="rect">
            <a:avLst/>
          </a:prstGeom>
        </p:spPr>
        <p:txBody>
          <a:bodyPr lIns="0" tIns="0" rIns="0" bIns="0" rtlCol="0" anchor="t">
            <a:spAutoFit/>
          </a:bodyPr>
          <a:lstStyle/>
          <a:p>
            <a:pPr algn="l">
              <a:lnSpc>
                <a:spcPts val="2083"/>
              </a:lnSpc>
            </a:pPr>
            <a:r>
              <a:rPr lang="en-US" sz="1488" b="1" spc="148">
                <a:solidFill>
                  <a:srgbClr val="2E435B"/>
                </a:solidFill>
                <a:latin typeface="Lato 1 Bold"/>
                <a:ea typeface="Lato 1 Bold"/>
                <a:cs typeface="Lato 1 Bold"/>
                <a:sym typeface="Lato 1 Bold"/>
              </a:rPr>
              <a:t>Source: https://www.health.columbia.edu/services/bystander-intervention-step-0; Four stages to becoming a prosocial bystander (Adapted from Berkowitz, 2009, p10)</a:t>
            </a:r>
          </a:p>
        </p:txBody>
      </p:sp>
      <p:grpSp>
        <p:nvGrpSpPr>
          <p:cNvPr id="7" name="Group 7"/>
          <p:cNvGrpSpPr/>
          <p:nvPr/>
        </p:nvGrpSpPr>
        <p:grpSpPr>
          <a:xfrm>
            <a:off x="372773" y="5453954"/>
            <a:ext cx="17542453" cy="2236663"/>
            <a:chOff x="0" y="0"/>
            <a:chExt cx="23389937" cy="2982217"/>
          </a:xfrm>
        </p:grpSpPr>
        <p:sp>
          <p:nvSpPr>
            <p:cNvPr id="8" name="Freeform 8"/>
            <p:cNvSpPr/>
            <p:nvPr/>
          </p:nvSpPr>
          <p:spPr>
            <a:xfrm>
              <a:off x="0" y="0"/>
              <a:ext cx="23389937" cy="2982217"/>
            </a:xfrm>
            <a:custGeom>
              <a:avLst/>
              <a:gdLst/>
              <a:ahLst/>
              <a:cxnLst/>
              <a:rect l="l" t="t" r="r" b="b"/>
              <a:pathLst>
                <a:path w="23389937" h="2982217">
                  <a:moveTo>
                    <a:pt x="0" y="0"/>
                  </a:moveTo>
                  <a:lnTo>
                    <a:pt x="23389937" y="0"/>
                  </a:lnTo>
                  <a:lnTo>
                    <a:pt x="23389937" y="2982217"/>
                  </a:lnTo>
                  <a:lnTo>
                    <a:pt x="0" y="29822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1507922" y="1153172"/>
              <a:ext cx="3901973" cy="618722"/>
            </a:xfrm>
            <a:prstGeom prst="rect">
              <a:avLst/>
            </a:prstGeom>
          </p:spPr>
          <p:txBody>
            <a:bodyPr lIns="0" tIns="0" rIns="0" bIns="0" rtlCol="0" anchor="t">
              <a:spAutoFit/>
            </a:bodyPr>
            <a:lstStyle/>
            <a:p>
              <a:pPr algn="l">
                <a:lnSpc>
                  <a:spcPts val="3892"/>
                </a:lnSpc>
                <a:spcBef>
                  <a:spcPct val="0"/>
                </a:spcBef>
              </a:pPr>
              <a:r>
                <a:rPr lang="en-US" sz="2780" b="1">
                  <a:solidFill>
                    <a:srgbClr val="FDFEFE"/>
                  </a:solidFill>
                  <a:latin typeface="Lato 1 Bold"/>
                  <a:ea typeface="Lato 1 Bold"/>
                  <a:cs typeface="Lato 1 Bold"/>
                  <a:sym typeface="Lato 1 Bold"/>
                </a:rPr>
                <a:t>Notice the event</a:t>
              </a:r>
            </a:p>
          </p:txBody>
        </p:sp>
        <p:sp>
          <p:nvSpPr>
            <p:cNvPr id="10" name="TextBox 10"/>
            <p:cNvSpPr txBox="1"/>
            <p:nvPr/>
          </p:nvSpPr>
          <p:spPr>
            <a:xfrm>
              <a:off x="6887057" y="825308"/>
              <a:ext cx="3901973" cy="1274450"/>
            </a:xfrm>
            <a:prstGeom prst="rect">
              <a:avLst/>
            </a:prstGeom>
          </p:spPr>
          <p:txBody>
            <a:bodyPr lIns="0" tIns="0" rIns="0" bIns="0" rtlCol="0" anchor="t">
              <a:spAutoFit/>
            </a:bodyPr>
            <a:lstStyle/>
            <a:p>
              <a:pPr algn="l">
                <a:lnSpc>
                  <a:spcPts val="3892"/>
                </a:lnSpc>
                <a:spcBef>
                  <a:spcPct val="0"/>
                </a:spcBef>
              </a:pPr>
              <a:r>
                <a:rPr lang="en-US" sz="2780" b="1">
                  <a:solidFill>
                    <a:srgbClr val="FDFEFE"/>
                  </a:solidFill>
                  <a:latin typeface="Lato 1 Bold"/>
                  <a:ea typeface="Lato 1 Bold"/>
                  <a:cs typeface="Lato 1 Bold"/>
                  <a:sym typeface="Lato 1 Bold"/>
                </a:rPr>
                <a:t>Interpret it as a problem</a:t>
              </a:r>
            </a:p>
          </p:txBody>
        </p:sp>
        <p:sp>
          <p:nvSpPr>
            <p:cNvPr id="11" name="TextBox 11"/>
            <p:cNvSpPr txBox="1"/>
            <p:nvPr/>
          </p:nvSpPr>
          <p:spPr>
            <a:xfrm>
              <a:off x="12846850" y="825308"/>
              <a:ext cx="4063204" cy="1274450"/>
            </a:xfrm>
            <a:prstGeom prst="rect">
              <a:avLst/>
            </a:prstGeom>
          </p:spPr>
          <p:txBody>
            <a:bodyPr lIns="0" tIns="0" rIns="0" bIns="0" rtlCol="0" anchor="t">
              <a:spAutoFit/>
            </a:bodyPr>
            <a:lstStyle/>
            <a:p>
              <a:pPr algn="l">
                <a:lnSpc>
                  <a:spcPts val="3892"/>
                </a:lnSpc>
                <a:spcBef>
                  <a:spcPct val="0"/>
                </a:spcBef>
              </a:pPr>
              <a:r>
                <a:rPr lang="en-US" sz="2780" b="1">
                  <a:solidFill>
                    <a:srgbClr val="FDFEFE"/>
                  </a:solidFill>
                  <a:latin typeface="Lato 1 Bold"/>
                  <a:ea typeface="Lato 1 Bold"/>
                  <a:cs typeface="Lato 1 Bold"/>
                  <a:sym typeface="Lato 1 Bold"/>
                </a:rPr>
                <a:t>Feel responsible for dealing with it</a:t>
              </a:r>
            </a:p>
          </p:txBody>
        </p:sp>
        <p:sp>
          <p:nvSpPr>
            <p:cNvPr id="12" name="TextBox 12"/>
            <p:cNvSpPr txBox="1"/>
            <p:nvPr/>
          </p:nvSpPr>
          <p:spPr>
            <a:xfrm>
              <a:off x="18385443" y="497444"/>
              <a:ext cx="4063204" cy="1930178"/>
            </a:xfrm>
            <a:prstGeom prst="rect">
              <a:avLst/>
            </a:prstGeom>
          </p:spPr>
          <p:txBody>
            <a:bodyPr lIns="0" tIns="0" rIns="0" bIns="0" rtlCol="0" anchor="t">
              <a:spAutoFit/>
            </a:bodyPr>
            <a:lstStyle/>
            <a:p>
              <a:pPr algn="l">
                <a:lnSpc>
                  <a:spcPts val="3892"/>
                </a:lnSpc>
                <a:spcBef>
                  <a:spcPct val="0"/>
                </a:spcBef>
              </a:pPr>
              <a:r>
                <a:rPr lang="en-US" sz="2780" b="1">
                  <a:solidFill>
                    <a:srgbClr val="FDFEFE"/>
                  </a:solidFill>
                  <a:latin typeface="Lato 1 Bold"/>
                  <a:ea typeface="Lato 1 Bold"/>
                  <a:cs typeface="Lato 1 Bold"/>
                  <a:sym typeface="Lato 1 Bold"/>
                </a:rPr>
                <a:t>Possess the necessary skills to deal with it</a:t>
              </a:r>
            </a:p>
          </p:txBody>
        </p:sp>
      </p:grpSp>
      <p:sp>
        <p:nvSpPr>
          <p:cNvPr id="13" name="AutoShape 13"/>
          <p:cNvSpPr/>
          <p:nvPr/>
        </p:nvSpPr>
        <p:spPr>
          <a:xfrm>
            <a:off x="-56086" y="3949078"/>
            <a:ext cx="18288000" cy="1050141"/>
          </a:xfrm>
          <a:prstGeom prst="rect">
            <a:avLst/>
          </a:prstGeom>
          <a:solidFill>
            <a:srgbClr val="76A1C0"/>
          </a:solidFill>
        </p:spPr>
        <p:txBody>
          <a:bodyPr/>
          <a:lstStyle/>
          <a:p>
            <a:endParaRPr lang="en-GB"/>
          </a:p>
        </p:txBody>
      </p:sp>
      <p:sp>
        <p:nvSpPr>
          <p:cNvPr id="14" name="TextBox 14"/>
          <p:cNvSpPr txBox="1"/>
          <p:nvPr/>
        </p:nvSpPr>
        <p:spPr>
          <a:xfrm>
            <a:off x="3748345" y="4159488"/>
            <a:ext cx="10791310" cy="695997"/>
          </a:xfrm>
          <a:prstGeom prst="rect">
            <a:avLst/>
          </a:prstGeom>
        </p:spPr>
        <p:txBody>
          <a:bodyPr lIns="0" tIns="0" rIns="0" bIns="0" rtlCol="0" anchor="t">
            <a:spAutoFit/>
          </a:bodyPr>
          <a:lstStyle/>
          <a:p>
            <a:pPr algn="ctr">
              <a:lnSpc>
                <a:spcPts val="5287"/>
              </a:lnSpc>
            </a:pPr>
            <a:r>
              <a:rPr lang="en-US" sz="5035" b="1" spc="251">
                <a:solidFill>
                  <a:srgbClr val="FFFFFF"/>
                </a:solidFill>
                <a:latin typeface="Lato 1 Bold"/>
                <a:ea typeface="Lato 1 Bold"/>
                <a:cs typeface="Lato 1 Bold"/>
                <a:sym typeface="Lato 1 Bold"/>
              </a:rPr>
              <a:t>4 STAGES OF ‘INTERVENTION’</a:t>
            </a:r>
          </a:p>
        </p:txBody>
      </p:sp>
      <p:sp>
        <p:nvSpPr>
          <p:cNvPr id="15" name="TextBox 15"/>
          <p:cNvSpPr txBox="1"/>
          <p:nvPr/>
        </p:nvSpPr>
        <p:spPr>
          <a:xfrm>
            <a:off x="15261483" y="3353396"/>
            <a:ext cx="2653743" cy="325208"/>
          </a:xfrm>
          <a:prstGeom prst="rect">
            <a:avLst/>
          </a:prstGeom>
        </p:spPr>
        <p:txBody>
          <a:bodyPr lIns="0" tIns="0" rIns="0" bIns="0" rtlCol="0" anchor="t">
            <a:spAutoFit/>
          </a:bodyPr>
          <a:lstStyle/>
          <a:p>
            <a:pPr algn="just">
              <a:lnSpc>
                <a:spcPts val="2550"/>
              </a:lnSpc>
              <a:spcBef>
                <a:spcPct val="0"/>
              </a:spcBef>
            </a:pPr>
            <a:r>
              <a:rPr lang="en-US" sz="1821">
                <a:solidFill>
                  <a:srgbClr val="2E435B"/>
                </a:solidFill>
                <a:latin typeface="Lato 1"/>
                <a:ea typeface="Lato 1"/>
                <a:cs typeface="Lato 1"/>
                <a:sym typeface="Lato 1"/>
              </a:rPr>
              <a:t>(Cambridge Dictionary) </a:t>
            </a:r>
          </a:p>
        </p:txBody>
      </p:sp>
      <p:sp>
        <p:nvSpPr>
          <p:cNvPr id="16" name="AutoShape 16"/>
          <p:cNvSpPr/>
          <p:nvPr/>
        </p:nvSpPr>
        <p:spPr>
          <a:xfrm>
            <a:off x="-56086" y="8509767"/>
            <a:ext cx="18344086" cy="1050141"/>
          </a:xfrm>
          <a:prstGeom prst="rect">
            <a:avLst/>
          </a:prstGeom>
          <a:solidFill>
            <a:srgbClr val="76A1C0"/>
          </a:solidFill>
        </p:spPr>
        <p:txBody>
          <a:bodyPr/>
          <a:lstStyle/>
          <a:p>
            <a:endParaRPr lang="en-GB"/>
          </a:p>
        </p:txBody>
      </p:sp>
      <p:sp>
        <p:nvSpPr>
          <p:cNvPr id="17" name="TextBox 17"/>
          <p:cNvSpPr txBox="1"/>
          <p:nvPr/>
        </p:nvSpPr>
        <p:spPr>
          <a:xfrm>
            <a:off x="2687777" y="8309742"/>
            <a:ext cx="12912447" cy="958083"/>
          </a:xfrm>
          <a:prstGeom prst="rect">
            <a:avLst/>
          </a:prstGeom>
        </p:spPr>
        <p:txBody>
          <a:bodyPr lIns="0" tIns="0" rIns="0" bIns="0" rtlCol="0" anchor="t">
            <a:spAutoFit/>
          </a:bodyPr>
          <a:lstStyle/>
          <a:p>
            <a:pPr algn="ctr">
              <a:lnSpc>
                <a:spcPts val="3892"/>
              </a:lnSpc>
              <a:spcBef>
                <a:spcPct val="0"/>
              </a:spcBef>
            </a:pPr>
            <a:endParaRPr/>
          </a:p>
          <a:p>
            <a:pPr algn="ctr">
              <a:lnSpc>
                <a:spcPts val="3892"/>
              </a:lnSpc>
              <a:spcBef>
                <a:spcPct val="0"/>
              </a:spcBef>
            </a:pPr>
            <a:r>
              <a:rPr lang="en-US" sz="2780" b="1">
                <a:solidFill>
                  <a:srgbClr val="FFFFFF"/>
                </a:solidFill>
                <a:latin typeface="Lato 1 Bold"/>
                <a:ea typeface="Lato 1 Bold"/>
                <a:cs typeface="Lato 1 Bold"/>
                <a:sym typeface="Lato 1 Bold"/>
              </a:rPr>
              <a:t>Direct OR Indirect  and you can intervene before, during or after an event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493104" y="2119130"/>
            <a:ext cx="6566081" cy="6263030"/>
            <a:chOff x="0" y="0"/>
            <a:chExt cx="1913890" cy="1825556"/>
          </a:xfrm>
        </p:grpSpPr>
        <p:sp>
          <p:nvSpPr>
            <p:cNvPr id="3" name="Freeform 3"/>
            <p:cNvSpPr/>
            <p:nvPr/>
          </p:nvSpPr>
          <p:spPr>
            <a:xfrm>
              <a:off x="0" y="0"/>
              <a:ext cx="1913890" cy="1825556"/>
            </a:xfrm>
            <a:custGeom>
              <a:avLst/>
              <a:gdLst/>
              <a:ahLst/>
              <a:cxnLst/>
              <a:rect l="l" t="t" r="r" b="b"/>
              <a:pathLst>
                <a:path w="1913890" h="1825556">
                  <a:moveTo>
                    <a:pt x="0" y="0"/>
                  </a:moveTo>
                  <a:lnTo>
                    <a:pt x="1913890" y="0"/>
                  </a:lnTo>
                  <a:lnTo>
                    <a:pt x="1913890" y="1825556"/>
                  </a:lnTo>
                  <a:lnTo>
                    <a:pt x="0" y="1825556"/>
                  </a:lnTo>
                  <a:close/>
                </a:path>
              </a:pathLst>
            </a:custGeom>
            <a:solidFill>
              <a:srgbClr val="4BBFEB"/>
            </a:solidFill>
          </p:spPr>
          <p:txBody>
            <a:bodyPr/>
            <a:lstStyle/>
            <a:p>
              <a:endParaRPr lang="en-GB"/>
            </a:p>
          </p:txBody>
        </p:sp>
      </p:grpSp>
      <p:grpSp>
        <p:nvGrpSpPr>
          <p:cNvPr id="4" name="Group 4"/>
          <p:cNvGrpSpPr/>
          <p:nvPr/>
        </p:nvGrpSpPr>
        <p:grpSpPr>
          <a:xfrm rot="2700000">
            <a:off x="16038994" y="238424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2700000">
            <a:off x="11877456" y="-3774136"/>
            <a:ext cx="6164339" cy="5165799"/>
            <a:chOff x="0" y="0"/>
            <a:chExt cx="1913890" cy="1603866"/>
          </a:xfrm>
        </p:grpSpPr>
        <p:sp>
          <p:nvSpPr>
            <p:cNvPr id="7" name="Freeform 7"/>
            <p:cNvSpPr/>
            <p:nvPr/>
          </p:nvSpPr>
          <p:spPr>
            <a:xfrm>
              <a:off x="0" y="0"/>
              <a:ext cx="1913890" cy="1603866"/>
            </a:xfrm>
            <a:custGeom>
              <a:avLst/>
              <a:gdLst/>
              <a:ahLst/>
              <a:cxnLst/>
              <a:rect l="l" t="t" r="r" b="b"/>
              <a:pathLst>
                <a:path w="1913890" h="1603866">
                  <a:moveTo>
                    <a:pt x="0" y="0"/>
                  </a:moveTo>
                  <a:lnTo>
                    <a:pt x="0" y="1603866"/>
                  </a:lnTo>
                  <a:lnTo>
                    <a:pt x="1913890" y="1603866"/>
                  </a:lnTo>
                  <a:lnTo>
                    <a:pt x="1913890" y="0"/>
                  </a:lnTo>
                  <a:lnTo>
                    <a:pt x="0" y="0"/>
                  </a:lnTo>
                  <a:close/>
                  <a:moveTo>
                    <a:pt x="1852930" y="1542906"/>
                  </a:moveTo>
                  <a:lnTo>
                    <a:pt x="59690" y="1542906"/>
                  </a:lnTo>
                  <a:lnTo>
                    <a:pt x="59690" y="59690"/>
                  </a:lnTo>
                  <a:lnTo>
                    <a:pt x="1852930" y="59690"/>
                  </a:lnTo>
                  <a:lnTo>
                    <a:pt x="1852930" y="1542906"/>
                  </a:lnTo>
                  <a:close/>
                </a:path>
              </a:pathLst>
            </a:custGeom>
            <a:solidFill>
              <a:srgbClr val="2B4A9D"/>
            </a:solidFill>
          </p:spPr>
          <p:txBody>
            <a:bodyPr/>
            <a:lstStyle/>
            <a:p>
              <a:endParaRPr lang="en-GB"/>
            </a:p>
          </p:txBody>
        </p:sp>
      </p:grpSp>
      <p:grpSp>
        <p:nvGrpSpPr>
          <p:cNvPr id="8" name="Group 8"/>
          <p:cNvGrpSpPr/>
          <p:nvPr/>
        </p:nvGrpSpPr>
        <p:grpSpPr>
          <a:xfrm rot="-5400000">
            <a:off x="4726661" y="-4764761"/>
            <a:ext cx="1853450" cy="11382972"/>
            <a:chOff x="0" y="0"/>
            <a:chExt cx="2354580" cy="14460665"/>
          </a:xfrm>
        </p:grpSpPr>
        <p:sp>
          <p:nvSpPr>
            <p:cNvPr id="9" name="Freeform 9"/>
            <p:cNvSpPr/>
            <p:nvPr/>
          </p:nvSpPr>
          <p:spPr>
            <a:xfrm>
              <a:off x="0" y="0"/>
              <a:ext cx="2353310" cy="14460665"/>
            </a:xfrm>
            <a:custGeom>
              <a:avLst/>
              <a:gdLst/>
              <a:ahLst/>
              <a:cxnLst/>
              <a:rect l="l" t="t" r="r" b="b"/>
              <a:pathLst>
                <a:path w="2353310" h="14460665">
                  <a:moveTo>
                    <a:pt x="784860" y="14393356"/>
                  </a:moveTo>
                  <a:cubicBezTo>
                    <a:pt x="905510" y="14433995"/>
                    <a:pt x="1042670" y="14460665"/>
                    <a:pt x="1177290" y="14460665"/>
                  </a:cubicBezTo>
                  <a:cubicBezTo>
                    <a:pt x="1311910" y="14460665"/>
                    <a:pt x="1441450" y="14437806"/>
                    <a:pt x="1560830" y="14397165"/>
                  </a:cubicBezTo>
                  <a:cubicBezTo>
                    <a:pt x="1563370" y="14395895"/>
                    <a:pt x="1565910" y="14395895"/>
                    <a:pt x="1568450" y="14394625"/>
                  </a:cubicBezTo>
                  <a:cubicBezTo>
                    <a:pt x="2016760" y="14232065"/>
                    <a:pt x="2346960" y="13802806"/>
                    <a:pt x="2353310" y="13265488"/>
                  </a:cubicBezTo>
                  <a:lnTo>
                    <a:pt x="2353310" y="0"/>
                  </a:lnTo>
                  <a:lnTo>
                    <a:pt x="0" y="0"/>
                  </a:lnTo>
                  <a:lnTo>
                    <a:pt x="0" y="13255301"/>
                  </a:lnTo>
                  <a:cubicBezTo>
                    <a:pt x="6350" y="13805345"/>
                    <a:pt x="331470" y="14234606"/>
                    <a:pt x="784860" y="14393356"/>
                  </a:cubicBezTo>
                  <a:close/>
                </a:path>
              </a:pathLst>
            </a:custGeom>
            <a:solidFill>
              <a:srgbClr val="2B4A9D"/>
            </a:solidFill>
          </p:spPr>
          <p:txBody>
            <a:bodyPr/>
            <a:lstStyle/>
            <a:p>
              <a:endParaRPr lang="en-GB"/>
            </a:p>
          </p:txBody>
        </p:sp>
      </p:grpSp>
      <p:sp>
        <p:nvSpPr>
          <p:cNvPr id="10" name="AutoShape 10"/>
          <p:cNvSpPr/>
          <p:nvPr/>
        </p:nvSpPr>
        <p:spPr>
          <a:xfrm>
            <a:off x="-38100" y="4119921"/>
            <a:ext cx="14278469" cy="5329371"/>
          </a:xfrm>
          <a:prstGeom prst="rect">
            <a:avLst/>
          </a:prstGeom>
          <a:solidFill>
            <a:srgbClr val="68C3AF"/>
          </a:solidFill>
        </p:spPr>
        <p:txBody>
          <a:bodyPr/>
          <a:lstStyle/>
          <a:p>
            <a:endParaRPr lang="en-GB"/>
          </a:p>
        </p:txBody>
      </p:sp>
      <p:sp>
        <p:nvSpPr>
          <p:cNvPr id="11" name="AutoShape 11"/>
          <p:cNvSpPr/>
          <p:nvPr/>
        </p:nvSpPr>
        <p:spPr>
          <a:xfrm>
            <a:off x="-38100" y="2034425"/>
            <a:ext cx="14278469" cy="1683917"/>
          </a:xfrm>
          <a:prstGeom prst="rect">
            <a:avLst/>
          </a:prstGeom>
          <a:solidFill>
            <a:srgbClr val="76A1C0"/>
          </a:solidFill>
        </p:spPr>
        <p:txBody>
          <a:bodyPr/>
          <a:lstStyle/>
          <a:p>
            <a:endParaRPr lang="en-GB"/>
          </a:p>
        </p:txBody>
      </p:sp>
      <p:sp>
        <p:nvSpPr>
          <p:cNvPr id="12" name="TextBox 12"/>
          <p:cNvSpPr txBox="1"/>
          <p:nvPr/>
        </p:nvSpPr>
        <p:spPr>
          <a:xfrm>
            <a:off x="474211" y="4642267"/>
            <a:ext cx="13253846" cy="4363867"/>
          </a:xfrm>
          <a:prstGeom prst="rect">
            <a:avLst/>
          </a:prstGeom>
        </p:spPr>
        <p:txBody>
          <a:bodyPr lIns="0" tIns="0" rIns="0" bIns="0" rtlCol="0" anchor="t">
            <a:spAutoFit/>
          </a:bodyPr>
          <a:lstStyle/>
          <a:p>
            <a:pPr algn="l">
              <a:lnSpc>
                <a:spcPts val="4278"/>
              </a:lnSpc>
            </a:pPr>
            <a:r>
              <a:rPr lang="en-US" sz="4074" spc="203">
                <a:solidFill>
                  <a:srgbClr val="FEFEFE"/>
                </a:solidFill>
                <a:latin typeface="Lato 1"/>
                <a:ea typeface="Lato 1"/>
                <a:cs typeface="Lato 1"/>
                <a:sym typeface="Lato 1"/>
              </a:rPr>
              <a:t>Intervention comes in many forms - </a:t>
            </a:r>
          </a:p>
          <a:p>
            <a:pPr algn="l">
              <a:lnSpc>
                <a:spcPts val="4278"/>
              </a:lnSpc>
            </a:pPr>
            <a:endParaRPr lang="en-US" sz="4074" spc="203">
              <a:solidFill>
                <a:srgbClr val="FEFEFE"/>
              </a:solidFill>
              <a:latin typeface="Lato 1"/>
              <a:ea typeface="Lato 1"/>
              <a:cs typeface="Lato 1"/>
              <a:sym typeface="Lato 1"/>
            </a:endParaRPr>
          </a:p>
          <a:p>
            <a:pPr algn="l">
              <a:lnSpc>
                <a:spcPts val="4278"/>
              </a:lnSpc>
            </a:pPr>
            <a:r>
              <a:rPr lang="en-US" sz="4074" spc="203">
                <a:solidFill>
                  <a:srgbClr val="FEFEFE"/>
                </a:solidFill>
                <a:latin typeface="Lato 1"/>
                <a:ea typeface="Lato 1"/>
                <a:cs typeface="Lato 1"/>
                <a:sym typeface="Lato 1"/>
              </a:rPr>
              <a:t>it is often absolutely possible to make safe, unthreatening interventions that don't involve putting yourself in physical danger, and sometimes the best way to intervene is to wait for a better opportunity, to get in touch with a professional who can handle things safely.</a:t>
            </a:r>
          </a:p>
        </p:txBody>
      </p:sp>
      <p:sp>
        <p:nvSpPr>
          <p:cNvPr id="13" name="TextBox 13"/>
          <p:cNvSpPr txBox="1"/>
          <p:nvPr/>
        </p:nvSpPr>
        <p:spPr>
          <a:xfrm>
            <a:off x="217387" y="438643"/>
            <a:ext cx="10323050" cy="733426"/>
          </a:xfrm>
          <a:prstGeom prst="rect">
            <a:avLst/>
          </a:prstGeom>
        </p:spPr>
        <p:txBody>
          <a:bodyPr lIns="0" tIns="0" rIns="0" bIns="0" rtlCol="0" anchor="t">
            <a:spAutoFit/>
          </a:bodyPr>
          <a:lstStyle/>
          <a:p>
            <a:pPr algn="ctr">
              <a:lnSpc>
                <a:spcPts val="5250"/>
              </a:lnSpc>
            </a:pPr>
            <a:r>
              <a:rPr lang="en-US" sz="5000" b="1" spc="250">
                <a:solidFill>
                  <a:srgbClr val="FFFFFF"/>
                </a:solidFill>
                <a:latin typeface="Poppins Ultra-Bold"/>
                <a:ea typeface="Poppins Ultra-Bold"/>
                <a:cs typeface="Poppins Ultra-Bold"/>
                <a:sym typeface="Poppins Ultra-Bold"/>
              </a:rPr>
              <a:t>Golden Rule</a:t>
            </a:r>
          </a:p>
        </p:txBody>
      </p:sp>
      <p:sp>
        <p:nvSpPr>
          <p:cNvPr id="14" name="TextBox 14"/>
          <p:cNvSpPr txBox="1"/>
          <p:nvPr/>
        </p:nvSpPr>
        <p:spPr>
          <a:xfrm>
            <a:off x="474211" y="2406989"/>
            <a:ext cx="13253846" cy="1159394"/>
          </a:xfrm>
          <a:prstGeom prst="rect">
            <a:avLst/>
          </a:prstGeom>
        </p:spPr>
        <p:txBody>
          <a:bodyPr lIns="0" tIns="0" rIns="0" bIns="0" rtlCol="0" anchor="t">
            <a:spAutoFit/>
          </a:bodyPr>
          <a:lstStyle/>
          <a:p>
            <a:pPr algn="ctr">
              <a:lnSpc>
                <a:spcPts val="5681"/>
              </a:lnSpc>
            </a:pPr>
            <a:r>
              <a:rPr lang="en-US" sz="5410" b="1" spc="270">
                <a:solidFill>
                  <a:srgbClr val="FEFEFE"/>
                </a:solidFill>
                <a:latin typeface="Lato 1 Bold"/>
                <a:ea typeface="Lato 1 Bold"/>
                <a:cs typeface="Lato 1 Bold"/>
                <a:sym typeface="Lato 1 Bold"/>
              </a:rPr>
              <a:t>Only Intervene when it is safe to do so</a:t>
            </a:r>
          </a:p>
          <a:p>
            <a:pPr algn="ctr">
              <a:lnSpc>
                <a:spcPts val="3476"/>
              </a:lnSpc>
              <a:spcBef>
                <a:spcPct val="0"/>
              </a:spcBef>
            </a:pPr>
            <a:r>
              <a:rPr lang="en-US" sz="3310" b="1" spc="165">
                <a:solidFill>
                  <a:srgbClr val="FEFEFE"/>
                </a:solidFill>
                <a:latin typeface="Lato 1 Bold"/>
                <a:ea typeface="Lato 1 Bold"/>
                <a:cs typeface="Lato 1 Bold"/>
                <a:sym typeface="Lato 1 Bold"/>
              </a:rPr>
              <a:t> </a:t>
            </a:r>
          </a:p>
        </p:txBody>
      </p:sp>
      <p:sp>
        <p:nvSpPr>
          <p:cNvPr id="15" name="TextBox 15"/>
          <p:cNvSpPr txBox="1"/>
          <p:nvPr/>
        </p:nvSpPr>
        <p:spPr>
          <a:xfrm>
            <a:off x="7328055" y="9805471"/>
            <a:ext cx="10623795" cy="573348"/>
          </a:xfrm>
          <a:prstGeom prst="rect">
            <a:avLst/>
          </a:prstGeom>
        </p:spPr>
        <p:txBody>
          <a:bodyPr lIns="0" tIns="0" rIns="0" bIns="0" rtlCol="0" anchor="t">
            <a:spAutoFit/>
          </a:bodyPr>
          <a:lstStyle/>
          <a:p>
            <a:pPr algn="ctr">
              <a:lnSpc>
                <a:spcPts val="2201"/>
              </a:lnSpc>
            </a:pPr>
            <a:r>
              <a:rPr lang="en-US" sz="2096" b="1" spc="104">
                <a:solidFill>
                  <a:srgbClr val="2E435B"/>
                </a:solidFill>
                <a:latin typeface="Lato 1 Bold"/>
                <a:ea typeface="Lato 1 Bold"/>
                <a:cs typeface="Lato 1 Bold"/>
                <a:sym typeface="Lato 1 Bold"/>
              </a:rPr>
              <a:t>Adapted from The Scottish Intervention Initiative, University of Strathclyde</a:t>
            </a:r>
          </a:p>
          <a:p>
            <a:pPr algn="ctr">
              <a:lnSpc>
                <a:spcPts val="2201"/>
              </a:lnSpc>
              <a:spcBef>
                <a:spcPct val="0"/>
              </a:spcBef>
            </a:pPr>
            <a:r>
              <a:rPr lang="en-US" sz="2096" b="1" spc="104">
                <a:solidFill>
                  <a:srgbClr val="FEFEFE"/>
                </a:solidFill>
                <a:latin typeface="Lato 1 Bold"/>
                <a:ea typeface="Lato 1 Bold"/>
                <a:cs typeface="Lato 1 Bold"/>
                <a:sym typeface="Lato 1 Bold"/>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5551" y="1638300"/>
            <a:ext cx="12576899" cy="48261"/>
          </a:xfrm>
          <a:custGeom>
            <a:avLst/>
            <a:gdLst/>
            <a:ahLst/>
            <a:cxnLst/>
            <a:rect l="l" t="t" r="r" b="b"/>
            <a:pathLst>
              <a:path w="12576899" h="48261">
                <a:moveTo>
                  <a:pt x="0" y="0"/>
                </a:moveTo>
                <a:lnTo>
                  <a:pt x="12576898" y="0"/>
                </a:lnTo>
                <a:lnTo>
                  <a:pt x="12576898" y="48262"/>
                </a:lnTo>
                <a:lnTo>
                  <a:pt x="0" y="48262"/>
                </a:lnTo>
                <a:lnTo>
                  <a:pt x="0" y="0"/>
                </a:lnTo>
                <a:close/>
              </a:path>
            </a:pathLst>
          </a:custGeom>
          <a:blipFill>
            <a:blip r:embed="rId3"/>
            <a:stretch>
              <a:fillRect/>
            </a:stretch>
          </a:blipFill>
        </p:spPr>
        <p:txBody>
          <a:bodyPr/>
          <a:lstStyle/>
          <a:p>
            <a:endParaRPr lang="en-GB"/>
          </a:p>
        </p:txBody>
      </p:sp>
      <p:sp>
        <p:nvSpPr>
          <p:cNvPr id="3" name="Freeform 3"/>
          <p:cNvSpPr/>
          <p:nvPr/>
        </p:nvSpPr>
        <p:spPr>
          <a:xfrm>
            <a:off x="0" y="-105762"/>
            <a:ext cx="3836699" cy="1429738"/>
          </a:xfrm>
          <a:custGeom>
            <a:avLst/>
            <a:gdLst/>
            <a:ahLst/>
            <a:cxnLst/>
            <a:rect l="l" t="t" r="r" b="b"/>
            <a:pathLst>
              <a:path w="3836699" h="1429738">
                <a:moveTo>
                  <a:pt x="0" y="0"/>
                </a:moveTo>
                <a:lnTo>
                  <a:pt x="3836699" y="0"/>
                </a:lnTo>
                <a:lnTo>
                  <a:pt x="3836699" y="1429737"/>
                </a:lnTo>
                <a:lnTo>
                  <a:pt x="0" y="1429737"/>
                </a:lnTo>
                <a:lnTo>
                  <a:pt x="0" y="0"/>
                </a:lnTo>
                <a:close/>
              </a:path>
            </a:pathLst>
          </a:custGeom>
          <a:blipFill>
            <a:blip r:embed="rId4"/>
            <a:stretch>
              <a:fillRect l="-135143" t="-73788" b="-268087"/>
            </a:stretch>
          </a:blipFill>
        </p:spPr>
        <p:txBody>
          <a:bodyPr/>
          <a:lstStyle/>
          <a:p>
            <a:endParaRPr lang="en-GB"/>
          </a:p>
        </p:txBody>
      </p:sp>
      <p:sp>
        <p:nvSpPr>
          <p:cNvPr id="4" name="Freeform 4"/>
          <p:cNvSpPr/>
          <p:nvPr/>
        </p:nvSpPr>
        <p:spPr>
          <a:xfrm>
            <a:off x="922430" y="1861158"/>
            <a:ext cx="16443139" cy="6924864"/>
          </a:xfrm>
          <a:custGeom>
            <a:avLst/>
            <a:gdLst/>
            <a:ahLst/>
            <a:cxnLst/>
            <a:rect l="l" t="t" r="r" b="b"/>
            <a:pathLst>
              <a:path w="16443139" h="6924864">
                <a:moveTo>
                  <a:pt x="0" y="0"/>
                </a:moveTo>
                <a:lnTo>
                  <a:pt x="16443140" y="0"/>
                </a:lnTo>
                <a:lnTo>
                  <a:pt x="16443140" y="6924864"/>
                </a:lnTo>
                <a:lnTo>
                  <a:pt x="0" y="6924864"/>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5527254" y="447675"/>
            <a:ext cx="7502945" cy="1095172"/>
          </a:xfrm>
          <a:prstGeom prst="rect">
            <a:avLst/>
          </a:prstGeom>
        </p:spPr>
        <p:txBody>
          <a:bodyPr wrap="square" lIns="0" tIns="0" rIns="0" bIns="0" rtlCol="0" anchor="t">
            <a:spAutoFit/>
          </a:bodyPr>
          <a:lstStyle/>
          <a:p>
            <a:pPr algn="ctr">
              <a:lnSpc>
                <a:spcPts val="8400"/>
              </a:lnSpc>
              <a:spcBef>
                <a:spcPct val="0"/>
              </a:spcBef>
            </a:pPr>
            <a:r>
              <a:rPr lang="en-US" sz="8000" b="1" spc="400" dirty="0">
                <a:solidFill>
                  <a:srgbClr val="2B4A9D"/>
                </a:solidFill>
                <a:latin typeface="Poppins Ultra-Bold"/>
                <a:ea typeface="Poppins Ultra-Bold"/>
                <a:cs typeface="Poppins Ultra-Bold"/>
                <a:sym typeface="Poppins Ultra-Bold"/>
              </a:rPr>
              <a:t>THE FIVE D'S</a:t>
            </a:r>
          </a:p>
        </p:txBody>
      </p:sp>
      <p:sp>
        <p:nvSpPr>
          <p:cNvPr id="6" name="TextBox 6"/>
          <p:cNvSpPr txBox="1"/>
          <p:nvPr/>
        </p:nvSpPr>
        <p:spPr>
          <a:xfrm>
            <a:off x="452189" y="8979669"/>
            <a:ext cx="17383621" cy="1573530"/>
          </a:xfrm>
          <a:prstGeom prst="rect">
            <a:avLst/>
          </a:prstGeom>
        </p:spPr>
        <p:txBody>
          <a:bodyPr lIns="0" tIns="0" rIns="0" bIns="0" rtlCol="0" anchor="t">
            <a:spAutoFit/>
          </a:bodyPr>
          <a:lstStyle/>
          <a:p>
            <a:pPr algn="ctr">
              <a:lnSpc>
                <a:spcPts val="2310"/>
              </a:lnSpc>
              <a:spcBef>
                <a:spcPct val="0"/>
              </a:spcBef>
            </a:pPr>
            <a:r>
              <a:rPr lang="en-US" sz="2200" spc="110">
                <a:solidFill>
                  <a:srgbClr val="000000"/>
                </a:solidFill>
                <a:latin typeface="Lato 1"/>
                <a:ea typeface="Lato 1"/>
                <a:cs typeface="Lato 1"/>
                <a:sym typeface="Lato 1"/>
              </a:rPr>
              <a:t>In an Emergency, </a:t>
            </a:r>
            <a:r>
              <a:rPr lang="en-US" sz="2200" b="1" spc="110">
                <a:solidFill>
                  <a:srgbClr val="000000"/>
                </a:solidFill>
                <a:latin typeface="Lato 1 Bold"/>
                <a:ea typeface="Lato 1 Bold"/>
                <a:cs typeface="Lato 1 Bold"/>
                <a:sym typeface="Lato 1 Bold"/>
              </a:rPr>
              <a:t>call the police on 999</a:t>
            </a:r>
          </a:p>
          <a:p>
            <a:pPr algn="ctr">
              <a:lnSpc>
                <a:spcPts val="2310"/>
              </a:lnSpc>
              <a:spcBef>
                <a:spcPct val="0"/>
              </a:spcBef>
            </a:pPr>
            <a:r>
              <a:rPr lang="en-US" sz="2200" spc="110">
                <a:solidFill>
                  <a:srgbClr val="2B4A9D"/>
                </a:solidFill>
                <a:latin typeface="Lato 1"/>
                <a:ea typeface="Lato 1"/>
                <a:cs typeface="Lato 1"/>
                <a:sym typeface="Lato 1"/>
              </a:rPr>
              <a:t>Never put yourself in danger. Only intervene if safe to do so</a:t>
            </a:r>
            <a:r>
              <a:rPr lang="en-US" sz="2200" spc="110">
                <a:solidFill>
                  <a:srgbClr val="000000"/>
                </a:solidFill>
                <a:latin typeface="Lato 1"/>
                <a:ea typeface="Lato 1"/>
                <a:cs typeface="Lato 1"/>
                <a:sym typeface="Lato 1"/>
              </a:rPr>
              <a:t>.</a:t>
            </a:r>
          </a:p>
          <a:p>
            <a:pPr algn="ctr">
              <a:lnSpc>
                <a:spcPts val="2310"/>
              </a:lnSpc>
              <a:spcBef>
                <a:spcPct val="0"/>
              </a:spcBef>
            </a:pPr>
            <a:endParaRPr lang="en-US" sz="2200" spc="110">
              <a:solidFill>
                <a:srgbClr val="000000"/>
              </a:solidFill>
              <a:latin typeface="Lato 1"/>
              <a:ea typeface="Lato 1"/>
              <a:cs typeface="Lato 1"/>
              <a:sym typeface="Lato 1"/>
            </a:endParaRPr>
          </a:p>
          <a:p>
            <a:pPr algn="ctr">
              <a:lnSpc>
                <a:spcPts val="2310"/>
              </a:lnSpc>
              <a:spcBef>
                <a:spcPct val="0"/>
              </a:spcBef>
            </a:pPr>
            <a:r>
              <a:rPr lang="en-US" sz="2200" i="1" spc="110">
                <a:solidFill>
                  <a:srgbClr val="000000"/>
                </a:solidFill>
                <a:latin typeface="Lato 1 Italics"/>
                <a:ea typeface="Lato 1 Italics"/>
                <a:cs typeface="Lato 1 Italics"/>
                <a:sym typeface="Lato 1 Italics"/>
              </a:rPr>
              <a:t>Source: Adapted from the University of Cambridge’s ‘Be an Active Bystander’ 4 D’s model, and based on the work of ‘Right to Be’</a:t>
            </a:r>
          </a:p>
          <a:p>
            <a:pPr algn="ctr">
              <a:lnSpc>
                <a:spcPts val="3150"/>
              </a:lnSpc>
              <a:spcBef>
                <a:spcPct val="0"/>
              </a:spcBef>
            </a:pPr>
            <a:endParaRPr lang="en-US" sz="2200" i="1" spc="110">
              <a:solidFill>
                <a:srgbClr val="000000"/>
              </a:solidFill>
              <a:latin typeface="Lato 1 Italics"/>
              <a:ea typeface="Lato 1 Italics"/>
              <a:cs typeface="Lato 1 Italics"/>
              <a:sym typeface="Lato 1 Itali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14817" y="8531638"/>
            <a:ext cx="10861027" cy="7187797"/>
          </a:xfrm>
          <a:prstGeom prst="rect">
            <a:avLst/>
          </a:prstGeom>
          <a:solidFill>
            <a:srgbClr val="68C3AF"/>
          </a:solidFill>
        </p:spPr>
        <p:txBody>
          <a:bodyPr/>
          <a:lstStyle/>
          <a:p>
            <a:endParaRPr lang="en-GB"/>
          </a:p>
        </p:txBody>
      </p:sp>
      <p:grpSp>
        <p:nvGrpSpPr>
          <p:cNvPr id="3" name="Group 3"/>
          <p:cNvGrpSpPr/>
          <p:nvPr/>
        </p:nvGrpSpPr>
        <p:grpSpPr>
          <a:xfrm rot="-5400000">
            <a:off x="3420719" y="-3458819"/>
            <a:ext cx="1345450" cy="8263087"/>
            <a:chOff x="0" y="0"/>
            <a:chExt cx="2354580" cy="14460665"/>
          </a:xfrm>
        </p:grpSpPr>
        <p:sp>
          <p:nvSpPr>
            <p:cNvPr id="4" name="Freeform 4"/>
            <p:cNvSpPr/>
            <p:nvPr/>
          </p:nvSpPr>
          <p:spPr>
            <a:xfrm>
              <a:off x="0" y="0"/>
              <a:ext cx="2353310" cy="14460665"/>
            </a:xfrm>
            <a:custGeom>
              <a:avLst/>
              <a:gdLst/>
              <a:ahLst/>
              <a:cxnLst/>
              <a:rect l="l" t="t" r="r" b="b"/>
              <a:pathLst>
                <a:path w="2353310" h="14460665">
                  <a:moveTo>
                    <a:pt x="784860" y="14393356"/>
                  </a:moveTo>
                  <a:cubicBezTo>
                    <a:pt x="905510" y="14433995"/>
                    <a:pt x="1042670" y="14460665"/>
                    <a:pt x="1177290" y="14460665"/>
                  </a:cubicBezTo>
                  <a:cubicBezTo>
                    <a:pt x="1311910" y="14460665"/>
                    <a:pt x="1441450" y="14437806"/>
                    <a:pt x="1560830" y="14397165"/>
                  </a:cubicBezTo>
                  <a:cubicBezTo>
                    <a:pt x="1563370" y="14395895"/>
                    <a:pt x="1565910" y="14395895"/>
                    <a:pt x="1568450" y="14394625"/>
                  </a:cubicBezTo>
                  <a:cubicBezTo>
                    <a:pt x="2016760" y="14232065"/>
                    <a:pt x="2346960" y="13802806"/>
                    <a:pt x="2353310" y="13265488"/>
                  </a:cubicBezTo>
                  <a:lnTo>
                    <a:pt x="2353310" y="0"/>
                  </a:lnTo>
                  <a:lnTo>
                    <a:pt x="0" y="0"/>
                  </a:lnTo>
                  <a:lnTo>
                    <a:pt x="0" y="13255301"/>
                  </a:lnTo>
                  <a:cubicBezTo>
                    <a:pt x="6350" y="13805345"/>
                    <a:pt x="331470" y="14234606"/>
                    <a:pt x="784860" y="14393356"/>
                  </a:cubicBezTo>
                  <a:close/>
                </a:path>
              </a:pathLst>
            </a:custGeom>
            <a:solidFill>
              <a:srgbClr val="2B4A9D"/>
            </a:solidFill>
          </p:spPr>
          <p:txBody>
            <a:bodyPr/>
            <a:lstStyle/>
            <a:p>
              <a:endParaRPr lang="en-GB"/>
            </a:p>
          </p:txBody>
        </p:sp>
      </p:grpSp>
      <p:sp>
        <p:nvSpPr>
          <p:cNvPr id="5" name="AutoShape 5"/>
          <p:cNvSpPr/>
          <p:nvPr/>
        </p:nvSpPr>
        <p:spPr>
          <a:xfrm>
            <a:off x="0" y="2070503"/>
            <a:ext cx="10861027" cy="7187797"/>
          </a:xfrm>
          <a:prstGeom prst="rect">
            <a:avLst/>
          </a:prstGeom>
          <a:solidFill>
            <a:srgbClr val="68C3AF"/>
          </a:solidFill>
        </p:spPr>
        <p:txBody>
          <a:bodyPr/>
          <a:lstStyle/>
          <a:p>
            <a:endParaRPr lang="en-GB"/>
          </a:p>
        </p:txBody>
      </p:sp>
      <p:sp>
        <p:nvSpPr>
          <p:cNvPr id="6" name="Freeform 6"/>
          <p:cNvSpPr/>
          <p:nvPr/>
        </p:nvSpPr>
        <p:spPr>
          <a:xfrm>
            <a:off x="14535528" y="116022"/>
            <a:ext cx="3524587" cy="1341716"/>
          </a:xfrm>
          <a:custGeom>
            <a:avLst/>
            <a:gdLst/>
            <a:ahLst/>
            <a:cxnLst/>
            <a:rect l="l" t="t" r="r" b="b"/>
            <a:pathLst>
              <a:path w="3524587" h="1341716">
                <a:moveTo>
                  <a:pt x="0" y="0"/>
                </a:moveTo>
                <a:lnTo>
                  <a:pt x="3524587" y="0"/>
                </a:lnTo>
                <a:lnTo>
                  <a:pt x="3524587" y="1341715"/>
                </a:lnTo>
                <a:lnTo>
                  <a:pt x="0" y="1341715"/>
                </a:lnTo>
                <a:lnTo>
                  <a:pt x="0" y="0"/>
                </a:lnTo>
                <a:close/>
              </a:path>
            </a:pathLst>
          </a:custGeom>
          <a:blipFill>
            <a:blip r:embed="rId2"/>
            <a:stretch>
              <a:fillRect l="-139013" t="-74300" r="-2862" b="-270643"/>
            </a:stretch>
          </a:blipFill>
        </p:spPr>
        <p:txBody>
          <a:bodyPr/>
          <a:lstStyle/>
          <a:p>
            <a:endParaRPr lang="en-GB"/>
          </a:p>
        </p:txBody>
      </p:sp>
      <p:sp>
        <p:nvSpPr>
          <p:cNvPr id="7" name="Freeform 7"/>
          <p:cNvSpPr/>
          <p:nvPr/>
        </p:nvSpPr>
        <p:spPr>
          <a:xfrm>
            <a:off x="11864287" y="3100541"/>
            <a:ext cx="5637975" cy="4707709"/>
          </a:xfrm>
          <a:custGeom>
            <a:avLst/>
            <a:gdLst/>
            <a:ahLst/>
            <a:cxnLst/>
            <a:rect l="l" t="t" r="r" b="b"/>
            <a:pathLst>
              <a:path w="5637975" h="4707709">
                <a:moveTo>
                  <a:pt x="0" y="0"/>
                </a:moveTo>
                <a:lnTo>
                  <a:pt x="5637975" y="0"/>
                </a:lnTo>
                <a:lnTo>
                  <a:pt x="5637975" y="4707709"/>
                </a:lnTo>
                <a:lnTo>
                  <a:pt x="0" y="47077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296813" y="2396203"/>
            <a:ext cx="10506785" cy="6135435"/>
          </a:xfrm>
          <a:prstGeom prst="rect">
            <a:avLst/>
          </a:prstGeom>
        </p:spPr>
        <p:txBody>
          <a:bodyPr lIns="0" tIns="0" rIns="0" bIns="0" rtlCol="0" anchor="t">
            <a:spAutoFit/>
          </a:bodyPr>
          <a:lstStyle/>
          <a:p>
            <a:pPr algn="l">
              <a:lnSpc>
                <a:spcPts val="4352"/>
              </a:lnSpc>
            </a:pPr>
            <a:endParaRP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Think about body language - calm and non-confrontational</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You can show disapproval </a:t>
            </a:r>
          </a:p>
          <a:p>
            <a:pPr algn="l">
              <a:lnSpc>
                <a:spcPts val="4352"/>
              </a:lnSpc>
            </a:pPr>
            <a:r>
              <a:rPr lang="en-US" sz="4145" spc="207">
                <a:solidFill>
                  <a:srgbClr val="2E435B"/>
                </a:solidFill>
                <a:latin typeface="Canva Sans 2"/>
                <a:ea typeface="Canva Sans 2"/>
                <a:cs typeface="Canva Sans 2"/>
                <a:sym typeface="Canva Sans 2"/>
              </a:rPr>
              <a:t>      (e.g. non-verbal with silent stare) </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Distraction </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Humour (use with care!)</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Use “I” statements</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Encourage eliciting empathy</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Use compassion as a framework</a:t>
            </a:r>
          </a:p>
          <a:p>
            <a:pPr marL="894999" lvl="1" indent="-447499" algn="l">
              <a:lnSpc>
                <a:spcPts val="4352"/>
              </a:lnSpc>
              <a:buFont typeface="Arial"/>
              <a:buChar char="•"/>
            </a:pPr>
            <a:r>
              <a:rPr lang="en-US" sz="4145" spc="207">
                <a:solidFill>
                  <a:srgbClr val="2E435B"/>
                </a:solidFill>
                <a:latin typeface="Canva Sans 2"/>
                <a:ea typeface="Canva Sans 2"/>
                <a:cs typeface="Canva Sans 2"/>
                <a:sym typeface="Canva Sans 2"/>
              </a:rPr>
              <a:t>Use social norms</a:t>
            </a:r>
          </a:p>
        </p:txBody>
      </p:sp>
      <p:sp>
        <p:nvSpPr>
          <p:cNvPr id="9" name="TextBox 9"/>
          <p:cNvSpPr txBox="1"/>
          <p:nvPr/>
        </p:nvSpPr>
        <p:spPr>
          <a:xfrm>
            <a:off x="442393" y="329825"/>
            <a:ext cx="6607320" cy="723901"/>
          </a:xfrm>
          <a:prstGeom prst="rect">
            <a:avLst/>
          </a:prstGeom>
        </p:spPr>
        <p:txBody>
          <a:bodyPr lIns="0" tIns="0" rIns="0" bIns="0" rtlCol="0" anchor="t">
            <a:spAutoFit/>
          </a:bodyPr>
          <a:lstStyle/>
          <a:p>
            <a:pPr algn="ctr">
              <a:lnSpc>
                <a:spcPts val="5250"/>
              </a:lnSpc>
            </a:pPr>
            <a:r>
              <a:rPr lang="en-US" sz="5000" b="1" spc="250">
                <a:solidFill>
                  <a:srgbClr val="FFFFFF"/>
                </a:solidFill>
                <a:latin typeface="Canva Sans 2 Bold"/>
                <a:ea typeface="Canva Sans 2 Bold"/>
                <a:cs typeface="Canva Sans 2 Bold"/>
                <a:sym typeface="Canva Sans 2 Bold"/>
              </a:rPr>
              <a:t>Helpful Tips</a:t>
            </a:r>
          </a:p>
        </p:txBody>
      </p:sp>
      <p:sp>
        <p:nvSpPr>
          <p:cNvPr id="10" name="TextBox 10"/>
          <p:cNvSpPr txBox="1"/>
          <p:nvPr/>
        </p:nvSpPr>
        <p:spPr>
          <a:xfrm>
            <a:off x="11071393" y="9258300"/>
            <a:ext cx="6928271" cy="958215"/>
          </a:xfrm>
          <a:prstGeom prst="rect">
            <a:avLst/>
          </a:prstGeom>
        </p:spPr>
        <p:txBody>
          <a:bodyPr lIns="0" tIns="0" rIns="0" bIns="0" rtlCol="0" anchor="t">
            <a:spAutoFit/>
          </a:bodyPr>
          <a:lstStyle/>
          <a:p>
            <a:pPr algn="l">
              <a:lnSpc>
                <a:spcPts val="2415"/>
              </a:lnSpc>
            </a:pPr>
            <a:r>
              <a:rPr lang="en-US" sz="2300" b="1" spc="115">
                <a:solidFill>
                  <a:srgbClr val="2E435B"/>
                </a:solidFill>
                <a:latin typeface="Canva Sans 2 Bold"/>
                <a:ea typeface="Canva Sans 2 Bold"/>
                <a:cs typeface="Canva Sans 2 Bold"/>
                <a:sym typeface="Canva Sans 2 Bold"/>
              </a:rPr>
              <a:t>Suggested reading</a:t>
            </a:r>
          </a:p>
          <a:p>
            <a:pPr algn="l">
              <a:lnSpc>
                <a:spcPts val="2415"/>
              </a:lnSpc>
            </a:pPr>
            <a:r>
              <a:rPr lang="en-US" sz="2300" u="sng" spc="115">
                <a:solidFill>
                  <a:srgbClr val="2E435B"/>
                </a:solidFill>
                <a:latin typeface="Canva Sans 2"/>
                <a:ea typeface="Canva Sans 2"/>
                <a:cs typeface="Canva Sans 2"/>
                <a:sym typeface="Canva Sans 2"/>
                <a:hlinkClick r:id="rId5" tooltip="https://www.dailygood.org/story/2640/six-tips-for-speaking-up-when-called-for-catherine-a-sanderson/"/>
              </a:rPr>
              <a:t>Prof Catherine Sanderson’s ‘6 Tips’ for Speaking Up</a:t>
            </a:r>
          </a:p>
        </p:txBody>
      </p:sp>
      <p:sp>
        <p:nvSpPr>
          <p:cNvPr id="11" name="TextBox 11"/>
          <p:cNvSpPr txBox="1"/>
          <p:nvPr/>
        </p:nvSpPr>
        <p:spPr>
          <a:xfrm>
            <a:off x="0" y="9633612"/>
            <a:ext cx="10803598" cy="653388"/>
          </a:xfrm>
          <a:prstGeom prst="rect">
            <a:avLst/>
          </a:prstGeom>
        </p:spPr>
        <p:txBody>
          <a:bodyPr lIns="0" tIns="0" rIns="0" bIns="0" rtlCol="0" anchor="t">
            <a:spAutoFit/>
          </a:bodyPr>
          <a:lstStyle/>
          <a:p>
            <a:pPr algn="ctr">
              <a:lnSpc>
                <a:spcPts val="2413"/>
              </a:lnSpc>
            </a:pPr>
            <a:r>
              <a:rPr lang="en-US" sz="2298" b="1" spc="114">
                <a:solidFill>
                  <a:srgbClr val="2E435B"/>
                </a:solidFill>
                <a:latin typeface="Canva Sans 2 Bold"/>
                <a:ea typeface="Canva Sans 2 Bold"/>
                <a:cs typeface="Canva Sans 2 Bold"/>
                <a:sym typeface="Canva Sans 2 Bold"/>
              </a:rPr>
              <a:t>Adapted from The Intervention Initiative, UWE, Bristol</a:t>
            </a:r>
          </a:p>
          <a:p>
            <a:pPr algn="ctr">
              <a:lnSpc>
                <a:spcPts val="2413"/>
              </a:lnSpc>
              <a:spcBef>
                <a:spcPct val="0"/>
              </a:spcBef>
            </a:pPr>
            <a:r>
              <a:rPr lang="en-US" sz="2298" b="1" spc="114">
                <a:solidFill>
                  <a:srgbClr val="FEFEFE"/>
                </a:solidFill>
                <a:latin typeface="Canva Sans 2 Bold"/>
                <a:ea typeface="Canva Sans 2 Bold"/>
                <a:cs typeface="Canva Sans 2 Bold"/>
                <a:sym typeface="Canva Sans 2 Bold"/>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387" y="2129413"/>
            <a:ext cx="5161525" cy="3393577"/>
          </a:xfrm>
          <a:custGeom>
            <a:avLst/>
            <a:gdLst/>
            <a:ahLst/>
            <a:cxnLst/>
            <a:rect l="l" t="t" r="r" b="b"/>
            <a:pathLst>
              <a:path w="5161525" h="3393577">
                <a:moveTo>
                  <a:pt x="0" y="0"/>
                </a:moveTo>
                <a:lnTo>
                  <a:pt x="5161525" y="0"/>
                </a:lnTo>
                <a:lnTo>
                  <a:pt x="5161525" y="3393577"/>
                </a:lnTo>
                <a:lnTo>
                  <a:pt x="0" y="3393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6940178" y="2173929"/>
            <a:ext cx="4182186" cy="1668337"/>
          </a:xfrm>
          <a:prstGeom prst="rect">
            <a:avLst/>
          </a:prstGeom>
        </p:spPr>
        <p:txBody>
          <a:bodyPr lIns="0" tIns="0" rIns="0" bIns="0" rtlCol="0" anchor="t">
            <a:spAutoFit/>
          </a:bodyPr>
          <a:lstStyle/>
          <a:p>
            <a:pPr algn="ctr">
              <a:lnSpc>
                <a:spcPts val="2180"/>
              </a:lnSpc>
            </a:pPr>
            <a:r>
              <a:rPr lang="en-US" sz="2076" spc="103">
                <a:solidFill>
                  <a:srgbClr val="FFFFFF"/>
                </a:solidFill>
                <a:latin typeface="Lato 1"/>
                <a:ea typeface="Lato 1"/>
                <a:cs typeface="Lato 1"/>
                <a:sym typeface="Lato 1"/>
              </a:rPr>
              <a:t>Empathy:</a:t>
            </a:r>
          </a:p>
          <a:p>
            <a:pPr algn="ctr">
              <a:lnSpc>
                <a:spcPts val="2180"/>
              </a:lnSpc>
            </a:pPr>
            <a:r>
              <a:rPr lang="en-US" sz="2076" spc="103">
                <a:solidFill>
                  <a:srgbClr val="FFFFFF"/>
                </a:solidFill>
                <a:latin typeface="Lato 1"/>
                <a:ea typeface="Lato 1"/>
                <a:cs typeface="Lato 1"/>
                <a:sym typeface="Lato 1"/>
              </a:rPr>
              <a:t>I hope no-one ever talks to you like that</a:t>
            </a:r>
          </a:p>
          <a:p>
            <a:pPr algn="ctr">
              <a:lnSpc>
                <a:spcPts val="2180"/>
              </a:lnSpc>
            </a:pPr>
            <a:endParaRPr lang="en-US" sz="2076" spc="103">
              <a:solidFill>
                <a:srgbClr val="FFFFFF"/>
              </a:solidFill>
              <a:latin typeface="Lato 1"/>
              <a:ea typeface="Lato 1"/>
              <a:cs typeface="Lato 1"/>
              <a:sym typeface="Lato 1"/>
            </a:endParaRPr>
          </a:p>
          <a:p>
            <a:pPr algn="ctr">
              <a:lnSpc>
                <a:spcPts val="2180"/>
              </a:lnSpc>
              <a:spcBef>
                <a:spcPct val="0"/>
              </a:spcBef>
            </a:pPr>
            <a:r>
              <a:rPr lang="en-US" sz="2076" spc="103">
                <a:solidFill>
                  <a:srgbClr val="FFFFFF"/>
                </a:solidFill>
                <a:latin typeface="Lato 1"/>
                <a:ea typeface="Lato 1"/>
                <a:cs typeface="Lato 1"/>
                <a:sym typeface="Lato 1"/>
              </a:rPr>
              <a:t>'How would you feel if someone said/did that to you?'</a:t>
            </a:r>
          </a:p>
        </p:txBody>
      </p:sp>
      <p:sp>
        <p:nvSpPr>
          <p:cNvPr id="4" name="Freeform 4"/>
          <p:cNvSpPr/>
          <p:nvPr/>
        </p:nvSpPr>
        <p:spPr>
          <a:xfrm>
            <a:off x="9887412" y="4842142"/>
            <a:ext cx="5551931" cy="3650259"/>
          </a:xfrm>
          <a:custGeom>
            <a:avLst/>
            <a:gdLst/>
            <a:ahLst/>
            <a:cxnLst/>
            <a:rect l="l" t="t" r="r" b="b"/>
            <a:pathLst>
              <a:path w="5551931" h="3650259">
                <a:moveTo>
                  <a:pt x="0" y="0"/>
                </a:moveTo>
                <a:lnTo>
                  <a:pt x="5551931" y="0"/>
                </a:lnTo>
                <a:lnTo>
                  <a:pt x="5551931" y="3650259"/>
                </a:lnTo>
                <a:lnTo>
                  <a:pt x="0" y="3650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2403306" y="791069"/>
            <a:ext cx="5712453" cy="3755798"/>
          </a:xfrm>
          <a:custGeom>
            <a:avLst/>
            <a:gdLst/>
            <a:ahLst/>
            <a:cxnLst/>
            <a:rect l="l" t="t" r="r" b="b"/>
            <a:pathLst>
              <a:path w="5712453" h="3755798">
                <a:moveTo>
                  <a:pt x="0" y="0"/>
                </a:moveTo>
                <a:lnTo>
                  <a:pt x="5712453" y="0"/>
                </a:lnTo>
                <a:lnTo>
                  <a:pt x="5712453" y="3755798"/>
                </a:lnTo>
                <a:lnTo>
                  <a:pt x="0" y="3755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10572285" y="5243823"/>
            <a:ext cx="4182186" cy="2207452"/>
          </a:xfrm>
          <a:prstGeom prst="rect">
            <a:avLst/>
          </a:prstGeom>
        </p:spPr>
        <p:txBody>
          <a:bodyPr lIns="0" tIns="0" rIns="0" bIns="0" rtlCol="0" anchor="t">
            <a:spAutoFit/>
          </a:bodyPr>
          <a:lstStyle/>
          <a:p>
            <a:pPr algn="ctr">
              <a:lnSpc>
                <a:spcPts val="2495"/>
              </a:lnSpc>
            </a:pPr>
            <a:r>
              <a:rPr lang="en-US" sz="2376" spc="118">
                <a:solidFill>
                  <a:srgbClr val="FEFEFE"/>
                </a:solidFill>
                <a:latin typeface="Lato 1"/>
                <a:ea typeface="Lato 1"/>
                <a:cs typeface="Lato 1"/>
                <a:sym typeface="Lato 1"/>
              </a:rPr>
              <a:t> Use 'I' statements in 3 parts </a:t>
            </a:r>
          </a:p>
          <a:p>
            <a:pPr algn="ctr">
              <a:lnSpc>
                <a:spcPts val="2495"/>
              </a:lnSpc>
            </a:pPr>
            <a:endParaRPr lang="en-US" sz="2376" spc="118">
              <a:solidFill>
                <a:srgbClr val="FEFEFE"/>
              </a:solidFill>
              <a:latin typeface="Lato 1"/>
              <a:ea typeface="Lato 1"/>
              <a:cs typeface="Lato 1"/>
              <a:sym typeface="Lato 1"/>
            </a:endParaRPr>
          </a:p>
          <a:p>
            <a:pPr algn="ctr">
              <a:lnSpc>
                <a:spcPts val="2495"/>
              </a:lnSpc>
              <a:spcBef>
                <a:spcPct val="0"/>
              </a:spcBef>
            </a:pPr>
            <a:r>
              <a:rPr lang="en-US" sz="2376" spc="118">
                <a:solidFill>
                  <a:srgbClr val="FEFEFE"/>
                </a:solidFill>
                <a:latin typeface="Lato 1"/>
                <a:ea typeface="Lato 1"/>
                <a:cs typeface="Lato 1"/>
                <a:sym typeface="Lato 1"/>
              </a:rPr>
              <a:t>I (1) state your feelings (2) name the behaviour (3)state how you want the person to respond</a:t>
            </a:r>
          </a:p>
        </p:txBody>
      </p:sp>
      <p:sp>
        <p:nvSpPr>
          <p:cNvPr id="7" name="TextBox 7"/>
          <p:cNvSpPr txBox="1"/>
          <p:nvPr/>
        </p:nvSpPr>
        <p:spPr>
          <a:xfrm>
            <a:off x="711239" y="9868092"/>
            <a:ext cx="17259300" cy="655522"/>
          </a:xfrm>
          <a:prstGeom prst="rect">
            <a:avLst/>
          </a:prstGeom>
        </p:spPr>
        <p:txBody>
          <a:bodyPr lIns="0" tIns="0" rIns="0" bIns="0" rtlCol="0" anchor="t">
            <a:spAutoFit/>
          </a:bodyPr>
          <a:lstStyle/>
          <a:p>
            <a:pPr algn="ctr">
              <a:lnSpc>
                <a:spcPts val="2216"/>
              </a:lnSpc>
            </a:pPr>
            <a:r>
              <a:rPr lang="en-US" sz="2110" b="1" spc="105">
                <a:solidFill>
                  <a:srgbClr val="2E435B"/>
                </a:solidFill>
                <a:latin typeface="Lato 1 Bold"/>
                <a:ea typeface="Lato 1 Bold"/>
                <a:cs typeface="Lato 1 Bold"/>
                <a:sym typeface="Lato 1 Bold"/>
              </a:rPr>
              <a:t>Adapted from various sources: including The Intervention Initiative, UWE, Bristol; Breaking the Silence, Cambridge University</a:t>
            </a:r>
          </a:p>
          <a:p>
            <a:pPr algn="ctr">
              <a:lnSpc>
                <a:spcPts val="2846"/>
              </a:lnSpc>
              <a:spcBef>
                <a:spcPct val="0"/>
              </a:spcBef>
            </a:pPr>
            <a:r>
              <a:rPr lang="en-US" sz="2710" b="1" spc="135">
                <a:solidFill>
                  <a:srgbClr val="FEFEFE"/>
                </a:solidFill>
                <a:latin typeface="Lato 1 Bold"/>
                <a:ea typeface="Lato 1 Bold"/>
                <a:cs typeface="Lato 1 Bold"/>
                <a:sym typeface="Lato 1 Bold"/>
              </a:rPr>
              <a:t> </a:t>
            </a:r>
          </a:p>
        </p:txBody>
      </p:sp>
      <p:sp>
        <p:nvSpPr>
          <p:cNvPr id="8" name="Freeform 8"/>
          <p:cNvSpPr/>
          <p:nvPr/>
        </p:nvSpPr>
        <p:spPr>
          <a:xfrm>
            <a:off x="6169775" y="2035318"/>
            <a:ext cx="5496625" cy="3613897"/>
          </a:xfrm>
          <a:custGeom>
            <a:avLst/>
            <a:gdLst/>
            <a:ahLst/>
            <a:cxnLst/>
            <a:rect l="l" t="t" r="r" b="b"/>
            <a:pathLst>
              <a:path w="5496625" h="3613897">
                <a:moveTo>
                  <a:pt x="0" y="0"/>
                </a:moveTo>
                <a:lnTo>
                  <a:pt x="5496625" y="0"/>
                </a:lnTo>
                <a:lnTo>
                  <a:pt x="5496625" y="3613897"/>
                </a:lnTo>
                <a:lnTo>
                  <a:pt x="0" y="3613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TextBox 9"/>
          <p:cNvSpPr txBox="1"/>
          <p:nvPr/>
        </p:nvSpPr>
        <p:spPr>
          <a:xfrm>
            <a:off x="711239" y="2555336"/>
            <a:ext cx="4182186" cy="1786447"/>
          </a:xfrm>
          <a:prstGeom prst="rect">
            <a:avLst/>
          </a:prstGeom>
        </p:spPr>
        <p:txBody>
          <a:bodyPr lIns="0" tIns="0" rIns="0" bIns="0" rtlCol="0" anchor="t">
            <a:spAutoFit/>
          </a:bodyPr>
          <a:lstStyle/>
          <a:p>
            <a:pPr algn="ctr">
              <a:lnSpc>
                <a:spcPts val="2390"/>
              </a:lnSpc>
            </a:pPr>
            <a:r>
              <a:rPr lang="en-US" sz="2276" spc="113">
                <a:solidFill>
                  <a:srgbClr val="FFFFFF"/>
                </a:solidFill>
                <a:latin typeface="Lato 1"/>
                <a:ea typeface="Lato 1"/>
                <a:cs typeface="Lato 1"/>
                <a:sym typeface="Lato 1"/>
              </a:rPr>
              <a:t>Direct:</a:t>
            </a:r>
          </a:p>
          <a:p>
            <a:pPr algn="ctr">
              <a:lnSpc>
                <a:spcPts val="2390"/>
              </a:lnSpc>
            </a:pPr>
            <a:r>
              <a:rPr lang="en-US" sz="2276" spc="113">
                <a:solidFill>
                  <a:srgbClr val="FFFFFF"/>
                </a:solidFill>
                <a:latin typeface="Lato 1"/>
                <a:ea typeface="Lato 1"/>
                <a:cs typeface="Lato 1"/>
                <a:sym typeface="Lato 1"/>
              </a:rPr>
              <a:t>Tell the perpetrator to stop </a:t>
            </a:r>
          </a:p>
          <a:p>
            <a:pPr algn="ctr">
              <a:lnSpc>
                <a:spcPts val="2390"/>
              </a:lnSpc>
            </a:pPr>
            <a:endParaRPr lang="en-US" sz="2276" spc="113">
              <a:solidFill>
                <a:srgbClr val="FFFFFF"/>
              </a:solidFill>
              <a:latin typeface="Lato 1"/>
              <a:ea typeface="Lato 1"/>
              <a:cs typeface="Lato 1"/>
              <a:sym typeface="Lato 1"/>
            </a:endParaRPr>
          </a:p>
          <a:p>
            <a:pPr algn="ctr">
              <a:lnSpc>
                <a:spcPts val="2390"/>
              </a:lnSpc>
            </a:pPr>
            <a:r>
              <a:rPr lang="en-US" sz="2276" spc="113">
                <a:solidFill>
                  <a:srgbClr val="FFFFFF"/>
                </a:solidFill>
                <a:latin typeface="Lato 1"/>
                <a:ea typeface="Lato 1"/>
                <a:cs typeface="Lato 1"/>
                <a:sym typeface="Lato 1"/>
              </a:rPr>
              <a:t>OR</a:t>
            </a:r>
          </a:p>
          <a:p>
            <a:pPr algn="ctr">
              <a:lnSpc>
                <a:spcPts val="2390"/>
              </a:lnSpc>
              <a:spcBef>
                <a:spcPct val="0"/>
              </a:spcBef>
            </a:pPr>
            <a:r>
              <a:rPr lang="en-US" sz="2276" spc="113">
                <a:solidFill>
                  <a:srgbClr val="FFFFFF"/>
                </a:solidFill>
                <a:latin typeface="Lato 1"/>
                <a:ea typeface="Lato 1"/>
                <a:cs typeface="Lato 1"/>
                <a:sym typeface="Lato 1"/>
              </a:rPr>
              <a:t>Ask the person experiencing the behaviour if they are ok</a:t>
            </a:r>
          </a:p>
        </p:txBody>
      </p:sp>
      <p:sp>
        <p:nvSpPr>
          <p:cNvPr id="10" name="TextBox 10"/>
          <p:cNvSpPr txBox="1"/>
          <p:nvPr/>
        </p:nvSpPr>
        <p:spPr>
          <a:xfrm>
            <a:off x="514350" y="8715567"/>
            <a:ext cx="17259300" cy="1411806"/>
          </a:xfrm>
          <a:prstGeom prst="rect">
            <a:avLst/>
          </a:prstGeom>
        </p:spPr>
        <p:txBody>
          <a:bodyPr lIns="0" tIns="0" rIns="0" bIns="0" rtlCol="0" anchor="t">
            <a:spAutoFit/>
          </a:bodyPr>
          <a:lstStyle/>
          <a:p>
            <a:pPr algn="ctr">
              <a:lnSpc>
                <a:spcPts val="3476"/>
              </a:lnSpc>
            </a:pPr>
            <a:r>
              <a:rPr lang="en-US" sz="3310" b="1" spc="165">
                <a:solidFill>
                  <a:srgbClr val="7333FC"/>
                </a:solidFill>
                <a:latin typeface="Lato 1 Bold"/>
                <a:ea typeface="Lato 1 Bold"/>
                <a:cs typeface="Lato 1 Bold"/>
                <a:sym typeface="Lato 1 Bold"/>
              </a:rPr>
              <a:t>Think about what strategies/phrases you might use to intervene safely in a situation you've witnessed if you were to go back in time and intervene?</a:t>
            </a:r>
          </a:p>
          <a:p>
            <a:pPr algn="ctr">
              <a:lnSpc>
                <a:spcPts val="4106"/>
              </a:lnSpc>
              <a:spcBef>
                <a:spcPct val="0"/>
              </a:spcBef>
            </a:pPr>
            <a:r>
              <a:rPr lang="en-US" sz="3910" b="1" spc="195">
                <a:solidFill>
                  <a:srgbClr val="7333FC"/>
                </a:solidFill>
                <a:latin typeface="Lato 1 Bold"/>
                <a:ea typeface="Lato 1 Bold"/>
                <a:cs typeface="Lato 1 Bold"/>
                <a:sym typeface="Lato 1 Bold"/>
              </a:rPr>
              <a:t> </a:t>
            </a:r>
          </a:p>
        </p:txBody>
      </p:sp>
      <p:sp>
        <p:nvSpPr>
          <p:cNvPr id="11" name="Freeform 11"/>
          <p:cNvSpPr/>
          <p:nvPr/>
        </p:nvSpPr>
        <p:spPr>
          <a:xfrm>
            <a:off x="2218435" y="5205723"/>
            <a:ext cx="5265928" cy="3462219"/>
          </a:xfrm>
          <a:custGeom>
            <a:avLst/>
            <a:gdLst/>
            <a:ahLst/>
            <a:cxnLst/>
            <a:rect l="l" t="t" r="r" b="b"/>
            <a:pathLst>
              <a:path w="5265928" h="3462219">
                <a:moveTo>
                  <a:pt x="0" y="0"/>
                </a:moveTo>
                <a:lnTo>
                  <a:pt x="5265927" y="0"/>
                </a:lnTo>
                <a:lnTo>
                  <a:pt x="5265927" y="3462219"/>
                </a:lnTo>
                <a:lnTo>
                  <a:pt x="0" y="34622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2644809" y="5551565"/>
            <a:ext cx="4182186" cy="2081722"/>
          </a:xfrm>
          <a:prstGeom prst="rect">
            <a:avLst/>
          </a:prstGeom>
        </p:spPr>
        <p:txBody>
          <a:bodyPr lIns="0" tIns="0" rIns="0" bIns="0" rtlCol="0" anchor="t">
            <a:spAutoFit/>
          </a:bodyPr>
          <a:lstStyle/>
          <a:p>
            <a:pPr algn="ctr">
              <a:lnSpc>
                <a:spcPts val="2390"/>
              </a:lnSpc>
            </a:pPr>
            <a:r>
              <a:rPr lang="en-US" sz="2276" spc="113">
                <a:solidFill>
                  <a:srgbClr val="FEFEFE"/>
                </a:solidFill>
                <a:latin typeface="Lato 1"/>
                <a:ea typeface="Lato 1"/>
                <a:cs typeface="Lato 1"/>
                <a:sym typeface="Lato 1"/>
              </a:rPr>
              <a:t>Empathy:</a:t>
            </a:r>
          </a:p>
          <a:p>
            <a:pPr algn="ctr">
              <a:lnSpc>
                <a:spcPts val="2390"/>
              </a:lnSpc>
            </a:pPr>
            <a:r>
              <a:rPr lang="en-US" sz="2276" spc="113">
                <a:solidFill>
                  <a:srgbClr val="FEFEFE"/>
                </a:solidFill>
                <a:latin typeface="Lato 1"/>
                <a:ea typeface="Lato 1"/>
                <a:cs typeface="Lato 1"/>
                <a:sym typeface="Lato 1"/>
              </a:rPr>
              <a:t>I hope no-one ever talks to you like that</a:t>
            </a:r>
          </a:p>
          <a:p>
            <a:pPr algn="ctr">
              <a:lnSpc>
                <a:spcPts val="2390"/>
              </a:lnSpc>
            </a:pPr>
            <a:endParaRPr lang="en-US" sz="2276" spc="113">
              <a:solidFill>
                <a:srgbClr val="FEFEFE"/>
              </a:solidFill>
              <a:latin typeface="Lato 1"/>
              <a:ea typeface="Lato 1"/>
              <a:cs typeface="Lato 1"/>
              <a:sym typeface="Lato 1"/>
            </a:endParaRPr>
          </a:p>
          <a:p>
            <a:pPr algn="ctr">
              <a:lnSpc>
                <a:spcPts val="2390"/>
              </a:lnSpc>
              <a:spcBef>
                <a:spcPct val="0"/>
              </a:spcBef>
            </a:pPr>
            <a:r>
              <a:rPr lang="en-US" sz="2276" spc="113">
                <a:solidFill>
                  <a:srgbClr val="FEFEFE"/>
                </a:solidFill>
                <a:latin typeface="Lato 1"/>
                <a:ea typeface="Lato 1"/>
                <a:cs typeface="Lato 1"/>
                <a:sym typeface="Lato 1"/>
              </a:rPr>
              <a:t>'How would you feel if someone said/did that to you?'</a:t>
            </a:r>
          </a:p>
        </p:txBody>
      </p:sp>
      <p:sp>
        <p:nvSpPr>
          <p:cNvPr id="13" name="TextBox 13"/>
          <p:cNvSpPr txBox="1"/>
          <p:nvPr/>
        </p:nvSpPr>
        <p:spPr>
          <a:xfrm>
            <a:off x="6826994" y="2421330"/>
            <a:ext cx="4182186" cy="2420812"/>
          </a:xfrm>
          <a:prstGeom prst="rect">
            <a:avLst/>
          </a:prstGeom>
        </p:spPr>
        <p:txBody>
          <a:bodyPr lIns="0" tIns="0" rIns="0" bIns="0" rtlCol="0" anchor="t">
            <a:spAutoFit/>
          </a:bodyPr>
          <a:lstStyle/>
          <a:p>
            <a:pPr algn="ctr">
              <a:lnSpc>
                <a:spcPts val="2705"/>
              </a:lnSpc>
            </a:pPr>
            <a:r>
              <a:rPr lang="en-US" sz="2576" spc="128">
                <a:solidFill>
                  <a:srgbClr val="FFFFFF"/>
                </a:solidFill>
                <a:latin typeface="Lato 1"/>
                <a:ea typeface="Lato 1"/>
                <a:cs typeface="Lato 1"/>
                <a:sym typeface="Lato 1"/>
              </a:rPr>
              <a:t>Distract</a:t>
            </a:r>
          </a:p>
          <a:p>
            <a:pPr algn="ctr">
              <a:lnSpc>
                <a:spcPts val="2705"/>
              </a:lnSpc>
            </a:pPr>
            <a:endParaRPr lang="en-US" sz="2576" spc="128">
              <a:solidFill>
                <a:srgbClr val="FFFFFF"/>
              </a:solidFill>
              <a:latin typeface="Lato 1"/>
              <a:ea typeface="Lato 1"/>
              <a:cs typeface="Lato 1"/>
              <a:sym typeface="Lato 1"/>
            </a:endParaRPr>
          </a:p>
          <a:p>
            <a:pPr algn="ctr">
              <a:lnSpc>
                <a:spcPts val="2705"/>
              </a:lnSpc>
            </a:pPr>
            <a:r>
              <a:rPr lang="en-US" sz="2576" spc="128">
                <a:solidFill>
                  <a:srgbClr val="FFFFFF"/>
                </a:solidFill>
                <a:latin typeface="Lato 1"/>
                <a:ea typeface="Lato 1"/>
                <a:cs typeface="Lato 1"/>
                <a:sym typeface="Lato 1"/>
              </a:rPr>
              <a:t>Use interruption</a:t>
            </a:r>
          </a:p>
          <a:p>
            <a:pPr algn="ctr">
              <a:lnSpc>
                <a:spcPts val="2705"/>
              </a:lnSpc>
            </a:pPr>
            <a:r>
              <a:rPr lang="en-US" sz="2576" spc="128">
                <a:solidFill>
                  <a:srgbClr val="FFFFFF"/>
                </a:solidFill>
                <a:latin typeface="Lato 1"/>
                <a:ea typeface="Lato 1"/>
                <a:cs typeface="Lato 1"/>
                <a:sym typeface="Lato 1"/>
              </a:rPr>
              <a:t>Ask to speak to the person experiencing the behaviour</a:t>
            </a:r>
          </a:p>
          <a:p>
            <a:pPr algn="ctr">
              <a:lnSpc>
                <a:spcPts val="2705"/>
              </a:lnSpc>
              <a:spcBef>
                <a:spcPct val="0"/>
              </a:spcBef>
            </a:pPr>
            <a:endParaRPr lang="en-US" sz="2576" spc="128">
              <a:solidFill>
                <a:srgbClr val="FFFFFF"/>
              </a:solidFill>
              <a:latin typeface="Lato 1"/>
              <a:ea typeface="Lato 1"/>
              <a:cs typeface="Lato 1"/>
              <a:sym typeface="Lato 1"/>
            </a:endParaRPr>
          </a:p>
        </p:txBody>
      </p:sp>
      <p:sp>
        <p:nvSpPr>
          <p:cNvPr id="14" name="TextBox 14"/>
          <p:cNvSpPr txBox="1"/>
          <p:nvPr/>
        </p:nvSpPr>
        <p:spPr>
          <a:xfrm>
            <a:off x="13160831" y="1057275"/>
            <a:ext cx="4182186" cy="2376997"/>
          </a:xfrm>
          <a:prstGeom prst="rect">
            <a:avLst/>
          </a:prstGeom>
        </p:spPr>
        <p:txBody>
          <a:bodyPr lIns="0" tIns="0" rIns="0" bIns="0" rtlCol="0" anchor="t">
            <a:spAutoFit/>
          </a:bodyPr>
          <a:lstStyle/>
          <a:p>
            <a:pPr algn="ctr">
              <a:lnSpc>
                <a:spcPts val="2390"/>
              </a:lnSpc>
            </a:pPr>
            <a:r>
              <a:rPr lang="en-US" sz="2276" spc="113">
                <a:solidFill>
                  <a:srgbClr val="FFFFFF"/>
                </a:solidFill>
                <a:latin typeface="Lato 1"/>
                <a:ea typeface="Lato 1"/>
                <a:cs typeface="Lato 1"/>
                <a:sym typeface="Lato 1"/>
              </a:rPr>
              <a:t> Delegate</a:t>
            </a:r>
          </a:p>
          <a:p>
            <a:pPr algn="ctr">
              <a:lnSpc>
                <a:spcPts val="2390"/>
              </a:lnSpc>
            </a:pPr>
            <a:endParaRPr lang="en-US" sz="2276" spc="113">
              <a:solidFill>
                <a:srgbClr val="FFFFFF"/>
              </a:solidFill>
              <a:latin typeface="Lato 1"/>
              <a:ea typeface="Lato 1"/>
              <a:cs typeface="Lato 1"/>
              <a:sym typeface="Lato 1"/>
            </a:endParaRPr>
          </a:p>
          <a:p>
            <a:pPr algn="ctr">
              <a:lnSpc>
                <a:spcPts val="2390"/>
              </a:lnSpc>
            </a:pPr>
            <a:r>
              <a:rPr lang="en-US" sz="2276" spc="113">
                <a:solidFill>
                  <a:srgbClr val="FFFFFF"/>
                </a:solidFill>
                <a:latin typeface="Lato 1"/>
                <a:ea typeface="Lato 1"/>
                <a:cs typeface="Lato 1"/>
                <a:sym typeface="Lato 1"/>
              </a:rPr>
              <a:t>Ask someone else to step in</a:t>
            </a:r>
          </a:p>
          <a:p>
            <a:pPr algn="ctr">
              <a:lnSpc>
                <a:spcPts val="2390"/>
              </a:lnSpc>
            </a:pPr>
            <a:endParaRPr lang="en-US" sz="2276" spc="113">
              <a:solidFill>
                <a:srgbClr val="FFFFFF"/>
              </a:solidFill>
              <a:latin typeface="Lato 1"/>
              <a:ea typeface="Lato 1"/>
              <a:cs typeface="Lato 1"/>
              <a:sym typeface="Lato 1"/>
            </a:endParaRPr>
          </a:p>
          <a:p>
            <a:pPr algn="ctr">
              <a:lnSpc>
                <a:spcPts val="2390"/>
              </a:lnSpc>
            </a:pPr>
            <a:r>
              <a:rPr lang="en-US" sz="2276" spc="113">
                <a:solidFill>
                  <a:srgbClr val="FFFFFF"/>
                </a:solidFill>
                <a:latin typeface="Lato 1"/>
                <a:ea typeface="Lato 1"/>
                <a:cs typeface="Lato 1"/>
                <a:sym typeface="Lato 1"/>
              </a:rPr>
              <a:t>OR</a:t>
            </a:r>
          </a:p>
          <a:p>
            <a:pPr algn="ctr">
              <a:lnSpc>
                <a:spcPts val="2390"/>
              </a:lnSpc>
              <a:spcBef>
                <a:spcPct val="0"/>
              </a:spcBef>
            </a:pPr>
            <a:r>
              <a:rPr lang="en-US" sz="2276" spc="113">
                <a:solidFill>
                  <a:srgbClr val="FFFFFF"/>
                </a:solidFill>
                <a:latin typeface="Lato 1"/>
                <a:ea typeface="Lato 1"/>
                <a:cs typeface="Lato 1"/>
                <a:sym typeface="Lato 1"/>
              </a:rPr>
              <a:t>encourage others to step in by saying 'I can't be the only one thinking this is not ok?</a:t>
            </a:r>
          </a:p>
        </p:txBody>
      </p:sp>
      <p:grpSp>
        <p:nvGrpSpPr>
          <p:cNvPr id="15" name="Group 15"/>
          <p:cNvGrpSpPr/>
          <p:nvPr/>
        </p:nvGrpSpPr>
        <p:grpSpPr>
          <a:xfrm rot="-5400000">
            <a:off x="4726661" y="-4764761"/>
            <a:ext cx="1853450" cy="11382972"/>
            <a:chOff x="0" y="0"/>
            <a:chExt cx="2354580" cy="14460665"/>
          </a:xfrm>
        </p:grpSpPr>
        <p:sp>
          <p:nvSpPr>
            <p:cNvPr id="16" name="Freeform 16"/>
            <p:cNvSpPr/>
            <p:nvPr/>
          </p:nvSpPr>
          <p:spPr>
            <a:xfrm>
              <a:off x="0" y="0"/>
              <a:ext cx="2353310" cy="14460665"/>
            </a:xfrm>
            <a:custGeom>
              <a:avLst/>
              <a:gdLst/>
              <a:ahLst/>
              <a:cxnLst/>
              <a:rect l="l" t="t" r="r" b="b"/>
              <a:pathLst>
                <a:path w="2353310" h="14460665">
                  <a:moveTo>
                    <a:pt x="784860" y="14393356"/>
                  </a:moveTo>
                  <a:cubicBezTo>
                    <a:pt x="905510" y="14433995"/>
                    <a:pt x="1042670" y="14460665"/>
                    <a:pt x="1177290" y="14460665"/>
                  </a:cubicBezTo>
                  <a:cubicBezTo>
                    <a:pt x="1311910" y="14460665"/>
                    <a:pt x="1441450" y="14437806"/>
                    <a:pt x="1560830" y="14397165"/>
                  </a:cubicBezTo>
                  <a:cubicBezTo>
                    <a:pt x="1563370" y="14395895"/>
                    <a:pt x="1565910" y="14395895"/>
                    <a:pt x="1568450" y="14394625"/>
                  </a:cubicBezTo>
                  <a:cubicBezTo>
                    <a:pt x="2016760" y="14232065"/>
                    <a:pt x="2346960" y="13802806"/>
                    <a:pt x="2353310" y="13265488"/>
                  </a:cubicBezTo>
                  <a:lnTo>
                    <a:pt x="2353310" y="0"/>
                  </a:lnTo>
                  <a:lnTo>
                    <a:pt x="0" y="0"/>
                  </a:lnTo>
                  <a:lnTo>
                    <a:pt x="0" y="13255301"/>
                  </a:lnTo>
                  <a:cubicBezTo>
                    <a:pt x="6350" y="13805345"/>
                    <a:pt x="331470" y="14234606"/>
                    <a:pt x="784860" y="14393356"/>
                  </a:cubicBezTo>
                  <a:close/>
                </a:path>
              </a:pathLst>
            </a:custGeom>
            <a:solidFill>
              <a:srgbClr val="2B4A9D"/>
            </a:solidFill>
          </p:spPr>
          <p:txBody>
            <a:bodyPr/>
            <a:lstStyle/>
            <a:p>
              <a:endParaRPr lang="en-GB"/>
            </a:p>
          </p:txBody>
        </p:sp>
      </p:grpSp>
      <p:sp>
        <p:nvSpPr>
          <p:cNvPr id="17" name="TextBox 17"/>
          <p:cNvSpPr txBox="1"/>
          <p:nvPr/>
        </p:nvSpPr>
        <p:spPr>
          <a:xfrm>
            <a:off x="217387" y="438643"/>
            <a:ext cx="10323050" cy="733426"/>
          </a:xfrm>
          <a:prstGeom prst="rect">
            <a:avLst/>
          </a:prstGeom>
        </p:spPr>
        <p:txBody>
          <a:bodyPr lIns="0" tIns="0" rIns="0" bIns="0" rtlCol="0" anchor="t">
            <a:spAutoFit/>
          </a:bodyPr>
          <a:lstStyle/>
          <a:p>
            <a:pPr algn="ctr">
              <a:lnSpc>
                <a:spcPts val="5250"/>
              </a:lnSpc>
            </a:pPr>
            <a:r>
              <a:rPr lang="en-US" sz="5000" b="1" spc="250">
                <a:solidFill>
                  <a:srgbClr val="FFFFFF"/>
                </a:solidFill>
                <a:latin typeface="Poppins Ultra-Bold"/>
                <a:ea typeface="Poppins Ultra-Bold"/>
                <a:cs typeface="Poppins Ultra-Bold"/>
                <a:sym typeface="Poppins Ultra-Bold"/>
              </a:rPr>
              <a:t>Intervention Phrases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B1C6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249" y="5249"/>
            <a:ext cx="6561483" cy="655098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GB"/>
            </a:p>
          </p:txBody>
        </p:sp>
      </p:grpSp>
      <p:sp>
        <p:nvSpPr>
          <p:cNvPr id="4" name="Freeform 4"/>
          <p:cNvSpPr/>
          <p:nvPr/>
        </p:nvSpPr>
        <p:spPr>
          <a:xfrm>
            <a:off x="0" y="0"/>
            <a:ext cx="3836699" cy="1429738"/>
          </a:xfrm>
          <a:custGeom>
            <a:avLst/>
            <a:gdLst/>
            <a:ahLst/>
            <a:cxnLst/>
            <a:rect l="l" t="t" r="r" b="b"/>
            <a:pathLst>
              <a:path w="3836699" h="1429738">
                <a:moveTo>
                  <a:pt x="0" y="0"/>
                </a:moveTo>
                <a:lnTo>
                  <a:pt x="3836699" y="0"/>
                </a:lnTo>
                <a:lnTo>
                  <a:pt x="3836699" y="1429738"/>
                </a:lnTo>
                <a:lnTo>
                  <a:pt x="0" y="1429738"/>
                </a:lnTo>
                <a:lnTo>
                  <a:pt x="0" y="0"/>
                </a:lnTo>
                <a:close/>
              </a:path>
            </a:pathLst>
          </a:custGeom>
          <a:blipFill>
            <a:blip r:embed="rId2"/>
            <a:stretch>
              <a:fillRect l="-135143" t="-73788" b="-268087"/>
            </a:stretch>
          </a:blipFill>
        </p:spPr>
        <p:txBody>
          <a:bodyPr/>
          <a:lstStyle/>
          <a:p>
            <a:endParaRPr lang="en-GB"/>
          </a:p>
        </p:txBody>
      </p:sp>
      <p:sp>
        <p:nvSpPr>
          <p:cNvPr id="5" name="Freeform 5"/>
          <p:cNvSpPr/>
          <p:nvPr/>
        </p:nvSpPr>
        <p:spPr>
          <a:xfrm>
            <a:off x="6161669" y="2675739"/>
            <a:ext cx="8376602" cy="6282451"/>
          </a:xfrm>
          <a:custGeom>
            <a:avLst/>
            <a:gdLst/>
            <a:ahLst/>
            <a:cxnLst/>
            <a:rect l="l" t="t" r="r" b="b"/>
            <a:pathLst>
              <a:path w="8376602" h="6282451">
                <a:moveTo>
                  <a:pt x="0" y="0"/>
                </a:moveTo>
                <a:lnTo>
                  <a:pt x="8376601" y="0"/>
                </a:lnTo>
                <a:lnTo>
                  <a:pt x="8376601" y="6282451"/>
                </a:lnTo>
                <a:lnTo>
                  <a:pt x="0" y="6282451"/>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5220134" y="447675"/>
            <a:ext cx="12311302" cy="1190625"/>
          </a:xfrm>
          <a:prstGeom prst="rect">
            <a:avLst/>
          </a:prstGeom>
        </p:spPr>
        <p:txBody>
          <a:bodyPr lIns="0" tIns="0" rIns="0" bIns="0" rtlCol="0" anchor="t">
            <a:spAutoFit/>
          </a:bodyPr>
          <a:lstStyle/>
          <a:p>
            <a:pPr algn="ctr">
              <a:lnSpc>
                <a:spcPts val="8400"/>
              </a:lnSpc>
              <a:spcBef>
                <a:spcPct val="0"/>
              </a:spcBef>
            </a:pPr>
            <a:r>
              <a:rPr lang="en-US" sz="8000" b="1" spc="400">
                <a:solidFill>
                  <a:srgbClr val="FEFEFE"/>
                </a:solidFill>
                <a:latin typeface="Poppins Ultra-Bold"/>
                <a:ea typeface="Poppins Ultra-Bold"/>
                <a:cs typeface="Poppins Ultra-Bold"/>
                <a:sym typeface="Poppins Ultra-Bold"/>
              </a:rPr>
              <a:t>AFTERNOON BREAK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91232"/>
            <a:ext cx="10734461" cy="1259922"/>
            <a:chOff x="0" y="0"/>
            <a:chExt cx="3915960" cy="459623"/>
          </a:xfrm>
        </p:grpSpPr>
        <p:sp>
          <p:nvSpPr>
            <p:cNvPr id="3" name="Freeform 3"/>
            <p:cNvSpPr/>
            <p:nvPr/>
          </p:nvSpPr>
          <p:spPr>
            <a:xfrm>
              <a:off x="0" y="0"/>
              <a:ext cx="3915960" cy="459623"/>
            </a:xfrm>
            <a:custGeom>
              <a:avLst/>
              <a:gdLst/>
              <a:ahLst/>
              <a:cxnLst/>
              <a:rect l="l" t="t" r="r" b="b"/>
              <a:pathLst>
                <a:path w="3915960" h="459623">
                  <a:moveTo>
                    <a:pt x="0" y="0"/>
                  </a:moveTo>
                  <a:lnTo>
                    <a:pt x="3915960" y="0"/>
                  </a:lnTo>
                  <a:lnTo>
                    <a:pt x="3915960"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4257952" y="7360560"/>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16" name="Group 16"/>
          <p:cNvGrpSpPr/>
          <p:nvPr/>
        </p:nvGrpSpPr>
        <p:grpSpPr>
          <a:xfrm>
            <a:off x="9582150" y="0"/>
            <a:ext cx="8705850" cy="10287000"/>
            <a:chOff x="0" y="0"/>
            <a:chExt cx="3175918" cy="3752725"/>
          </a:xfrm>
        </p:grpSpPr>
        <p:sp>
          <p:nvSpPr>
            <p:cNvPr id="17" name="Freeform 17"/>
            <p:cNvSpPr/>
            <p:nvPr/>
          </p:nvSpPr>
          <p:spPr>
            <a:xfrm>
              <a:off x="0" y="0"/>
              <a:ext cx="3175918" cy="3752726"/>
            </a:xfrm>
            <a:custGeom>
              <a:avLst/>
              <a:gdLst/>
              <a:ahLst/>
              <a:cxnLst/>
              <a:rect l="l" t="t" r="r" b="b"/>
              <a:pathLst>
                <a:path w="3175918" h="3752726">
                  <a:moveTo>
                    <a:pt x="0" y="0"/>
                  </a:moveTo>
                  <a:lnTo>
                    <a:pt x="3175918" y="0"/>
                  </a:lnTo>
                  <a:lnTo>
                    <a:pt x="3175918" y="3752726"/>
                  </a:lnTo>
                  <a:lnTo>
                    <a:pt x="0" y="3752726"/>
                  </a:lnTo>
                  <a:close/>
                </a:path>
              </a:pathLst>
            </a:custGeom>
            <a:solidFill>
              <a:srgbClr val="2B1C64"/>
            </a:solidFill>
          </p:spPr>
          <p:txBody>
            <a:bodyPr/>
            <a:lstStyle/>
            <a:p>
              <a:endParaRPr lang="en-GB"/>
            </a:p>
          </p:txBody>
        </p:sp>
      </p:grpSp>
      <p:sp>
        <p:nvSpPr>
          <p:cNvPr id="18" name="TextBox 18"/>
          <p:cNvSpPr txBox="1"/>
          <p:nvPr/>
        </p:nvSpPr>
        <p:spPr>
          <a:xfrm>
            <a:off x="2283246" y="4560528"/>
            <a:ext cx="14597808" cy="1190625"/>
          </a:xfrm>
          <a:prstGeom prst="rect">
            <a:avLst/>
          </a:prstGeom>
        </p:spPr>
        <p:txBody>
          <a:bodyPr lIns="0" tIns="0" rIns="0" bIns="0" rtlCol="0" anchor="t">
            <a:spAutoFit/>
          </a:bodyPr>
          <a:lstStyle/>
          <a:p>
            <a:pPr algn="ctr">
              <a:lnSpc>
                <a:spcPts val="8400"/>
              </a:lnSpc>
            </a:pPr>
            <a:r>
              <a:rPr lang="en-US" sz="8000" b="1" spc="400" dirty="0">
                <a:solidFill>
                  <a:srgbClr val="FFFFFF"/>
                </a:solidFill>
                <a:latin typeface="Poppins Heavy"/>
                <a:ea typeface="Poppins Heavy"/>
                <a:cs typeface="Poppins Heavy"/>
                <a:sym typeface="Poppins Heavy"/>
              </a:rPr>
              <a:t>SCENARIO EXERCISE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459C9"/>
            </a:solidFill>
          </p:spPr>
          <p:txBody>
            <a:bodyPr/>
            <a:lstStyle/>
            <a:p>
              <a:endParaRPr lang="en-GB"/>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6" name="TextBox 6"/>
          <p:cNvSpPr txBox="1"/>
          <p:nvPr/>
        </p:nvSpPr>
        <p:spPr>
          <a:xfrm>
            <a:off x="3259070" y="529154"/>
            <a:ext cx="13825451" cy="1190587"/>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SCENARIO EXERCISE                                                                                                                                                                         </a:t>
            </a:r>
          </a:p>
        </p:txBody>
      </p:sp>
      <p:grpSp>
        <p:nvGrpSpPr>
          <p:cNvPr id="7" name="Group 7"/>
          <p:cNvGrpSpPr/>
          <p:nvPr/>
        </p:nvGrpSpPr>
        <p:grpSpPr>
          <a:xfrm rot="-5400000">
            <a:off x="6387900" y="-3786943"/>
            <a:ext cx="869280" cy="13645079"/>
            <a:chOff x="0" y="0"/>
            <a:chExt cx="2354580" cy="36959815"/>
          </a:xfrm>
        </p:grpSpPr>
        <p:sp>
          <p:nvSpPr>
            <p:cNvPr id="8" name="Freeform 8"/>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9" name="TextBox 9"/>
          <p:cNvSpPr txBox="1"/>
          <p:nvPr/>
        </p:nvSpPr>
        <p:spPr>
          <a:xfrm>
            <a:off x="321373" y="2505707"/>
            <a:ext cx="13323706" cy="4290564"/>
          </a:xfrm>
          <a:prstGeom prst="rect">
            <a:avLst/>
          </a:prstGeom>
        </p:spPr>
        <p:txBody>
          <a:bodyPr lIns="0" tIns="0" rIns="0" bIns="0" rtlCol="0" anchor="t">
            <a:spAutoFit/>
          </a:bodyPr>
          <a:lstStyle/>
          <a:p>
            <a:pPr algn="l">
              <a:lnSpc>
                <a:spcPts val="7279"/>
              </a:lnSpc>
            </a:pPr>
            <a:r>
              <a:rPr lang="en-US" sz="5199" b="1" spc="519" dirty="0">
                <a:solidFill>
                  <a:srgbClr val="FDFEFE"/>
                </a:solidFill>
                <a:latin typeface="Lato 1 Bold"/>
                <a:ea typeface="Lato 1 Bold"/>
                <a:cs typeface="Lato 1 Bold"/>
                <a:sym typeface="Lato 1 Bold"/>
              </a:rPr>
              <a:t>Decide who will take the role of: </a:t>
            </a:r>
          </a:p>
          <a:p>
            <a:pPr marL="1122679" lvl="1" indent="-561340" algn="l">
              <a:lnSpc>
                <a:spcPts val="7279"/>
              </a:lnSpc>
              <a:buFont typeface="Arial"/>
              <a:buChar char="•"/>
            </a:pPr>
            <a:r>
              <a:rPr lang="en-US" sz="5199" spc="519" dirty="0">
                <a:solidFill>
                  <a:srgbClr val="000000"/>
                </a:solidFill>
                <a:latin typeface="Lato 1"/>
                <a:ea typeface="Lato 1"/>
                <a:cs typeface="Lato 1"/>
                <a:sym typeface="Lato 1"/>
              </a:rPr>
              <a:t>Person experiencing </a:t>
            </a:r>
            <a:r>
              <a:rPr lang="en-US" sz="5199" spc="519" dirty="0" err="1">
                <a:solidFill>
                  <a:srgbClr val="000000"/>
                </a:solidFill>
                <a:latin typeface="Lato 1"/>
                <a:ea typeface="Lato 1"/>
                <a:cs typeface="Lato 1"/>
                <a:sym typeface="Lato 1"/>
              </a:rPr>
              <a:t>behaviour</a:t>
            </a:r>
            <a:endParaRPr lang="en-US" sz="5199" spc="519" dirty="0">
              <a:solidFill>
                <a:srgbClr val="000000"/>
              </a:solidFill>
              <a:latin typeface="Lato 1"/>
              <a:ea typeface="Lato 1"/>
              <a:cs typeface="Lato 1"/>
              <a:sym typeface="Lato 1"/>
            </a:endParaRPr>
          </a:p>
          <a:p>
            <a:pPr marL="1122679" lvl="1" indent="-561340" algn="l">
              <a:lnSpc>
                <a:spcPts val="7279"/>
              </a:lnSpc>
              <a:buFont typeface="Arial"/>
              <a:buChar char="•"/>
            </a:pPr>
            <a:r>
              <a:rPr lang="en-US" sz="5199" spc="519" dirty="0">
                <a:solidFill>
                  <a:srgbClr val="000000"/>
                </a:solidFill>
                <a:latin typeface="Lato 1"/>
                <a:ea typeface="Lato 1"/>
                <a:cs typeface="Lato 1"/>
                <a:sym typeface="Lato 1"/>
              </a:rPr>
              <a:t>Perpetrator</a:t>
            </a:r>
          </a:p>
          <a:p>
            <a:pPr marL="1122679" lvl="1" indent="-561340" algn="l">
              <a:lnSpc>
                <a:spcPts val="7279"/>
              </a:lnSpc>
              <a:buFont typeface="Arial"/>
              <a:buChar char="•"/>
            </a:pPr>
            <a:r>
              <a:rPr lang="en-US" sz="5199" spc="519" dirty="0">
                <a:solidFill>
                  <a:srgbClr val="000000"/>
                </a:solidFill>
                <a:latin typeface="Lato 1"/>
                <a:ea typeface="Lato 1"/>
                <a:cs typeface="Lato 1"/>
                <a:sym typeface="Lato 1"/>
              </a:rPr>
              <a:t>Active Bystander</a:t>
            </a:r>
          </a:p>
          <a:p>
            <a:pPr algn="l">
              <a:lnSpc>
                <a:spcPts val="4844"/>
              </a:lnSpc>
            </a:pPr>
            <a:endParaRPr lang="en-US" sz="5199" spc="519" dirty="0">
              <a:solidFill>
                <a:srgbClr val="000000"/>
              </a:solidFill>
              <a:latin typeface="Lato 1"/>
              <a:ea typeface="Lato 1"/>
              <a:cs typeface="Lato 1"/>
              <a:sym typeface="Lato 1"/>
            </a:endParaRPr>
          </a:p>
        </p:txBody>
      </p:sp>
      <p:sp>
        <p:nvSpPr>
          <p:cNvPr id="10" name="Freeform 10"/>
          <p:cNvSpPr/>
          <p:nvPr/>
        </p:nvSpPr>
        <p:spPr>
          <a:xfrm>
            <a:off x="0"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2"/>
            <a:stretch>
              <a:fillRect l="-139013" t="-74300" r="-2862" b="-270643"/>
            </a:stretch>
          </a:blipFill>
        </p:spPr>
        <p:txBody>
          <a:bodyPr/>
          <a:lstStyle/>
          <a:p>
            <a:endParaRPr lang="en-GB"/>
          </a:p>
        </p:txBody>
      </p:sp>
      <p:sp>
        <p:nvSpPr>
          <p:cNvPr id="11" name="Freeform 11"/>
          <p:cNvSpPr/>
          <p:nvPr/>
        </p:nvSpPr>
        <p:spPr>
          <a:xfrm>
            <a:off x="7269826" y="5752601"/>
            <a:ext cx="6375254" cy="4534399"/>
          </a:xfrm>
          <a:custGeom>
            <a:avLst/>
            <a:gdLst/>
            <a:ahLst/>
            <a:cxnLst/>
            <a:rect l="l" t="t" r="r" b="b"/>
            <a:pathLst>
              <a:path w="6375254" h="4534399">
                <a:moveTo>
                  <a:pt x="0" y="0"/>
                </a:moveTo>
                <a:lnTo>
                  <a:pt x="6375253" y="0"/>
                </a:lnTo>
                <a:lnTo>
                  <a:pt x="6375253" y="4534399"/>
                </a:lnTo>
                <a:lnTo>
                  <a:pt x="0" y="4534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LR Active Bystander Workshop 2  - Episode 1">
            <a:hlinkClick r:id="" action="ppaction://media"/>
            <a:extLst>
              <a:ext uri="{FF2B5EF4-FFF2-40B4-BE49-F238E27FC236}">
                <a16:creationId xmlns:a16="http://schemas.microsoft.com/office/drawing/2014/main" id="{F0520B29-28F3-F07F-C72C-CE7583E29EC0}"/>
              </a:ext>
            </a:extLst>
          </p:cNvPr>
          <p:cNvPicPr>
            <a:picLocks noRot="1" noChangeAspect="1"/>
          </p:cNvPicPr>
          <p:nvPr>
            <a:videoFile r:link="rId1"/>
          </p:nvPr>
        </p:nvPicPr>
        <p:blipFill>
          <a:blip r:embed="rId3"/>
          <a:stretch>
            <a:fillRect/>
          </a:stretch>
        </p:blipFill>
        <p:spPr>
          <a:xfrm>
            <a:off x="0" y="0"/>
            <a:ext cx="18288000" cy="10332720"/>
          </a:xfrm>
          <a:prstGeom prst="rect">
            <a:avLst/>
          </a:prstGeom>
        </p:spPr>
      </p:pic>
      <p:sp>
        <p:nvSpPr>
          <p:cNvPr id="3" name="Freeform 8">
            <a:extLst>
              <a:ext uri="{FF2B5EF4-FFF2-40B4-BE49-F238E27FC236}">
                <a16:creationId xmlns:a16="http://schemas.microsoft.com/office/drawing/2014/main" id="{3BC16D6D-BF72-219E-1C2A-511E4DF2BD50}"/>
              </a:ext>
            </a:extLst>
          </p:cNvPr>
          <p:cNvSpPr/>
          <p:nvPr/>
        </p:nvSpPr>
        <p:spPr>
          <a:xfrm rot="16200000">
            <a:off x="1777192" y="-1766109"/>
            <a:ext cx="941417" cy="4495800"/>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vert="vert"/>
          <a:lstStyle/>
          <a:p>
            <a:r>
              <a:rPr lang="en-GB" sz="4800" dirty="0">
                <a:solidFill>
                  <a:srgbClr val="002060"/>
                </a:solidFill>
                <a:latin typeface="Arial Black" panose="020B0A04020102020204" pitchFamily="34" charset="0"/>
              </a:rPr>
              <a:t> Scenario 1</a:t>
            </a:r>
          </a:p>
        </p:txBody>
      </p:sp>
    </p:spTree>
    <p:extLst>
      <p:ext uri="{BB962C8B-B14F-4D97-AF65-F5344CB8AC3E}">
        <p14:creationId xmlns:p14="http://schemas.microsoft.com/office/powerpoint/2010/main" val="337990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459C9"/>
            </a:solidFill>
          </p:spPr>
          <p:txBody>
            <a:bodyPr/>
            <a:lstStyle/>
            <a:p>
              <a:endParaRPr lang="en-GB"/>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6" name="TextBox 6"/>
          <p:cNvSpPr txBox="1"/>
          <p:nvPr/>
        </p:nvSpPr>
        <p:spPr>
          <a:xfrm>
            <a:off x="2074849" y="529154"/>
            <a:ext cx="13825451" cy="1190587"/>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SCENARIO EXERCISE </a:t>
            </a:r>
          </a:p>
        </p:txBody>
      </p:sp>
      <p:grpSp>
        <p:nvGrpSpPr>
          <p:cNvPr id="7" name="Group 7"/>
          <p:cNvGrpSpPr/>
          <p:nvPr/>
        </p:nvGrpSpPr>
        <p:grpSpPr>
          <a:xfrm rot="-5400000">
            <a:off x="6387900" y="-3786943"/>
            <a:ext cx="869280" cy="13645079"/>
            <a:chOff x="0" y="0"/>
            <a:chExt cx="2354580" cy="36959815"/>
          </a:xfrm>
        </p:grpSpPr>
        <p:sp>
          <p:nvSpPr>
            <p:cNvPr id="8" name="Freeform 8"/>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9" name="TextBox 9"/>
          <p:cNvSpPr txBox="1"/>
          <p:nvPr/>
        </p:nvSpPr>
        <p:spPr>
          <a:xfrm>
            <a:off x="321373" y="2505707"/>
            <a:ext cx="13323706" cy="4290373"/>
          </a:xfrm>
          <a:prstGeom prst="rect">
            <a:avLst/>
          </a:prstGeom>
        </p:spPr>
        <p:txBody>
          <a:bodyPr lIns="0" tIns="0" rIns="0" bIns="0" rtlCol="0" anchor="t">
            <a:spAutoFit/>
          </a:bodyPr>
          <a:lstStyle/>
          <a:p>
            <a:pPr algn="l">
              <a:lnSpc>
                <a:spcPts val="7279"/>
              </a:lnSpc>
            </a:pPr>
            <a:r>
              <a:rPr lang="en-US" sz="5199" b="1" spc="519">
                <a:solidFill>
                  <a:srgbClr val="FDFEFE"/>
                </a:solidFill>
                <a:latin typeface="Lato 1 Bold"/>
                <a:ea typeface="Lato 1 Bold"/>
                <a:cs typeface="Lato 1 Bold"/>
                <a:sym typeface="Lato 1 Bold"/>
              </a:rPr>
              <a:t>How did it feel in the role of: </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Person experiencing behaviour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Perpetrator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Active Bystander</a:t>
            </a:r>
          </a:p>
          <a:p>
            <a:pPr algn="l">
              <a:lnSpc>
                <a:spcPts val="4844"/>
              </a:lnSpc>
            </a:pPr>
            <a:endParaRPr lang="en-US" sz="5199" spc="519">
              <a:solidFill>
                <a:srgbClr val="000000"/>
              </a:solidFill>
              <a:latin typeface="Lato 1"/>
              <a:ea typeface="Lato 1"/>
              <a:cs typeface="Lato 1"/>
              <a:sym typeface="Lato 1"/>
            </a:endParaRPr>
          </a:p>
        </p:txBody>
      </p:sp>
      <p:sp>
        <p:nvSpPr>
          <p:cNvPr id="10" name="Freeform 10"/>
          <p:cNvSpPr/>
          <p:nvPr/>
        </p:nvSpPr>
        <p:spPr>
          <a:xfrm>
            <a:off x="0"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11" name="Freeform 11"/>
          <p:cNvSpPr/>
          <p:nvPr/>
        </p:nvSpPr>
        <p:spPr>
          <a:xfrm>
            <a:off x="12174297" y="7477432"/>
            <a:ext cx="3950184" cy="2809568"/>
          </a:xfrm>
          <a:custGeom>
            <a:avLst/>
            <a:gdLst/>
            <a:ahLst/>
            <a:cxnLst/>
            <a:rect l="l" t="t" r="r" b="b"/>
            <a:pathLst>
              <a:path w="3950184" h="2809568">
                <a:moveTo>
                  <a:pt x="0" y="0"/>
                </a:moveTo>
                <a:lnTo>
                  <a:pt x="3950184" y="0"/>
                </a:lnTo>
                <a:lnTo>
                  <a:pt x="3950184" y="2809568"/>
                </a:lnTo>
                <a:lnTo>
                  <a:pt x="0" y="280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0" y="6608152"/>
            <a:ext cx="13966452" cy="869280"/>
            <a:chOff x="0" y="0"/>
            <a:chExt cx="18621937" cy="1159040"/>
          </a:xfrm>
        </p:grpSpPr>
        <p:grpSp>
          <p:nvGrpSpPr>
            <p:cNvPr id="13" name="Group 13"/>
            <p:cNvGrpSpPr/>
            <p:nvPr/>
          </p:nvGrpSpPr>
          <p:grpSpPr>
            <a:xfrm rot="-5400000">
              <a:off x="8517199" y="-8517199"/>
              <a:ext cx="1159040" cy="18193439"/>
              <a:chOff x="0" y="0"/>
              <a:chExt cx="2354580" cy="36959815"/>
            </a:xfrm>
          </p:grpSpPr>
          <p:sp>
            <p:nvSpPr>
              <p:cNvPr id="14" name="Freeform 14"/>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15" name="TextBox 15"/>
            <p:cNvSpPr txBox="1"/>
            <p:nvPr/>
          </p:nvSpPr>
          <p:spPr>
            <a:xfrm>
              <a:off x="428498" y="20229"/>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Which of the 5 D strategies could you have used?</a:t>
              </a:r>
            </a:p>
          </p:txBody>
        </p:sp>
      </p:grpSp>
      <p:grpSp>
        <p:nvGrpSpPr>
          <p:cNvPr id="16" name="Group 16"/>
          <p:cNvGrpSpPr/>
          <p:nvPr/>
        </p:nvGrpSpPr>
        <p:grpSpPr>
          <a:xfrm>
            <a:off x="0" y="8363257"/>
            <a:ext cx="13966452" cy="869280"/>
            <a:chOff x="0" y="0"/>
            <a:chExt cx="18621937" cy="1159040"/>
          </a:xfrm>
        </p:grpSpPr>
        <p:grpSp>
          <p:nvGrpSpPr>
            <p:cNvPr id="17" name="Group 17"/>
            <p:cNvGrpSpPr/>
            <p:nvPr/>
          </p:nvGrpSpPr>
          <p:grpSpPr>
            <a:xfrm rot="-5400000">
              <a:off x="7536678" y="-7536678"/>
              <a:ext cx="1159040" cy="16232396"/>
              <a:chOff x="0" y="0"/>
              <a:chExt cx="2354580" cy="32975973"/>
            </a:xfrm>
          </p:grpSpPr>
          <p:sp>
            <p:nvSpPr>
              <p:cNvPr id="18" name="Freeform 18"/>
              <p:cNvSpPr/>
              <p:nvPr/>
            </p:nvSpPr>
            <p:spPr>
              <a:xfrm>
                <a:off x="0" y="0"/>
                <a:ext cx="2353310" cy="32975972"/>
              </a:xfrm>
              <a:custGeom>
                <a:avLst/>
                <a:gdLst/>
                <a:ahLst/>
                <a:cxnLst/>
                <a:rect l="l" t="t" r="r" b="b"/>
                <a:pathLst>
                  <a:path w="2353310" h="32975972">
                    <a:moveTo>
                      <a:pt x="784860" y="32908664"/>
                    </a:moveTo>
                    <a:cubicBezTo>
                      <a:pt x="905510" y="32949304"/>
                      <a:pt x="1042670" y="32975972"/>
                      <a:pt x="1177290" y="32975972"/>
                    </a:cubicBezTo>
                    <a:cubicBezTo>
                      <a:pt x="1311910" y="32975972"/>
                      <a:pt x="1441450" y="32953114"/>
                      <a:pt x="1560830" y="32912472"/>
                    </a:cubicBezTo>
                    <a:cubicBezTo>
                      <a:pt x="1563370" y="32911204"/>
                      <a:pt x="1565910" y="32911204"/>
                      <a:pt x="1568450" y="32909932"/>
                    </a:cubicBezTo>
                    <a:cubicBezTo>
                      <a:pt x="2016760" y="32747372"/>
                      <a:pt x="2346960" y="32318114"/>
                      <a:pt x="2353310" y="31723828"/>
                    </a:cubicBezTo>
                    <a:lnTo>
                      <a:pt x="2353310" y="0"/>
                    </a:lnTo>
                    <a:lnTo>
                      <a:pt x="0" y="0"/>
                    </a:lnTo>
                    <a:lnTo>
                      <a:pt x="0" y="31699395"/>
                    </a:lnTo>
                    <a:cubicBezTo>
                      <a:pt x="6350" y="32320654"/>
                      <a:pt x="331470" y="32749914"/>
                      <a:pt x="784860" y="32908664"/>
                    </a:cubicBezTo>
                    <a:close/>
                  </a:path>
                </a:pathLst>
              </a:custGeom>
              <a:solidFill>
                <a:srgbClr val="4BBFEB"/>
              </a:solidFill>
            </p:spPr>
            <p:txBody>
              <a:bodyPr/>
              <a:lstStyle/>
              <a:p>
                <a:endParaRPr lang="en-GB"/>
              </a:p>
            </p:txBody>
          </p:sp>
        </p:grpSp>
        <p:sp>
          <p:nvSpPr>
            <p:cNvPr id="19" name="TextBox 19"/>
            <p:cNvSpPr txBox="1"/>
            <p:nvPr/>
          </p:nvSpPr>
          <p:spPr>
            <a:xfrm>
              <a:off x="428498" y="20483"/>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What might you have done, or said?</a:t>
              </a:r>
            </a:p>
          </p:txBody>
        </p:sp>
      </p:grpSp>
    </p:spTree>
    <p:extLst>
      <p:ext uri="{BB962C8B-B14F-4D97-AF65-F5344CB8AC3E}">
        <p14:creationId xmlns:p14="http://schemas.microsoft.com/office/powerpoint/2010/main" val="16784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EFE"/>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3353961" y="7353518"/>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4" name="Group 4"/>
          <p:cNvGrpSpPr/>
          <p:nvPr/>
        </p:nvGrpSpPr>
        <p:grpSpPr>
          <a:xfrm>
            <a:off x="8550050" y="0"/>
            <a:ext cx="9737950" cy="10287000"/>
            <a:chOff x="0" y="0"/>
            <a:chExt cx="3552431" cy="3752725"/>
          </a:xfrm>
        </p:grpSpPr>
        <p:sp>
          <p:nvSpPr>
            <p:cNvPr id="5" name="Freeform 5"/>
            <p:cNvSpPr/>
            <p:nvPr/>
          </p:nvSpPr>
          <p:spPr>
            <a:xfrm>
              <a:off x="0" y="0"/>
              <a:ext cx="3552430" cy="3752726"/>
            </a:xfrm>
            <a:custGeom>
              <a:avLst/>
              <a:gdLst/>
              <a:ahLst/>
              <a:cxnLst/>
              <a:rect l="l" t="t" r="r" b="b"/>
              <a:pathLst>
                <a:path w="3552430" h="3752726">
                  <a:moveTo>
                    <a:pt x="0" y="0"/>
                  </a:moveTo>
                  <a:lnTo>
                    <a:pt x="3552430" y="0"/>
                  </a:lnTo>
                  <a:lnTo>
                    <a:pt x="3552430" y="3752726"/>
                  </a:lnTo>
                  <a:lnTo>
                    <a:pt x="0" y="3752726"/>
                  </a:lnTo>
                  <a:close/>
                </a:path>
              </a:pathLst>
            </a:custGeom>
            <a:solidFill>
              <a:srgbClr val="2B4A9D"/>
            </a:solidFill>
          </p:spPr>
          <p:txBody>
            <a:bodyPr/>
            <a:lstStyle/>
            <a:p>
              <a:endParaRPr lang="en-GB"/>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8969" b="6067"/>
          <a:stretch>
            <a:fillRect/>
          </a:stretch>
        </p:blipFill>
        <p:spPr>
          <a:xfrm>
            <a:off x="9433431" y="-1275322"/>
            <a:ext cx="7884256" cy="11911880"/>
          </a:xfrm>
          <a:prstGeom prst="rect">
            <a:avLst/>
          </a:prstGeom>
        </p:spPr>
      </p:pic>
      <p:grpSp>
        <p:nvGrpSpPr>
          <p:cNvPr id="7" name="Group 7"/>
          <p:cNvGrpSpPr/>
          <p:nvPr/>
        </p:nvGrpSpPr>
        <p:grpSpPr>
          <a:xfrm rot="2700000">
            <a:off x="-3834310" y="7527246"/>
            <a:ext cx="6717993" cy="6717993"/>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9" name="Group 9"/>
          <p:cNvGrpSpPr/>
          <p:nvPr/>
        </p:nvGrpSpPr>
        <p:grpSpPr>
          <a:xfrm rot="-2700000">
            <a:off x="-3283041" y="-3283041"/>
            <a:ext cx="6566081" cy="6566081"/>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1" name="Group 11"/>
          <p:cNvGrpSpPr/>
          <p:nvPr/>
        </p:nvGrpSpPr>
        <p:grpSpPr>
          <a:xfrm rot="2700000">
            <a:off x="-2926440" y="-2926440"/>
            <a:ext cx="5852880" cy="5852880"/>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13" name="Group 13"/>
          <p:cNvGrpSpPr/>
          <p:nvPr/>
        </p:nvGrpSpPr>
        <p:grpSpPr>
          <a:xfrm>
            <a:off x="0" y="3925040"/>
            <a:ext cx="9144000" cy="2415964"/>
            <a:chOff x="0" y="0"/>
            <a:chExt cx="2408296" cy="636303"/>
          </a:xfrm>
        </p:grpSpPr>
        <p:sp>
          <p:nvSpPr>
            <p:cNvPr id="14" name="Freeform 14"/>
            <p:cNvSpPr/>
            <p:nvPr/>
          </p:nvSpPr>
          <p:spPr>
            <a:xfrm>
              <a:off x="0" y="0"/>
              <a:ext cx="2408296" cy="636303"/>
            </a:xfrm>
            <a:custGeom>
              <a:avLst/>
              <a:gdLst/>
              <a:ahLst/>
              <a:cxnLst/>
              <a:rect l="l" t="t" r="r" b="b"/>
              <a:pathLst>
                <a:path w="2408296" h="636303">
                  <a:moveTo>
                    <a:pt x="0" y="0"/>
                  </a:moveTo>
                  <a:lnTo>
                    <a:pt x="2408296" y="0"/>
                  </a:lnTo>
                  <a:lnTo>
                    <a:pt x="2408296" y="636303"/>
                  </a:lnTo>
                  <a:lnTo>
                    <a:pt x="0" y="636303"/>
                  </a:lnTo>
                  <a:close/>
                </a:path>
              </a:pathLst>
            </a:custGeom>
            <a:solidFill>
              <a:srgbClr val="2B4A9D"/>
            </a:solidFill>
          </p:spPr>
          <p:txBody>
            <a:bodyPr/>
            <a:lstStyle/>
            <a:p>
              <a:endParaRPr lang="en-GB"/>
            </a:p>
          </p:txBody>
        </p:sp>
        <p:sp>
          <p:nvSpPr>
            <p:cNvPr id="15" name="TextBox 15"/>
            <p:cNvSpPr txBox="1"/>
            <p:nvPr/>
          </p:nvSpPr>
          <p:spPr>
            <a:xfrm>
              <a:off x="0" y="-38100"/>
              <a:ext cx="2408296" cy="674403"/>
            </a:xfrm>
            <a:prstGeom prst="rect">
              <a:avLst/>
            </a:prstGeom>
          </p:spPr>
          <p:txBody>
            <a:bodyPr lIns="50800" tIns="50800" rIns="50800" bIns="50800" rtlCol="0" anchor="ctr"/>
            <a:lstStyle/>
            <a:p>
              <a:pPr algn="ctr">
                <a:lnSpc>
                  <a:spcPts val="2578"/>
                </a:lnSpc>
              </a:pPr>
              <a:endParaRPr/>
            </a:p>
          </p:txBody>
        </p:sp>
      </p:grpSp>
      <p:grpSp>
        <p:nvGrpSpPr>
          <p:cNvPr id="16" name="Group 16"/>
          <p:cNvGrpSpPr/>
          <p:nvPr/>
        </p:nvGrpSpPr>
        <p:grpSpPr>
          <a:xfrm rot="-2700000">
            <a:off x="-3650937" y="8516820"/>
            <a:ext cx="6566081" cy="6566081"/>
            <a:chOff x="0" y="0"/>
            <a:chExt cx="1913890" cy="1913890"/>
          </a:xfrm>
        </p:grpSpPr>
        <p:sp>
          <p:nvSpPr>
            <p:cNvPr id="17" name="Freeform 1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8" name="Group 18"/>
          <p:cNvGrpSpPr/>
          <p:nvPr/>
        </p:nvGrpSpPr>
        <p:grpSpPr>
          <a:xfrm rot="2700000">
            <a:off x="-4282562" y="7848177"/>
            <a:ext cx="5852880" cy="5091805"/>
            <a:chOff x="0" y="0"/>
            <a:chExt cx="1913890" cy="1665019"/>
          </a:xfrm>
        </p:grpSpPr>
        <p:sp>
          <p:nvSpPr>
            <p:cNvPr id="19" name="Freeform 19"/>
            <p:cNvSpPr/>
            <p:nvPr/>
          </p:nvSpPr>
          <p:spPr>
            <a:xfrm>
              <a:off x="0" y="0"/>
              <a:ext cx="1913890" cy="1665019"/>
            </a:xfrm>
            <a:custGeom>
              <a:avLst/>
              <a:gdLst/>
              <a:ahLst/>
              <a:cxnLst/>
              <a:rect l="l" t="t" r="r" b="b"/>
              <a:pathLst>
                <a:path w="1913890" h="1665019">
                  <a:moveTo>
                    <a:pt x="0" y="0"/>
                  </a:moveTo>
                  <a:lnTo>
                    <a:pt x="0" y="1665019"/>
                  </a:lnTo>
                  <a:lnTo>
                    <a:pt x="1913890" y="1665019"/>
                  </a:lnTo>
                  <a:lnTo>
                    <a:pt x="1913890" y="0"/>
                  </a:lnTo>
                  <a:lnTo>
                    <a:pt x="0" y="0"/>
                  </a:lnTo>
                  <a:close/>
                  <a:moveTo>
                    <a:pt x="1852930" y="1604059"/>
                  </a:moveTo>
                  <a:lnTo>
                    <a:pt x="59690" y="1604059"/>
                  </a:lnTo>
                  <a:lnTo>
                    <a:pt x="59690" y="59690"/>
                  </a:lnTo>
                  <a:lnTo>
                    <a:pt x="1852930" y="59690"/>
                  </a:lnTo>
                  <a:lnTo>
                    <a:pt x="1852930" y="1604059"/>
                  </a:lnTo>
                  <a:close/>
                </a:path>
              </a:pathLst>
            </a:custGeom>
            <a:solidFill>
              <a:srgbClr val="FEFEFE"/>
            </a:solidFill>
          </p:spPr>
          <p:txBody>
            <a:bodyPr/>
            <a:lstStyle/>
            <a:p>
              <a:endParaRPr lang="en-GB"/>
            </a:p>
          </p:txBody>
        </p:sp>
      </p:grpSp>
      <p:sp>
        <p:nvSpPr>
          <p:cNvPr id="20" name="TextBox 20"/>
          <p:cNvSpPr txBox="1"/>
          <p:nvPr/>
        </p:nvSpPr>
        <p:spPr>
          <a:xfrm>
            <a:off x="109258" y="4124382"/>
            <a:ext cx="8331533" cy="2066811"/>
          </a:xfrm>
          <a:prstGeom prst="rect">
            <a:avLst/>
          </a:prstGeom>
        </p:spPr>
        <p:txBody>
          <a:bodyPr lIns="0" tIns="0" rIns="0" bIns="0" rtlCol="0" anchor="t">
            <a:spAutoFit/>
          </a:bodyPr>
          <a:lstStyle/>
          <a:p>
            <a:pPr algn="ctr">
              <a:lnSpc>
                <a:spcPts val="5250"/>
              </a:lnSpc>
            </a:pPr>
            <a:r>
              <a:rPr lang="en-US" sz="5000" b="1" spc="250">
                <a:solidFill>
                  <a:srgbClr val="FDFEFE"/>
                </a:solidFill>
                <a:latin typeface="Poppins Ultra-Bold"/>
                <a:ea typeface="Poppins Ultra-Bold"/>
                <a:cs typeface="Poppins Ultra-Bold"/>
                <a:sym typeface="Poppins Ultra-Bold"/>
              </a:rPr>
              <a:t>An Introduction to the H&amp;W Active Bystander Programme</a:t>
            </a:r>
          </a:p>
        </p:txBody>
      </p:sp>
      <p:sp>
        <p:nvSpPr>
          <p:cNvPr id="21" name="TextBox 21"/>
          <p:cNvSpPr txBox="1"/>
          <p:nvPr/>
        </p:nvSpPr>
        <p:spPr>
          <a:xfrm>
            <a:off x="9414745" y="152096"/>
            <a:ext cx="7902941" cy="1100705"/>
          </a:xfrm>
          <a:prstGeom prst="rect">
            <a:avLst/>
          </a:prstGeom>
        </p:spPr>
        <p:txBody>
          <a:bodyPr lIns="0" tIns="0" rIns="0" bIns="0" rtlCol="0" anchor="t">
            <a:spAutoFit/>
          </a:bodyPr>
          <a:lstStyle/>
          <a:p>
            <a:pPr algn="ctr">
              <a:lnSpc>
                <a:spcPts val="3138"/>
              </a:lnSpc>
            </a:pPr>
            <a:r>
              <a:rPr lang="en-US" sz="2241" b="1" spc="224">
                <a:solidFill>
                  <a:srgbClr val="FDFEFE"/>
                </a:solidFill>
                <a:latin typeface="Lato 1 Bold"/>
                <a:ea typeface="Lato 1 Bold"/>
                <a:cs typeface="Lato 1 Bold"/>
                <a:sym typeface="Lato 1 Bold"/>
              </a:rPr>
              <a:t>Geoffrey Etule,Chief People Officer, Wye Valley NHS Trust</a:t>
            </a:r>
          </a:p>
          <a:p>
            <a:pPr algn="ctr">
              <a:lnSpc>
                <a:spcPts val="2578"/>
              </a:lnSpc>
              <a:spcBef>
                <a:spcPct val="0"/>
              </a:spcBef>
            </a:pPr>
            <a:endParaRPr lang="en-US" sz="2241" b="1" spc="224">
              <a:solidFill>
                <a:srgbClr val="FDFEFE"/>
              </a:solidFill>
              <a:latin typeface="Lato 1 Bold"/>
              <a:ea typeface="Lato 1 Bold"/>
              <a:cs typeface="Lato 1 Bold"/>
              <a:sym typeface="Lato 1 Bold"/>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ctive Bystander Workshop 2 - Episode 2">
            <a:hlinkClick r:id="" action="ppaction://media"/>
            <a:extLst>
              <a:ext uri="{FF2B5EF4-FFF2-40B4-BE49-F238E27FC236}">
                <a16:creationId xmlns:a16="http://schemas.microsoft.com/office/drawing/2014/main" id="{98ADA858-3381-6396-278F-CD7F85D84098}"/>
              </a:ext>
            </a:extLst>
          </p:cNvPr>
          <p:cNvPicPr>
            <a:picLocks noRot="1" noChangeAspect="1"/>
          </p:cNvPicPr>
          <p:nvPr>
            <a:videoFile r:link="rId1"/>
          </p:nvPr>
        </p:nvPicPr>
        <p:blipFill>
          <a:blip r:embed="rId3"/>
          <a:stretch>
            <a:fillRect/>
          </a:stretch>
        </p:blipFill>
        <p:spPr>
          <a:xfrm>
            <a:off x="5687" y="0"/>
            <a:ext cx="18253755" cy="10313371"/>
          </a:xfrm>
          <a:prstGeom prst="rect">
            <a:avLst/>
          </a:prstGeom>
        </p:spPr>
      </p:pic>
      <p:sp>
        <p:nvSpPr>
          <p:cNvPr id="3" name="Freeform 8">
            <a:extLst>
              <a:ext uri="{FF2B5EF4-FFF2-40B4-BE49-F238E27FC236}">
                <a16:creationId xmlns:a16="http://schemas.microsoft.com/office/drawing/2014/main" id="{1ED92A43-A658-06F4-1B60-0EB03AB70DAA}"/>
              </a:ext>
            </a:extLst>
          </p:cNvPr>
          <p:cNvSpPr/>
          <p:nvPr/>
        </p:nvSpPr>
        <p:spPr>
          <a:xfrm rot="16200000">
            <a:off x="1777192" y="-1766109"/>
            <a:ext cx="941417" cy="4495800"/>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vert="vert"/>
          <a:lstStyle/>
          <a:p>
            <a:r>
              <a:rPr lang="en-GB" sz="4800" dirty="0">
                <a:solidFill>
                  <a:srgbClr val="002060"/>
                </a:solidFill>
                <a:latin typeface="Arial Black" panose="020B0A04020102020204" pitchFamily="34" charset="0"/>
              </a:rPr>
              <a:t> Scenario 2</a:t>
            </a:r>
          </a:p>
        </p:txBody>
      </p:sp>
    </p:spTree>
    <p:extLst>
      <p:ext uri="{BB962C8B-B14F-4D97-AF65-F5344CB8AC3E}">
        <p14:creationId xmlns:p14="http://schemas.microsoft.com/office/powerpoint/2010/main" val="199110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459C9"/>
            </a:solidFill>
          </p:spPr>
          <p:txBody>
            <a:bodyPr/>
            <a:lstStyle/>
            <a:p>
              <a:endParaRPr lang="en-GB"/>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6" name="TextBox 6"/>
          <p:cNvSpPr txBox="1"/>
          <p:nvPr/>
        </p:nvSpPr>
        <p:spPr>
          <a:xfrm>
            <a:off x="2074849" y="529154"/>
            <a:ext cx="13825451" cy="1190587"/>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SCENARIO EXERCISE </a:t>
            </a:r>
          </a:p>
        </p:txBody>
      </p:sp>
      <p:grpSp>
        <p:nvGrpSpPr>
          <p:cNvPr id="7" name="Group 7"/>
          <p:cNvGrpSpPr/>
          <p:nvPr/>
        </p:nvGrpSpPr>
        <p:grpSpPr>
          <a:xfrm rot="-5400000">
            <a:off x="6387900" y="-3786943"/>
            <a:ext cx="869280" cy="13645079"/>
            <a:chOff x="0" y="0"/>
            <a:chExt cx="2354580" cy="36959815"/>
          </a:xfrm>
        </p:grpSpPr>
        <p:sp>
          <p:nvSpPr>
            <p:cNvPr id="8" name="Freeform 8"/>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9" name="TextBox 9"/>
          <p:cNvSpPr txBox="1"/>
          <p:nvPr/>
        </p:nvSpPr>
        <p:spPr>
          <a:xfrm>
            <a:off x="321373" y="2505707"/>
            <a:ext cx="13323706" cy="4290373"/>
          </a:xfrm>
          <a:prstGeom prst="rect">
            <a:avLst/>
          </a:prstGeom>
        </p:spPr>
        <p:txBody>
          <a:bodyPr lIns="0" tIns="0" rIns="0" bIns="0" rtlCol="0" anchor="t">
            <a:spAutoFit/>
          </a:bodyPr>
          <a:lstStyle/>
          <a:p>
            <a:pPr algn="l">
              <a:lnSpc>
                <a:spcPts val="7279"/>
              </a:lnSpc>
            </a:pPr>
            <a:r>
              <a:rPr lang="en-US" sz="5199" b="1" spc="519">
                <a:solidFill>
                  <a:srgbClr val="FDFEFE"/>
                </a:solidFill>
                <a:latin typeface="Lato 1 Bold"/>
                <a:ea typeface="Lato 1 Bold"/>
                <a:cs typeface="Lato 1 Bold"/>
                <a:sym typeface="Lato 1 Bold"/>
              </a:rPr>
              <a:t>How did it feel in the role of: </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Person experiencing behaviour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Perpetrator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Active Bystander</a:t>
            </a:r>
          </a:p>
          <a:p>
            <a:pPr algn="l">
              <a:lnSpc>
                <a:spcPts val="4844"/>
              </a:lnSpc>
            </a:pPr>
            <a:endParaRPr lang="en-US" sz="5199" spc="519">
              <a:solidFill>
                <a:srgbClr val="000000"/>
              </a:solidFill>
              <a:latin typeface="Lato 1"/>
              <a:ea typeface="Lato 1"/>
              <a:cs typeface="Lato 1"/>
              <a:sym typeface="Lato 1"/>
            </a:endParaRPr>
          </a:p>
        </p:txBody>
      </p:sp>
      <p:sp>
        <p:nvSpPr>
          <p:cNvPr id="10" name="Freeform 10"/>
          <p:cNvSpPr/>
          <p:nvPr/>
        </p:nvSpPr>
        <p:spPr>
          <a:xfrm>
            <a:off x="0"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11" name="Freeform 11"/>
          <p:cNvSpPr/>
          <p:nvPr/>
        </p:nvSpPr>
        <p:spPr>
          <a:xfrm>
            <a:off x="12174297" y="7477432"/>
            <a:ext cx="3950184" cy="2809568"/>
          </a:xfrm>
          <a:custGeom>
            <a:avLst/>
            <a:gdLst/>
            <a:ahLst/>
            <a:cxnLst/>
            <a:rect l="l" t="t" r="r" b="b"/>
            <a:pathLst>
              <a:path w="3950184" h="2809568">
                <a:moveTo>
                  <a:pt x="0" y="0"/>
                </a:moveTo>
                <a:lnTo>
                  <a:pt x="3950184" y="0"/>
                </a:lnTo>
                <a:lnTo>
                  <a:pt x="3950184" y="2809568"/>
                </a:lnTo>
                <a:lnTo>
                  <a:pt x="0" y="280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0" y="6608152"/>
            <a:ext cx="13966452" cy="869280"/>
            <a:chOff x="0" y="0"/>
            <a:chExt cx="18621937" cy="1159040"/>
          </a:xfrm>
        </p:grpSpPr>
        <p:grpSp>
          <p:nvGrpSpPr>
            <p:cNvPr id="13" name="Group 13"/>
            <p:cNvGrpSpPr/>
            <p:nvPr/>
          </p:nvGrpSpPr>
          <p:grpSpPr>
            <a:xfrm rot="-5400000">
              <a:off x="8517199" y="-8517199"/>
              <a:ext cx="1159040" cy="18193439"/>
              <a:chOff x="0" y="0"/>
              <a:chExt cx="2354580" cy="36959815"/>
            </a:xfrm>
          </p:grpSpPr>
          <p:sp>
            <p:nvSpPr>
              <p:cNvPr id="14" name="Freeform 14"/>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15" name="TextBox 15"/>
            <p:cNvSpPr txBox="1"/>
            <p:nvPr/>
          </p:nvSpPr>
          <p:spPr>
            <a:xfrm>
              <a:off x="428498" y="20229"/>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Which of the 5 D strategies could you have used?</a:t>
              </a:r>
            </a:p>
          </p:txBody>
        </p:sp>
      </p:grpSp>
      <p:grpSp>
        <p:nvGrpSpPr>
          <p:cNvPr id="16" name="Group 16"/>
          <p:cNvGrpSpPr/>
          <p:nvPr/>
        </p:nvGrpSpPr>
        <p:grpSpPr>
          <a:xfrm>
            <a:off x="0" y="8363257"/>
            <a:ext cx="13966452" cy="869280"/>
            <a:chOff x="0" y="0"/>
            <a:chExt cx="18621937" cy="1159040"/>
          </a:xfrm>
        </p:grpSpPr>
        <p:grpSp>
          <p:nvGrpSpPr>
            <p:cNvPr id="17" name="Group 17"/>
            <p:cNvGrpSpPr/>
            <p:nvPr/>
          </p:nvGrpSpPr>
          <p:grpSpPr>
            <a:xfrm rot="-5400000">
              <a:off x="7536678" y="-7536678"/>
              <a:ext cx="1159040" cy="16232396"/>
              <a:chOff x="0" y="0"/>
              <a:chExt cx="2354580" cy="32975973"/>
            </a:xfrm>
          </p:grpSpPr>
          <p:sp>
            <p:nvSpPr>
              <p:cNvPr id="18" name="Freeform 18"/>
              <p:cNvSpPr/>
              <p:nvPr/>
            </p:nvSpPr>
            <p:spPr>
              <a:xfrm>
                <a:off x="0" y="0"/>
                <a:ext cx="2353310" cy="32975972"/>
              </a:xfrm>
              <a:custGeom>
                <a:avLst/>
                <a:gdLst/>
                <a:ahLst/>
                <a:cxnLst/>
                <a:rect l="l" t="t" r="r" b="b"/>
                <a:pathLst>
                  <a:path w="2353310" h="32975972">
                    <a:moveTo>
                      <a:pt x="784860" y="32908664"/>
                    </a:moveTo>
                    <a:cubicBezTo>
                      <a:pt x="905510" y="32949304"/>
                      <a:pt x="1042670" y="32975972"/>
                      <a:pt x="1177290" y="32975972"/>
                    </a:cubicBezTo>
                    <a:cubicBezTo>
                      <a:pt x="1311910" y="32975972"/>
                      <a:pt x="1441450" y="32953114"/>
                      <a:pt x="1560830" y="32912472"/>
                    </a:cubicBezTo>
                    <a:cubicBezTo>
                      <a:pt x="1563370" y="32911204"/>
                      <a:pt x="1565910" y="32911204"/>
                      <a:pt x="1568450" y="32909932"/>
                    </a:cubicBezTo>
                    <a:cubicBezTo>
                      <a:pt x="2016760" y="32747372"/>
                      <a:pt x="2346960" y="32318114"/>
                      <a:pt x="2353310" y="31723828"/>
                    </a:cubicBezTo>
                    <a:lnTo>
                      <a:pt x="2353310" y="0"/>
                    </a:lnTo>
                    <a:lnTo>
                      <a:pt x="0" y="0"/>
                    </a:lnTo>
                    <a:lnTo>
                      <a:pt x="0" y="31699395"/>
                    </a:lnTo>
                    <a:cubicBezTo>
                      <a:pt x="6350" y="32320654"/>
                      <a:pt x="331470" y="32749914"/>
                      <a:pt x="784860" y="32908664"/>
                    </a:cubicBezTo>
                    <a:close/>
                  </a:path>
                </a:pathLst>
              </a:custGeom>
              <a:solidFill>
                <a:srgbClr val="4BBFEB"/>
              </a:solidFill>
            </p:spPr>
            <p:txBody>
              <a:bodyPr/>
              <a:lstStyle/>
              <a:p>
                <a:endParaRPr lang="en-GB"/>
              </a:p>
            </p:txBody>
          </p:sp>
        </p:grpSp>
        <p:sp>
          <p:nvSpPr>
            <p:cNvPr id="19" name="TextBox 19"/>
            <p:cNvSpPr txBox="1"/>
            <p:nvPr/>
          </p:nvSpPr>
          <p:spPr>
            <a:xfrm>
              <a:off x="428498" y="20483"/>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What might you have done, or said?</a:t>
              </a:r>
            </a:p>
          </p:txBody>
        </p:sp>
      </p:grpSp>
    </p:spTree>
    <p:extLst>
      <p:ext uri="{BB962C8B-B14F-4D97-AF65-F5344CB8AC3E}">
        <p14:creationId xmlns:p14="http://schemas.microsoft.com/office/powerpoint/2010/main" val="514930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ctive Bystander Workshop 2 - Episode 3">
            <a:hlinkClick r:id="" action="ppaction://media"/>
            <a:extLst>
              <a:ext uri="{FF2B5EF4-FFF2-40B4-BE49-F238E27FC236}">
                <a16:creationId xmlns:a16="http://schemas.microsoft.com/office/drawing/2014/main" id="{6E7487BB-86E0-AB23-8206-943B30207453}"/>
              </a:ext>
            </a:extLst>
          </p:cNvPr>
          <p:cNvPicPr>
            <a:picLocks noRot="1" noChangeAspect="1"/>
          </p:cNvPicPr>
          <p:nvPr>
            <a:videoFile r:link="rId1"/>
          </p:nvPr>
        </p:nvPicPr>
        <p:blipFill>
          <a:blip r:embed="rId3"/>
          <a:stretch>
            <a:fillRect/>
          </a:stretch>
        </p:blipFill>
        <p:spPr>
          <a:xfrm>
            <a:off x="0" y="0"/>
            <a:ext cx="18288000" cy="10332720"/>
          </a:xfrm>
          <a:prstGeom prst="rect">
            <a:avLst/>
          </a:prstGeom>
        </p:spPr>
      </p:pic>
      <p:sp>
        <p:nvSpPr>
          <p:cNvPr id="3" name="Freeform 8">
            <a:extLst>
              <a:ext uri="{FF2B5EF4-FFF2-40B4-BE49-F238E27FC236}">
                <a16:creationId xmlns:a16="http://schemas.microsoft.com/office/drawing/2014/main" id="{28E5B3CD-9BBF-E019-714A-D1AF6BC30CDA}"/>
              </a:ext>
            </a:extLst>
          </p:cNvPr>
          <p:cNvSpPr/>
          <p:nvPr/>
        </p:nvSpPr>
        <p:spPr>
          <a:xfrm rot="16200000">
            <a:off x="1777192" y="-1766109"/>
            <a:ext cx="941417" cy="4495800"/>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vert="vert"/>
          <a:lstStyle/>
          <a:p>
            <a:r>
              <a:rPr lang="en-GB" sz="4800" dirty="0">
                <a:solidFill>
                  <a:srgbClr val="002060"/>
                </a:solidFill>
                <a:latin typeface="Arial Black" panose="020B0A04020102020204" pitchFamily="34" charset="0"/>
              </a:rPr>
              <a:t> Scenario 3</a:t>
            </a:r>
          </a:p>
        </p:txBody>
      </p:sp>
    </p:spTree>
    <p:extLst>
      <p:ext uri="{BB962C8B-B14F-4D97-AF65-F5344CB8AC3E}">
        <p14:creationId xmlns:p14="http://schemas.microsoft.com/office/powerpoint/2010/main" val="33070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459C9"/>
            </a:solidFill>
          </p:spPr>
          <p:txBody>
            <a:bodyPr/>
            <a:lstStyle/>
            <a:p>
              <a:endParaRPr lang="en-GB"/>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6" name="TextBox 6"/>
          <p:cNvSpPr txBox="1"/>
          <p:nvPr/>
        </p:nvSpPr>
        <p:spPr>
          <a:xfrm>
            <a:off x="2074849" y="529154"/>
            <a:ext cx="13825451" cy="1190587"/>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SCENARIO EXERCISE </a:t>
            </a:r>
          </a:p>
        </p:txBody>
      </p:sp>
      <p:grpSp>
        <p:nvGrpSpPr>
          <p:cNvPr id="7" name="Group 7"/>
          <p:cNvGrpSpPr/>
          <p:nvPr/>
        </p:nvGrpSpPr>
        <p:grpSpPr>
          <a:xfrm rot="-5400000">
            <a:off x="6387900" y="-3786943"/>
            <a:ext cx="869280" cy="13645079"/>
            <a:chOff x="0" y="0"/>
            <a:chExt cx="2354580" cy="36959815"/>
          </a:xfrm>
        </p:grpSpPr>
        <p:sp>
          <p:nvSpPr>
            <p:cNvPr id="8" name="Freeform 8"/>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9" name="TextBox 9"/>
          <p:cNvSpPr txBox="1"/>
          <p:nvPr/>
        </p:nvSpPr>
        <p:spPr>
          <a:xfrm>
            <a:off x="321373" y="2505707"/>
            <a:ext cx="13323706" cy="4290373"/>
          </a:xfrm>
          <a:prstGeom prst="rect">
            <a:avLst/>
          </a:prstGeom>
        </p:spPr>
        <p:txBody>
          <a:bodyPr lIns="0" tIns="0" rIns="0" bIns="0" rtlCol="0" anchor="t">
            <a:spAutoFit/>
          </a:bodyPr>
          <a:lstStyle/>
          <a:p>
            <a:pPr algn="l">
              <a:lnSpc>
                <a:spcPts val="7279"/>
              </a:lnSpc>
            </a:pPr>
            <a:r>
              <a:rPr lang="en-US" sz="5199" b="1" spc="519">
                <a:solidFill>
                  <a:srgbClr val="FDFEFE"/>
                </a:solidFill>
                <a:latin typeface="Lato 1 Bold"/>
                <a:ea typeface="Lato 1 Bold"/>
                <a:cs typeface="Lato 1 Bold"/>
                <a:sym typeface="Lato 1 Bold"/>
              </a:rPr>
              <a:t>How did it feel in the role of: </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Person experiencing behaviour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Perpetrator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Active Bystander</a:t>
            </a:r>
          </a:p>
          <a:p>
            <a:pPr algn="l">
              <a:lnSpc>
                <a:spcPts val="4844"/>
              </a:lnSpc>
            </a:pPr>
            <a:endParaRPr lang="en-US" sz="5199" spc="519">
              <a:solidFill>
                <a:srgbClr val="000000"/>
              </a:solidFill>
              <a:latin typeface="Lato 1"/>
              <a:ea typeface="Lato 1"/>
              <a:cs typeface="Lato 1"/>
              <a:sym typeface="Lato 1"/>
            </a:endParaRPr>
          </a:p>
        </p:txBody>
      </p:sp>
      <p:sp>
        <p:nvSpPr>
          <p:cNvPr id="10" name="Freeform 10"/>
          <p:cNvSpPr/>
          <p:nvPr/>
        </p:nvSpPr>
        <p:spPr>
          <a:xfrm>
            <a:off x="0"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11" name="Freeform 11"/>
          <p:cNvSpPr/>
          <p:nvPr/>
        </p:nvSpPr>
        <p:spPr>
          <a:xfrm>
            <a:off x="12174297" y="7477432"/>
            <a:ext cx="3950184" cy="2809568"/>
          </a:xfrm>
          <a:custGeom>
            <a:avLst/>
            <a:gdLst/>
            <a:ahLst/>
            <a:cxnLst/>
            <a:rect l="l" t="t" r="r" b="b"/>
            <a:pathLst>
              <a:path w="3950184" h="2809568">
                <a:moveTo>
                  <a:pt x="0" y="0"/>
                </a:moveTo>
                <a:lnTo>
                  <a:pt x="3950184" y="0"/>
                </a:lnTo>
                <a:lnTo>
                  <a:pt x="3950184" y="2809568"/>
                </a:lnTo>
                <a:lnTo>
                  <a:pt x="0" y="280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0" y="6608152"/>
            <a:ext cx="13966452" cy="869280"/>
            <a:chOff x="0" y="0"/>
            <a:chExt cx="18621937" cy="1159040"/>
          </a:xfrm>
        </p:grpSpPr>
        <p:grpSp>
          <p:nvGrpSpPr>
            <p:cNvPr id="13" name="Group 13"/>
            <p:cNvGrpSpPr/>
            <p:nvPr/>
          </p:nvGrpSpPr>
          <p:grpSpPr>
            <a:xfrm rot="-5400000">
              <a:off x="8517199" y="-8517199"/>
              <a:ext cx="1159040" cy="18193439"/>
              <a:chOff x="0" y="0"/>
              <a:chExt cx="2354580" cy="36959815"/>
            </a:xfrm>
          </p:grpSpPr>
          <p:sp>
            <p:nvSpPr>
              <p:cNvPr id="14" name="Freeform 14"/>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15" name="TextBox 15"/>
            <p:cNvSpPr txBox="1"/>
            <p:nvPr/>
          </p:nvSpPr>
          <p:spPr>
            <a:xfrm>
              <a:off x="428498" y="20229"/>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Which of the 5 D strategies could you have used?</a:t>
              </a:r>
            </a:p>
          </p:txBody>
        </p:sp>
      </p:grpSp>
      <p:grpSp>
        <p:nvGrpSpPr>
          <p:cNvPr id="16" name="Group 16"/>
          <p:cNvGrpSpPr/>
          <p:nvPr/>
        </p:nvGrpSpPr>
        <p:grpSpPr>
          <a:xfrm>
            <a:off x="0" y="8363257"/>
            <a:ext cx="13966452" cy="869280"/>
            <a:chOff x="0" y="0"/>
            <a:chExt cx="18621937" cy="1159040"/>
          </a:xfrm>
        </p:grpSpPr>
        <p:grpSp>
          <p:nvGrpSpPr>
            <p:cNvPr id="17" name="Group 17"/>
            <p:cNvGrpSpPr/>
            <p:nvPr/>
          </p:nvGrpSpPr>
          <p:grpSpPr>
            <a:xfrm rot="-5400000">
              <a:off x="7536678" y="-7536678"/>
              <a:ext cx="1159040" cy="16232396"/>
              <a:chOff x="0" y="0"/>
              <a:chExt cx="2354580" cy="32975973"/>
            </a:xfrm>
          </p:grpSpPr>
          <p:sp>
            <p:nvSpPr>
              <p:cNvPr id="18" name="Freeform 18"/>
              <p:cNvSpPr/>
              <p:nvPr/>
            </p:nvSpPr>
            <p:spPr>
              <a:xfrm>
                <a:off x="0" y="0"/>
                <a:ext cx="2353310" cy="32975972"/>
              </a:xfrm>
              <a:custGeom>
                <a:avLst/>
                <a:gdLst/>
                <a:ahLst/>
                <a:cxnLst/>
                <a:rect l="l" t="t" r="r" b="b"/>
                <a:pathLst>
                  <a:path w="2353310" h="32975972">
                    <a:moveTo>
                      <a:pt x="784860" y="32908664"/>
                    </a:moveTo>
                    <a:cubicBezTo>
                      <a:pt x="905510" y="32949304"/>
                      <a:pt x="1042670" y="32975972"/>
                      <a:pt x="1177290" y="32975972"/>
                    </a:cubicBezTo>
                    <a:cubicBezTo>
                      <a:pt x="1311910" y="32975972"/>
                      <a:pt x="1441450" y="32953114"/>
                      <a:pt x="1560830" y="32912472"/>
                    </a:cubicBezTo>
                    <a:cubicBezTo>
                      <a:pt x="1563370" y="32911204"/>
                      <a:pt x="1565910" y="32911204"/>
                      <a:pt x="1568450" y="32909932"/>
                    </a:cubicBezTo>
                    <a:cubicBezTo>
                      <a:pt x="2016760" y="32747372"/>
                      <a:pt x="2346960" y="32318114"/>
                      <a:pt x="2353310" y="31723828"/>
                    </a:cubicBezTo>
                    <a:lnTo>
                      <a:pt x="2353310" y="0"/>
                    </a:lnTo>
                    <a:lnTo>
                      <a:pt x="0" y="0"/>
                    </a:lnTo>
                    <a:lnTo>
                      <a:pt x="0" y="31699395"/>
                    </a:lnTo>
                    <a:cubicBezTo>
                      <a:pt x="6350" y="32320654"/>
                      <a:pt x="331470" y="32749914"/>
                      <a:pt x="784860" y="32908664"/>
                    </a:cubicBezTo>
                    <a:close/>
                  </a:path>
                </a:pathLst>
              </a:custGeom>
              <a:solidFill>
                <a:srgbClr val="4BBFEB"/>
              </a:solidFill>
            </p:spPr>
            <p:txBody>
              <a:bodyPr/>
              <a:lstStyle/>
              <a:p>
                <a:endParaRPr lang="en-GB"/>
              </a:p>
            </p:txBody>
          </p:sp>
        </p:grpSp>
        <p:sp>
          <p:nvSpPr>
            <p:cNvPr id="19" name="TextBox 19"/>
            <p:cNvSpPr txBox="1"/>
            <p:nvPr/>
          </p:nvSpPr>
          <p:spPr>
            <a:xfrm>
              <a:off x="428498" y="20483"/>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What might you have done, or said?</a:t>
              </a:r>
            </a:p>
          </p:txBody>
        </p:sp>
      </p:grpSp>
    </p:spTree>
    <p:extLst>
      <p:ext uri="{BB962C8B-B14F-4D97-AF65-F5344CB8AC3E}">
        <p14:creationId xmlns:p14="http://schemas.microsoft.com/office/powerpoint/2010/main" val="1720529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ctive Bystander Workshop 2 - Episode 4">
            <a:hlinkClick r:id="" action="ppaction://media"/>
            <a:extLst>
              <a:ext uri="{FF2B5EF4-FFF2-40B4-BE49-F238E27FC236}">
                <a16:creationId xmlns:a16="http://schemas.microsoft.com/office/drawing/2014/main" id="{012F9DF0-0AE7-87D3-11FD-9B99B33E2CDD}"/>
              </a:ext>
            </a:extLst>
          </p:cNvPr>
          <p:cNvPicPr>
            <a:picLocks noRot="1" noChangeAspect="1"/>
          </p:cNvPicPr>
          <p:nvPr>
            <a:videoFile r:link="rId1"/>
          </p:nvPr>
        </p:nvPicPr>
        <p:blipFill>
          <a:blip r:embed="rId3"/>
          <a:stretch>
            <a:fillRect/>
          </a:stretch>
        </p:blipFill>
        <p:spPr>
          <a:xfrm>
            <a:off x="0" y="0"/>
            <a:ext cx="18288000" cy="10332720"/>
          </a:xfrm>
          <a:prstGeom prst="rect">
            <a:avLst/>
          </a:prstGeom>
        </p:spPr>
      </p:pic>
      <p:sp>
        <p:nvSpPr>
          <p:cNvPr id="3" name="Freeform 8">
            <a:extLst>
              <a:ext uri="{FF2B5EF4-FFF2-40B4-BE49-F238E27FC236}">
                <a16:creationId xmlns:a16="http://schemas.microsoft.com/office/drawing/2014/main" id="{D098B83B-016B-6F4D-2C84-ED43EF1D4023}"/>
              </a:ext>
            </a:extLst>
          </p:cNvPr>
          <p:cNvSpPr/>
          <p:nvPr/>
        </p:nvSpPr>
        <p:spPr>
          <a:xfrm rot="16200000">
            <a:off x="1777192" y="-1766109"/>
            <a:ext cx="941417" cy="4495800"/>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vert="vert"/>
          <a:lstStyle/>
          <a:p>
            <a:r>
              <a:rPr lang="en-GB" sz="4800" dirty="0">
                <a:solidFill>
                  <a:srgbClr val="002060"/>
                </a:solidFill>
                <a:latin typeface="Arial Black" panose="020B0A04020102020204" pitchFamily="34" charset="0"/>
              </a:rPr>
              <a:t> Scenario 4</a:t>
            </a:r>
          </a:p>
        </p:txBody>
      </p:sp>
    </p:spTree>
    <p:extLst>
      <p:ext uri="{BB962C8B-B14F-4D97-AF65-F5344CB8AC3E}">
        <p14:creationId xmlns:p14="http://schemas.microsoft.com/office/powerpoint/2010/main" val="17044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459C9"/>
            </a:solidFill>
          </p:spPr>
          <p:txBody>
            <a:bodyPr/>
            <a:lstStyle/>
            <a:p>
              <a:endParaRPr lang="en-GB"/>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6" name="TextBox 6"/>
          <p:cNvSpPr txBox="1"/>
          <p:nvPr/>
        </p:nvSpPr>
        <p:spPr>
          <a:xfrm>
            <a:off x="2074849" y="529154"/>
            <a:ext cx="13825451" cy="1190587"/>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SCENARIO EXERCISE </a:t>
            </a:r>
          </a:p>
        </p:txBody>
      </p:sp>
      <p:grpSp>
        <p:nvGrpSpPr>
          <p:cNvPr id="7" name="Group 7"/>
          <p:cNvGrpSpPr/>
          <p:nvPr/>
        </p:nvGrpSpPr>
        <p:grpSpPr>
          <a:xfrm rot="-5400000">
            <a:off x="6387900" y="-3786943"/>
            <a:ext cx="869280" cy="13645079"/>
            <a:chOff x="0" y="0"/>
            <a:chExt cx="2354580" cy="36959815"/>
          </a:xfrm>
        </p:grpSpPr>
        <p:sp>
          <p:nvSpPr>
            <p:cNvPr id="8" name="Freeform 8"/>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9" name="TextBox 9"/>
          <p:cNvSpPr txBox="1"/>
          <p:nvPr/>
        </p:nvSpPr>
        <p:spPr>
          <a:xfrm>
            <a:off x="321373" y="2505707"/>
            <a:ext cx="13323706" cy="4290373"/>
          </a:xfrm>
          <a:prstGeom prst="rect">
            <a:avLst/>
          </a:prstGeom>
        </p:spPr>
        <p:txBody>
          <a:bodyPr lIns="0" tIns="0" rIns="0" bIns="0" rtlCol="0" anchor="t">
            <a:spAutoFit/>
          </a:bodyPr>
          <a:lstStyle/>
          <a:p>
            <a:pPr algn="l">
              <a:lnSpc>
                <a:spcPts val="7279"/>
              </a:lnSpc>
            </a:pPr>
            <a:r>
              <a:rPr lang="en-US" sz="5199" b="1" spc="519">
                <a:solidFill>
                  <a:srgbClr val="FDFEFE"/>
                </a:solidFill>
                <a:latin typeface="Lato 1 Bold"/>
                <a:ea typeface="Lato 1 Bold"/>
                <a:cs typeface="Lato 1 Bold"/>
                <a:sym typeface="Lato 1 Bold"/>
              </a:rPr>
              <a:t>How did it feel in the role of: </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Person experiencing behaviour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Perpetrator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Active Bystander</a:t>
            </a:r>
          </a:p>
          <a:p>
            <a:pPr algn="l">
              <a:lnSpc>
                <a:spcPts val="4844"/>
              </a:lnSpc>
            </a:pPr>
            <a:endParaRPr lang="en-US" sz="5199" spc="519">
              <a:solidFill>
                <a:srgbClr val="000000"/>
              </a:solidFill>
              <a:latin typeface="Lato 1"/>
              <a:ea typeface="Lato 1"/>
              <a:cs typeface="Lato 1"/>
              <a:sym typeface="Lato 1"/>
            </a:endParaRPr>
          </a:p>
        </p:txBody>
      </p:sp>
      <p:sp>
        <p:nvSpPr>
          <p:cNvPr id="10" name="Freeform 10"/>
          <p:cNvSpPr/>
          <p:nvPr/>
        </p:nvSpPr>
        <p:spPr>
          <a:xfrm>
            <a:off x="0"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11" name="Freeform 11"/>
          <p:cNvSpPr/>
          <p:nvPr/>
        </p:nvSpPr>
        <p:spPr>
          <a:xfrm>
            <a:off x="12174297" y="7477432"/>
            <a:ext cx="3950184" cy="2809568"/>
          </a:xfrm>
          <a:custGeom>
            <a:avLst/>
            <a:gdLst/>
            <a:ahLst/>
            <a:cxnLst/>
            <a:rect l="l" t="t" r="r" b="b"/>
            <a:pathLst>
              <a:path w="3950184" h="2809568">
                <a:moveTo>
                  <a:pt x="0" y="0"/>
                </a:moveTo>
                <a:lnTo>
                  <a:pt x="3950184" y="0"/>
                </a:lnTo>
                <a:lnTo>
                  <a:pt x="3950184" y="2809568"/>
                </a:lnTo>
                <a:lnTo>
                  <a:pt x="0" y="280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0" y="6608152"/>
            <a:ext cx="13966452" cy="869280"/>
            <a:chOff x="0" y="0"/>
            <a:chExt cx="18621937" cy="1159040"/>
          </a:xfrm>
        </p:grpSpPr>
        <p:grpSp>
          <p:nvGrpSpPr>
            <p:cNvPr id="13" name="Group 13"/>
            <p:cNvGrpSpPr/>
            <p:nvPr/>
          </p:nvGrpSpPr>
          <p:grpSpPr>
            <a:xfrm rot="-5400000">
              <a:off x="8517199" y="-8517199"/>
              <a:ext cx="1159040" cy="18193439"/>
              <a:chOff x="0" y="0"/>
              <a:chExt cx="2354580" cy="36959815"/>
            </a:xfrm>
          </p:grpSpPr>
          <p:sp>
            <p:nvSpPr>
              <p:cNvPr id="14" name="Freeform 14"/>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15" name="TextBox 15"/>
            <p:cNvSpPr txBox="1"/>
            <p:nvPr/>
          </p:nvSpPr>
          <p:spPr>
            <a:xfrm>
              <a:off x="428498" y="20229"/>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Which of the 5 D strategies could you have used?</a:t>
              </a:r>
            </a:p>
          </p:txBody>
        </p:sp>
      </p:grpSp>
      <p:grpSp>
        <p:nvGrpSpPr>
          <p:cNvPr id="16" name="Group 16"/>
          <p:cNvGrpSpPr/>
          <p:nvPr/>
        </p:nvGrpSpPr>
        <p:grpSpPr>
          <a:xfrm>
            <a:off x="0" y="8363257"/>
            <a:ext cx="13966452" cy="869280"/>
            <a:chOff x="0" y="0"/>
            <a:chExt cx="18621937" cy="1159040"/>
          </a:xfrm>
        </p:grpSpPr>
        <p:grpSp>
          <p:nvGrpSpPr>
            <p:cNvPr id="17" name="Group 17"/>
            <p:cNvGrpSpPr/>
            <p:nvPr/>
          </p:nvGrpSpPr>
          <p:grpSpPr>
            <a:xfrm rot="-5400000">
              <a:off x="7536678" y="-7536678"/>
              <a:ext cx="1159040" cy="16232396"/>
              <a:chOff x="0" y="0"/>
              <a:chExt cx="2354580" cy="32975973"/>
            </a:xfrm>
          </p:grpSpPr>
          <p:sp>
            <p:nvSpPr>
              <p:cNvPr id="18" name="Freeform 18"/>
              <p:cNvSpPr/>
              <p:nvPr/>
            </p:nvSpPr>
            <p:spPr>
              <a:xfrm>
                <a:off x="0" y="0"/>
                <a:ext cx="2353310" cy="32975972"/>
              </a:xfrm>
              <a:custGeom>
                <a:avLst/>
                <a:gdLst/>
                <a:ahLst/>
                <a:cxnLst/>
                <a:rect l="l" t="t" r="r" b="b"/>
                <a:pathLst>
                  <a:path w="2353310" h="32975972">
                    <a:moveTo>
                      <a:pt x="784860" y="32908664"/>
                    </a:moveTo>
                    <a:cubicBezTo>
                      <a:pt x="905510" y="32949304"/>
                      <a:pt x="1042670" y="32975972"/>
                      <a:pt x="1177290" y="32975972"/>
                    </a:cubicBezTo>
                    <a:cubicBezTo>
                      <a:pt x="1311910" y="32975972"/>
                      <a:pt x="1441450" y="32953114"/>
                      <a:pt x="1560830" y="32912472"/>
                    </a:cubicBezTo>
                    <a:cubicBezTo>
                      <a:pt x="1563370" y="32911204"/>
                      <a:pt x="1565910" y="32911204"/>
                      <a:pt x="1568450" y="32909932"/>
                    </a:cubicBezTo>
                    <a:cubicBezTo>
                      <a:pt x="2016760" y="32747372"/>
                      <a:pt x="2346960" y="32318114"/>
                      <a:pt x="2353310" y="31723828"/>
                    </a:cubicBezTo>
                    <a:lnTo>
                      <a:pt x="2353310" y="0"/>
                    </a:lnTo>
                    <a:lnTo>
                      <a:pt x="0" y="0"/>
                    </a:lnTo>
                    <a:lnTo>
                      <a:pt x="0" y="31699395"/>
                    </a:lnTo>
                    <a:cubicBezTo>
                      <a:pt x="6350" y="32320654"/>
                      <a:pt x="331470" y="32749914"/>
                      <a:pt x="784860" y="32908664"/>
                    </a:cubicBezTo>
                    <a:close/>
                  </a:path>
                </a:pathLst>
              </a:custGeom>
              <a:solidFill>
                <a:srgbClr val="4BBFEB"/>
              </a:solidFill>
            </p:spPr>
            <p:txBody>
              <a:bodyPr/>
              <a:lstStyle/>
              <a:p>
                <a:endParaRPr lang="en-GB"/>
              </a:p>
            </p:txBody>
          </p:sp>
        </p:grpSp>
        <p:sp>
          <p:nvSpPr>
            <p:cNvPr id="19" name="TextBox 19"/>
            <p:cNvSpPr txBox="1"/>
            <p:nvPr/>
          </p:nvSpPr>
          <p:spPr>
            <a:xfrm>
              <a:off x="428498" y="20483"/>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What might you have done, or said?</a:t>
              </a:r>
            </a:p>
          </p:txBody>
        </p:sp>
      </p:grpSp>
    </p:spTree>
    <p:extLst>
      <p:ext uri="{BB962C8B-B14F-4D97-AF65-F5344CB8AC3E}">
        <p14:creationId xmlns:p14="http://schemas.microsoft.com/office/powerpoint/2010/main" val="1992445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ctive Bystander Workshop 2 - Episode 5">
            <a:hlinkClick r:id="" action="ppaction://media"/>
            <a:extLst>
              <a:ext uri="{FF2B5EF4-FFF2-40B4-BE49-F238E27FC236}">
                <a16:creationId xmlns:a16="http://schemas.microsoft.com/office/drawing/2014/main" id="{EE3AE158-898D-6E91-F31B-6F4D2927FE66}"/>
              </a:ext>
            </a:extLst>
          </p:cNvPr>
          <p:cNvPicPr>
            <a:picLocks noRot="1" noChangeAspect="1"/>
          </p:cNvPicPr>
          <p:nvPr>
            <a:videoFile r:link="rId1"/>
          </p:nvPr>
        </p:nvPicPr>
        <p:blipFill>
          <a:blip r:embed="rId3"/>
          <a:stretch>
            <a:fillRect/>
          </a:stretch>
        </p:blipFill>
        <p:spPr>
          <a:xfrm>
            <a:off x="0" y="144780"/>
            <a:ext cx="18288000" cy="10332720"/>
          </a:xfrm>
          <a:prstGeom prst="rect">
            <a:avLst/>
          </a:prstGeom>
        </p:spPr>
      </p:pic>
      <p:sp>
        <p:nvSpPr>
          <p:cNvPr id="3" name="Freeform 8">
            <a:extLst>
              <a:ext uri="{FF2B5EF4-FFF2-40B4-BE49-F238E27FC236}">
                <a16:creationId xmlns:a16="http://schemas.microsoft.com/office/drawing/2014/main" id="{A7E02E62-B287-3A76-CEA2-6D45FC516935}"/>
              </a:ext>
            </a:extLst>
          </p:cNvPr>
          <p:cNvSpPr/>
          <p:nvPr/>
        </p:nvSpPr>
        <p:spPr>
          <a:xfrm rot="16200000">
            <a:off x="1777192" y="-1766109"/>
            <a:ext cx="941417" cy="4495800"/>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vert="vert"/>
          <a:lstStyle/>
          <a:p>
            <a:r>
              <a:rPr lang="en-GB" sz="4800" dirty="0">
                <a:solidFill>
                  <a:srgbClr val="002060"/>
                </a:solidFill>
                <a:latin typeface="Arial Black" panose="020B0A04020102020204" pitchFamily="34" charset="0"/>
              </a:rPr>
              <a:t> Scenario 5</a:t>
            </a:r>
          </a:p>
        </p:txBody>
      </p:sp>
    </p:spTree>
    <p:extLst>
      <p:ext uri="{BB962C8B-B14F-4D97-AF65-F5344CB8AC3E}">
        <p14:creationId xmlns:p14="http://schemas.microsoft.com/office/powerpoint/2010/main" val="35040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459C9"/>
            </a:solidFill>
          </p:spPr>
          <p:txBody>
            <a:bodyPr/>
            <a:lstStyle/>
            <a:p>
              <a:endParaRPr lang="en-GB"/>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6" name="TextBox 6"/>
          <p:cNvSpPr txBox="1"/>
          <p:nvPr/>
        </p:nvSpPr>
        <p:spPr>
          <a:xfrm>
            <a:off x="2074849" y="529154"/>
            <a:ext cx="13825451" cy="1190587"/>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SCENARIO EXERCISE </a:t>
            </a:r>
          </a:p>
        </p:txBody>
      </p:sp>
      <p:grpSp>
        <p:nvGrpSpPr>
          <p:cNvPr id="7" name="Group 7"/>
          <p:cNvGrpSpPr/>
          <p:nvPr/>
        </p:nvGrpSpPr>
        <p:grpSpPr>
          <a:xfrm rot="-5400000">
            <a:off x="6387900" y="-3786943"/>
            <a:ext cx="869280" cy="13645079"/>
            <a:chOff x="0" y="0"/>
            <a:chExt cx="2354580" cy="36959815"/>
          </a:xfrm>
        </p:grpSpPr>
        <p:sp>
          <p:nvSpPr>
            <p:cNvPr id="8" name="Freeform 8"/>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9" name="TextBox 9"/>
          <p:cNvSpPr txBox="1"/>
          <p:nvPr/>
        </p:nvSpPr>
        <p:spPr>
          <a:xfrm>
            <a:off x="321373" y="2505707"/>
            <a:ext cx="13323706" cy="4290373"/>
          </a:xfrm>
          <a:prstGeom prst="rect">
            <a:avLst/>
          </a:prstGeom>
        </p:spPr>
        <p:txBody>
          <a:bodyPr lIns="0" tIns="0" rIns="0" bIns="0" rtlCol="0" anchor="t">
            <a:spAutoFit/>
          </a:bodyPr>
          <a:lstStyle/>
          <a:p>
            <a:pPr algn="l">
              <a:lnSpc>
                <a:spcPts val="7279"/>
              </a:lnSpc>
            </a:pPr>
            <a:r>
              <a:rPr lang="en-US" sz="5199" b="1" spc="519">
                <a:solidFill>
                  <a:srgbClr val="FDFEFE"/>
                </a:solidFill>
                <a:latin typeface="Lato 1 Bold"/>
                <a:ea typeface="Lato 1 Bold"/>
                <a:cs typeface="Lato 1 Bold"/>
                <a:sym typeface="Lato 1 Bold"/>
              </a:rPr>
              <a:t>How did it feel in the role of: </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Person experiencing behaviour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Perpetrator</a:t>
            </a:r>
          </a:p>
          <a:p>
            <a:pPr marL="1122679" lvl="1" indent="-561340" algn="l">
              <a:lnSpc>
                <a:spcPts val="7279"/>
              </a:lnSpc>
              <a:buFont typeface="Arial"/>
              <a:buChar char="•"/>
            </a:pPr>
            <a:r>
              <a:rPr lang="en-US" sz="5199" spc="519">
                <a:solidFill>
                  <a:srgbClr val="000000"/>
                </a:solidFill>
                <a:latin typeface="Lato 1"/>
                <a:ea typeface="Lato 1"/>
                <a:cs typeface="Lato 1"/>
                <a:sym typeface="Lato 1"/>
              </a:rPr>
              <a:t>Active Bystander</a:t>
            </a:r>
          </a:p>
          <a:p>
            <a:pPr algn="l">
              <a:lnSpc>
                <a:spcPts val="4844"/>
              </a:lnSpc>
            </a:pPr>
            <a:endParaRPr lang="en-US" sz="5199" spc="519">
              <a:solidFill>
                <a:srgbClr val="000000"/>
              </a:solidFill>
              <a:latin typeface="Lato 1"/>
              <a:ea typeface="Lato 1"/>
              <a:cs typeface="Lato 1"/>
              <a:sym typeface="Lato 1"/>
            </a:endParaRPr>
          </a:p>
        </p:txBody>
      </p:sp>
      <p:sp>
        <p:nvSpPr>
          <p:cNvPr id="10" name="Freeform 10"/>
          <p:cNvSpPr/>
          <p:nvPr/>
        </p:nvSpPr>
        <p:spPr>
          <a:xfrm>
            <a:off x="0" y="0"/>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sp>
        <p:nvSpPr>
          <p:cNvPr id="11" name="Freeform 11"/>
          <p:cNvSpPr/>
          <p:nvPr/>
        </p:nvSpPr>
        <p:spPr>
          <a:xfrm>
            <a:off x="12174297" y="7477432"/>
            <a:ext cx="3950184" cy="2809568"/>
          </a:xfrm>
          <a:custGeom>
            <a:avLst/>
            <a:gdLst/>
            <a:ahLst/>
            <a:cxnLst/>
            <a:rect l="l" t="t" r="r" b="b"/>
            <a:pathLst>
              <a:path w="3950184" h="2809568">
                <a:moveTo>
                  <a:pt x="0" y="0"/>
                </a:moveTo>
                <a:lnTo>
                  <a:pt x="3950184" y="0"/>
                </a:lnTo>
                <a:lnTo>
                  <a:pt x="3950184" y="2809568"/>
                </a:lnTo>
                <a:lnTo>
                  <a:pt x="0" y="280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0" y="6608152"/>
            <a:ext cx="13966452" cy="869280"/>
            <a:chOff x="0" y="0"/>
            <a:chExt cx="18621937" cy="1159040"/>
          </a:xfrm>
        </p:grpSpPr>
        <p:grpSp>
          <p:nvGrpSpPr>
            <p:cNvPr id="13" name="Group 13"/>
            <p:cNvGrpSpPr/>
            <p:nvPr/>
          </p:nvGrpSpPr>
          <p:grpSpPr>
            <a:xfrm rot="-5400000">
              <a:off x="8517199" y="-8517199"/>
              <a:ext cx="1159040" cy="18193439"/>
              <a:chOff x="0" y="0"/>
              <a:chExt cx="2354580" cy="36959815"/>
            </a:xfrm>
          </p:grpSpPr>
          <p:sp>
            <p:nvSpPr>
              <p:cNvPr id="14" name="Freeform 14"/>
              <p:cNvSpPr/>
              <p:nvPr/>
            </p:nvSpPr>
            <p:spPr>
              <a:xfrm>
                <a:off x="0" y="0"/>
                <a:ext cx="2353310" cy="36959815"/>
              </a:xfrm>
              <a:custGeom>
                <a:avLst/>
                <a:gdLst/>
                <a:ahLst/>
                <a:cxnLst/>
                <a:rect l="l" t="t" r="r" b="b"/>
                <a:pathLst>
                  <a:path w="2353310" h="36959815">
                    <a:moveTo>
                      <a:pt x="784860" y="36892505"/>
                    </a:moveTo>
                    <a:cubicBezTo>
                      <a:pt x="905510" y="36933144"/>
                      <a:pt x="1042670" y="36959815"/>
                      <a:pt x="1177290" y="36959815"/>
                    </a:cubicBezTo>
                    <a:cubicBezTo>
                      <a:pt x="1311910" y="36959815"/>
                      <a:pt x="1441450" y="36936955"/>
                      <a:pt x="1560830" y="36896315"/>
                    </a:cubicBezTo>
                    <a:cubicBezTo>
                      <a:pt x="1563370" y="36895044"/>
                      <a:pt x="1565910" y="36895044"/>
                      <a:pt x="1568450" y="36893776"/>
                    </a:cubicBezTo>
                    <a:cubicBezTo>
                      <a:pt x="2016760" y="36731215"/>
                      <a:pt x="2346960" y="36301955"/>
                      <a:pt x="2353310" y="35695412"/>
                    </a:cubicBezTo>
                    <a:lnTo>
                      <a:pt x="2353310" y="0"/>
                    </a:lnTo>
                    <a:lnTo>
                      <a:pt x="0" y="0"/>
                    </a:lnTo>
                    <a:lnTo>
                      <a:pt x="0" y="35667916"/>
                    </a:lnTo>
                    <a:cubicBezTo>
                      <a:pt x="6350" y="36304494"/>
                      <a:pt x="331470" y="36733755"/>
                      <a:pt x="784860" y="36892505"/>
                    </a:cubicBezTo>
                    <a:close/>
                  </a:path>
                </a:pathLst>
              </a:custGeom>
              <a:solidFill>
                <a:srgbClr val="4BBFEB"/>
              </a:solidFill>
            </p:spPr>
            <p:txBody>
              <a:bodyPr/>
              <a:lstStyle/>
              <a:p>
                <a:endParaRPr lang="en-GB"/>
              </a:p>
            </p:txBody>
          </p:sp>
        </p:grpSp>
        <p:sp>
          <p:nvSpPr>
            <p:cNvPr id="15" name="TextBox 15"/>
            <p:cNvSpPr txBox="1"/>
            <p:nvPr/>
          </p:nvSpPr>
          <p:spPr>
            <a:xfrm>
              <a:off x="428498" y="20229"/>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Which of the 5 D strategies could you have used?</a:t>
              </a:r>
            </a:p>
          </p:txBody>
        </p:sp>
      </p:grpSp>
      <p:grpSp>
        <p:nvGrpSpPr>
          <p:cNvPr id="16" name="Group 16"/>
          <p:cNvGrpSpPr/>
          <p:nvPr/>
        </p:nvGrpSpPr>
        <p:grpSpPr>
          <a:xfrm>
            <a:off x="0" y="8363257"/>
            <a:ext cx="13966452" cy="869280"/>
            <a:chOff x="0" y="0"/>
            <a:chExt cx="18621937" cy="1159040"/>
          </a:xfrm>
        </p:grpSpPr>
        <p:grpSp>
          <p:nvGrpSpPr>
            <p:cNvPr id="17" name="Group 17"/>
            <p:cNvGrpSpPr/>
            <p:nvPr/>
          </p:nvGrpSpPr>
          <p:grpSpPr>
            <a:xfrm rot="-5400000">
              <a:off x="7536678" y="-7536678"/>
              <a:ext cx="1159040" cy="16232396"/>
              <a:chOff x="0" y="0"/>
              <a:chExt cx="2354580" cy="32975973"/>
            </a:xfrm>
          </p:grpSpPr>
          <p:sp>
            <p:nvSpPr>
              <p:cNvPr id="18" name="Freeform 18"/>
              <p:cNvSpPr/>
              <p:nvPr/>
            </p:nvSpPr>
            <p:spPr>
              <a:xfrm>
                <a:off x="0" y="0"/>
                <a:ext cx="2353310" cy="32975972"/>
              </a:xfrm>
              <a:custGeom>
                <a:avLst/>
                <a:gdLst/>
                <a:ahLst/>
                <a:cxnLst/>
                <a:rect l="l" t="t" r="r" b="b"/>
                <a:pathLst>
                  <a:path w="2353310" h="32975972">
                    <a:moveTo>
                      <a:pt x="784860" y="32908664"/>
                    </a:moveTo>
                    <a:cubicBezTo>
                      <a:pt x="905510" y="32949304"/>
                      <a:pt x="1042670" y="32975972"/>
                      <a:pt x="1177290" y="32975972"/>
                    </a:cubicBezTo>
                    <a:cubicBezTo>
                      <a:pt x="1311910" y="32975972"/>
                      <a:pt x="1441450" y="32953114"/>
                      <a:pt x="1560830" y="32912472"/>
                    </a:cubicBezTo>
                    <a:cubicBezTo>
                      <a:pt x="1563370" y="32911204"/>
                      <a:pt x="1565910" y="32911204"/>
                      <a:pt x="1568450" y="32909932"/>
                    </a:cubicBezTo>
                    <a:cubicBezTo>
                      <a:pt x="2016760" y="32747372"/>
                      <a:pt x="2346960" y="32318114"/>
                      <a:pt x="2353310" y="31723828"/>
                    </a:cubicBezTo>
                    <a:lnTo>
                      <a:pt x="2353310" y="0"/>
                    </a:lnTo>
                    <a:lnTo>
                      <a:pt x="0" y="0"/>
                    </a:lnTo>
                    <a:lnTo>
                      <a:pt x="0" y="31699395"/>
                    </a:lnTo>
                    <a:cubicBezTo>
                      <a:pt x="6350" y="32320654"/>
                      <a:pt x="331470" y="32749914"/>
                      <a:pt x="784860" y="32908664"/>
                    </a:cubicBezTo>
                    <a:close/>
                  </a:path>
                </a:pathLst>
              </a:custGeom>
              <a:solidFill>
                <a:srgbClr val="4BBFEB"/>
              </a:solidFill>
            </p:spPr>
            <p:txBody>
              <a:bodyPr/>
              <a:lstStyle/>
              <a:p>
                <a:endParaRPr lang="en-GB"/>
              </a:p>
            </p:txBody>
          </p:sp>
        </p:grpSp>
        <p:sp>
          <p:nvSpPr>
            <p:cNvPr id="19" name="TextBox 19"/>
            <p:cNvSpPr txBox="1"/>
            <p:nvPr/>
          </p:nvSpPr>
          <p:spPr>
            <a:xfrm>
              <a:off x="428498" y="20483"/>
              <a:ext cx="18193439" cy="994248"/>
            </a:xfrm>
            <a:prstGeom prst="rect">
              <a:avLst/>
            </a:prstGeom>
          </p:spPr>
          <p:txBody>
            <a:bodyPr lIns="0" tIns="0" rIns="0" bIns="0" rtlCol="0" anchor="t">
              <a:spAutoFit/>
            </a:bodyPr>
            <a:lstStyle/>
            <a:p>
              <a:pPr algn="l">
                <a:lnSpc>
                  <a:spcPts val="6020"/>
                </a:lnSpc>
                <a:spcBef>
                  <a:spcPct val="0"/>
                </a:spcBef>
              </a:pPr>
              <a:r>
                <a:rPr lang="en-US" sz="4300" b="1">
                  <a:solidFill>
                    <a:srgbClr val="FDFEFE"/>
                  </a:solidFill>
                  <a:latin typeface="Canva Sans 2 Bold"/>
                  <a:ea typeface="Canva Sans 2 Bold"/>
                  <a:cs typeface="Canva Sans 2 Bold"/>
                  <a:sym typeface="Canva Sans 2 Bold"/>
                </a:rPr>
                <a:t>What might you have done, or said?</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42779" y="4679929"/>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REFLECTIONS</a:t>
            </a:r>
          </a:p>
        </p:txBody>
      </p:sp>
      <p:sp>
        <p:nvSpPr>
          <p:cNvPr id="3" name="Freeform 3"/>
          <p:cNvSpPr/>
          <p:nvPr/>
        </p:nvSpPr>
        <p:spPr>
          <a:xfrm>
            <a:off x="1028700" y="148346"/>
            <a:ext cx="10430771" cy="10124367"/>
          </a:xfrm>
          <a:custGeom>
            <a:avLst/>
            <a:gdLst/>
            <a:ahLst/>
            <a:cxnLst/>
            <a:rect l="l" t="t" r="r" b="b"/>
            <a:pathLst>
              <a:path w="10430771" h="10124367">
                <a:moveTo>
                  <a:pt x="0" y="0"/>
                </a:moveTo>
                <a:lnTo>
                  <a:pt x="10430771" y="0"/>
                </a:lnTo>
                <a:lnTo>
                  <a:pt x="10430771" y="10124367"/>
                </a:lnTo>
                <a:lnTo>
                  <a:pt x="0" y="10124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92776" y="0"/>
            <a:ext cx="2875321" cy="2875321"/>
          </a:xfrm>
          <a:custGeom>
            <a:avLst/>
            <a:gdLst/>
            <a:ahLst/>
            <a:cxnLst/>
            <a:rect l="l" t="t" r="r" b="b"/>
            <a:pathLst>
              <a:path w="2875321" h="2875321">
                <a:moveTo>
                  <a:pt x="0" y="0"/>
                </a:moveTo>
                <a:lnTo>
                  <a:pt x="2875321" y="0"/>
                </a:lnTo>
                <a:lnTo>
                  <a:pt x="2875321" y="2875321"/>
                </a:lnTo>
                <a:lnTo>
                  <a:pt x="0" y="2875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2268312" y="255481"/>
            <a:ext cx="4196061" cy="4395873"/>
          </a:xfrm>
          <a:custGeom>
            <a:avLst/>
            <a:gdLst/>
            <a:ahLst/>
            <a:cxnLst/>
            <a:rect l="l" t="t" r="r" b="b"/>
            <a:pathLst>
              <a:path w="4196061" h="4395873">
                <a:moveTo>
                  <a:pt x="0" y="0"/>
                </a:moveTo>
                <a:lnTo>
                  <a:pt x="4196060" y="0"/>
                </a:lnTo>
                <a:lnTo>
                  <a:pt x="4196060" y="4395873"/>
                </a:lnTo>
                <a:lnTo>
                  <a:pt x="0" y="4395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369683" y="609550"/>
            <a:ext cx="4407207" cy="1995805"/>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1.Drivers of</a:t>
            </a:r>
          </a:p>
          <a:p>
            <a:pPr algn="ctr">
              <a:lnSpc>
                <a:spcPts val="3919"/>
              </a:lnSpc>
            </a:pPr>
            <a:r>
              <a:rPr lang="en-US" sz="2799" b="1">
                <a:solidFill>
                  <a:srgbClr val="000000"/>
                </a:solidFill>
                <a:latin typeface="Canva Sans 2 Bold"/>
                <a:ea typeface="Canva Sans 2 Bold"/>
                <a:cs typeface="Canva Sans 2 Bold"/>
                <a:sym typeface="Canva Sans 2 Bold"/>
              </a:rPr>
              <a:t> Inappropriate</a:t>
            </a:r>
          </a:p>
          <a:p>
            <a:pPr algn="ctr">
              <a:lnSpc>
                <a:spcPts val="3919"/>
              </a:lnSpc>
            </a:pPr>
            <a:r>
              <a:rPr lang="en-US" sz="2799" b="1">
                <a:solidFill>
                  <a:srgbClr val="000000"/>
                </a:solidFill>
                <a:latin typeface="Canva Sans 2 Bold"/>
                <a:ea typeface="Canva Sans 2 Bold"/>
                <a:cs typeface="Canva Sans 2 Bold"/>
                <a:sym typeface="Canva Sans 2 Bold"/>
              </a:rPr>
              <a:t> Behaviours</a:t>
            </a:r>
          </a:p>
          <a:p>
            <a:pPr algn="ctr">
              <a:lnSpc>
                <a:spcPts val="3919"/>
              </a:lnSpc>
            </a:pPr>
            <a:endParaRPr lang="en-US" sz="2799" b="1">
              <a:solidFill>
                <a:srgbClr val="000000"/>
              </a:solidFill>
              <a:latin typeface="Canva Sans 2 Bold"/>
              <a:ea typeface="Canva Sans 2 Bold"/>
              <a:cs typeface="Canva Sans 2 Bold"/>
              <a:sym typeface="Canva Sans 2 Bold"/>
            </a:endParaRPr>
          </a:p>
        </p:txBody>
      </p:sp>
      <p:sp>
        <p:nvSpPr>
          <p:cNvPr id="7" name="TextBox 7"/>
          <p:cNvSpPr txBox="1"/>
          <p:nvPr/>
        </p:nvSpPr>
        <p:spPr>
          <a:xfrm>
            <a:off x="12124638" y="781050"/>
            <a:ext cx="4715562" cy="2492375"/>
          </a:xfrm>
          <a:prstGeom prst="rect">
            <a:avLst/>
          </a:prstGeom>
        </p:spPr>
        <p:txBody>
          <a:bodyPr wrap="square" lIns="0" tIns="0" rIns="0" bIns="0" rtlCol="0" anchor="t">
            <a:spAutoFit/>
          </a:bodyPr>
          <a:lstStyle/>
          <a:p>
            <a:pPr algn="ctr">
              <a:lnSpc>
                <a:spcPts val="4900"/>
              </a:lnSpc>
            </a:pPr>
            <a:r>
              <a:rPr lang="en-US" sz="3500" b="1" dirty="0">
                <a:solidFill>
                  <a:srgbClr val="141211"/>
                </a:solidFill>
                <a:latin typeface="Canva Sans 2 Bold"/>
                <a:ea typeface="Canva Sans 2 Bold"/>
                <a:cs typeface="Canva Sans 2 Bold"/>
                <a:sym typeface="Canva Sans 2 Bold"/>
              </a:rPr>
              <a:t>What stands</a:t>
            </a:r>
          </a:p>
          <a:p>
            <a:pPr algn="ctr">
              <a:lnSpc>
                <a:spcPts val="4900"/>
              </a:lnSpc>
            </a:pPr>
            <a:r>
              <a:rPr lang="en-US" sz="3500" b="1" dirty="0">
                <a:solidFill>
                  <a:srgbClr val="141211"/>
                </a:solidFill>
                <a:latin typeface="Canva Sans 2 Bold"/>
                <a:ea typeface="Canva Sans 2 Bold"/>
                <a:cs typeface="Canva Sans 2 Bold"/>
                <a:sym typeface="Canva Sans 2 Bold"/>
              </a:rPr>
              <a:t> out from this material </a:t>
            </a:r>
          </a:p>
          <a:p>
            <a:pPr algn="ctr">
              <a:lnSpc>
                <a:spcPts val="4900"/>
              </a:lnSpc>
            </a:pPr>
            <a:r>
              <a:rPr lang="en-US" sz="3500" b="1" dirty="0">
                <a:solidFill>
                  <a:srgbClr val="141211"/>
                </a:solidFill>
                <a:latin typeface="Canva Sans 2 Bold"/>
                <a:ea typeface="Canva Sans 2 Bold"/>
                <a:cs typeface="Canva Sans 2 Bold"/>
                <a:sym typeface="Canva Sans 2 Bold"/>
              </a:rPr>
              <a:t>for you?</a:t>
            </a:r>
          </a:p>
        </p:txBody>
      </p:sp>
      <p:sp>
        <p:nvSpPr>
          <p:cNvPr id="8" name="Freeform 8"/>
          <p:cNvSpPr/>
          <p:nvPr/>
        </p:nvSpPr>
        <p:spPr>
          <a:xfrm>
            <a:off x="12124638" y="5870555"/>
            <a:ext cx="4244484" cy="4446602"/>
          </a:xfrm>
          <a:custGeom>
            <a:avLst/>
            <a:gdLst/>
            <a:ahLst/>
            <a:cxnLst/>
            <a:rect l="l" t="t" r="r" b="b"/>
            <a:pathLst>
              <a:path w="4244484" h="4446602">
                <a:moveTo>
                  <a:pt x="0" y="0"/>
                </a:moveTo>
                <a:lnTo>
                  <a:pt x="4244484" y="0"/>
                </a:lnTo>
                <a:lnTo>
                  <a:pt x="4244484" y="4446602"/>
                </a:lnTo>
                <a:lnTo>
                  <a:pt x="0" y="4446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11958859" y="6760953"/>
            <a:ext cx="4407207" cy="1873250"/>
          </a:xfrm>
          <a:prstGeom prst="rect">
            <a:avLst/>
          </a:prstGeom>
        </p:spPr>
        <p:txBody>
          <a:bodyPr lIns="0" tIns="0" rIns="0" bIns="0" rtlCol="0" anchor="t">
            <a:spAutoFit/>
          </a:bodyPr>
          <a:lstStyle/>
          <a:p>
            <a:pPr algn="ctr">
              <a:lnSpc>
                <a:spcPts val="4900"/>
              </a:lnSpc>
            </a:pPr>
            <a:r>
              <a:rPr lang="en-US" sz="3500" b="1" dirty="0">
                <a:solidFill>
                  <a:srgbClr val="141211"/>
                </a:solidFill>
                <a:latin typeface="Canva Sans 2 Bold"/>
                <a:ea typeface="Canva Sans 2 Bold"/>
                <a:cs typeface="Canva Sans 2 Bold"/>
                <a:sym typeface="Canva Sans 2 Bold"/>
              </a:rPr>
              <a:t>How could you</a:t>
            </a:r>
          </a:p>
          <a:p>
            <a:pPr algn="ctr">
              <a:lnSpc>
                <a:spcPts val="4900"/>
              </a:lnSpc>
            </a:pPr>
            <a:r>
              <a:rPr lang="en-US" sz="3500" b="1" dirty="0">
                <a:solidFill>
                  <a:srgbClr val="141211"/>
                </a:solidFill>
                <a:latin typeface="Canva Sans 2 Bold"/>
                <a:ea typeface="Canva Sans 2 Bold"/>
                <a:cs typeface="Canva Sans 2 Bold"/>
                <a:sym typeface="Canva Sans 2 Bold"/>
              </a:rPr>
              <a:t> use this in</a:t>
            </a:r>
          </a:p>
          <a:p>
            <a:pPr algn="ctr">
              <a:lnSpc>
                <a:spcPts val="4900"/>
              </a:lnSpc>
            </a:pPr>
            <a:r>
              <a:rPr lang="en-US" sz="3500" b="1" dirty="0">
                <a:solidFill>
                  <a:srgbClr val="141211"/>
                </a:solidFill>
                <a:latin typeface="Canva Sans 2 Bold"/>
                <a:ea typeface="Canva Sans 2 Bold"/>
                <a:cs typeface="Canva Sans 2 Bold"/>
                <a:sym typeface="Canva Sans 2 Bold"/>
              </a:rPr>
              <a:t> your workplace?</a:t>
            </a:r>
          </a:p>
        </p:txBody>
      </p:sp>
      <p:sp>
        <p:nvSpPr>
          <p:cNvPr id="10" name="Freeform 10"/>
          <p:cNvSpPr/>
          <p:nvPr/>
        </p:nvSpPr>
        <p:spPr>
          <a:xfrm>
            <a:off x="6733253" y="2413252"/>
            <a:ext cx="3100848" cy="3100848"/>
          </a:xfrm>
          <a:custGeom>
            <a:avLst/>
            <a:gdLst/>
            <a:ahLst/>
            <a:cxnLst/>
            <a:rect l="l" t="t" r="r" b="b"/>
            <a:pathLst>
              <a:path w="3100848" h="3100848">
                <a:moveTo>
                  <a:pt x="0" y="0"/>
                </a:moveTo>
                <a:lnTo>
                  <a:pt x="3100849" y="0"/>
                </a:lnTo>
                <a:lnTo>
                  <a:pt x="3100849" y="3100848"/>
                </a:lnTo>
                <a:lnTo>
                  <a:pt x="0" y="3100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6466416" y="2721933"/>
            <a:ext cx="3569383" cy="308356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2.Identifying Inappropriate</a:t>
            </a:r>
          </a:p>
          <a:p>
            <a:pPr algn="ctr">
              <a:lnSpc>
                <a:spcPts val="3919"/>
              </a:lnSpc>
            </a:pPr>
            <a:r>
              <a:rPr lang="en-US" sz="2799" b="1">
                <a:solidFill>
                  <a:srgbClr val="000000"/>
                </a:solidFill>
                <a:latin typeface="Canva Sans 2 Bold"/>
                <a:ea typeface="Canva Sans 2 Bold"/>
                <a:cs typeface="Canva Sans 2 Bold"/>
                <a:sym typeface="Canva Sans 2 Bold"/>
              </a:rPr>
              <a:t> and </a:t>
            </a:r>
          </a:p>
          <a:p>
            <a:pPr algn="ctr">
              <a:lnSpc>
                <a:spcPts val="3919"/>
              </a:lnSpc>
            </a:pPr>
            <a:r>
              <a:rPr lang="en-US" sz="2799" b="1">
                <a:solidFill>
                  <a:srgbClr val="000000"/>
                </a:solidFill>
                <a:latin typeface="Canva Sans 2 Bold"/>
                <a:ea typeface="Canva Sans 2 Bold"/>
                <a:cs typeface="Canva Sans 2 Bold"/>
                <a:sym typeface="Canva Sans 2 Bold"/>
              </a:rPr>
              <a:t>Unacceptable Behaviours</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2" name="Freeform 12"/>
          <p:cNvSpPr/>
          <p:nvPr/>
        </p:nvSpPr>
        <p:spPr>
          <a:xfrm>
            <a:off x="2717390" y="2815760"/>
            <a:ext cx="2676832" cy="2676832"/>
          </a:xfrm>
          <a:custGeom>
            <a:avLst/>
            <a:gdLst/>
            <a:ahLst/>
            <a:cxnLst/>
            <a:rect l="l" t="t" r="r" b="b"/>
            <a:pathLst>
              <a:path w="2676832" h="2676832">
                <a:moveTo>
                  <a:pt x="0" y="0"/>
                </a:moveTo>
                <a:lnTo>
                  <a:pt x="2676833" y="0"/>
                </a:lnTo>
                <a:lnTo>
                  <a:pt x="2676833" y="2676832"/>
                </a:lnTo>
                <a:lnTo>
                  <a:pt x="0" y="2676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TextBox 13"/>
          <p:cNvSpPr txBox="1"/>
          <p:nvPr/>
        </p:nvSpPr>
        <p:spPr>
          <a:xfrm>
            <a:off x="2280640" y="3235023"/>
            <a:ext cx="3569383" cy="209296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2 Bold"/>
                <a:ea typeface="Canva Sans 2 Bold"/>
                <a:cs typeface="Canva Sans 2 Bold"/>
                <a:sym typeface="Canva Sans 2 Bold"/>
              </a:rPr>
              <a:t>3.Why do</a:t>
            </a:r>
          </a:p>
          <a:p>
            <a:pPr algn="ctr">
              <a:lnSpc>
                <a:spcPts val="3919"/>
              </a:lnSpc>
            </a:pPr>
            <a:r>
              <a:rPr lang="en-US" sz="2799" b="1">
                <a:solidFill>
                  <a:srgbClr val="000000"/>
                </a:solidFill>
                <a:latin typeface="Canva Sans 2 Bold"/>
                <a:ea typeface="Canva Sans 2 Bold"/>
                <a:cs typeface="Canva Sans 2 Bold"/>
                <a:sym typeface="Canva Sans 2 Bold"/>
              </a:rPr>
              <a:t> good people </a:t>
            </a:r>
          </a:p>
          <a:p>
            <a:pPr algn="ctr">
              <a:lnSpc>
                <a:spcPts val="3919"/>
              </a:lnSpc>
            </a:pPr>
            <a:r>
              <a:rPr lang="en-US" sz="2799" b="1">
                <a:solidFill>
                  <a:srgbClr val="000000"/>
                </a:solidFill>
                <a:latin typeface="Canva Sans 2 Bold"/>
                <a:ea typeface="Canva Sans 2 Bold"/>
                <a:cs typeface="Canva Sans 2 Bold"/>
                <a:sym typeface="Canva Sans 2 Bold"/>
              </a:rPr>
              <a:t>behave badly?</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4" name="Freeform 14"/>
          <p:cNvSpPr/>
          <p:nvPr/>
        </p:nvSpPr>
        <p:spPr>
          <a:xfrm>
            <a:off x="4480574" y="5210529"/>
            <a:ext cx="3100848" cy="3100848"/>
          </a:xfrm>
          <a:custGeom>
            <a:avLst/>
            <a:gdLst/>
            <a:ahLst/>
            <a:cxnLst/>
            <a:rect l="l" t="t" r="r" b="b"/>
            <a:pathLst>
              <a:path w="3100848" h="3100848">
                <a:moveTo>
                  <a:pt x="0" y="0"/>
                </a:moveTo>
                <a:lnTo>
                  <a:pt x="3100848" y="0"/>
                </a:lnTo>
                <a:lnTo>
                  <a:pt x="3100848" y="3100848"/>
                </a:lnTo>
                <a:lnTo>
                  <a:pt x="0" y="3100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TextBox 15"/>
          <p:cNvSpPr txBox="1"/>
          <p:nvPr/>
        </p:nvSpPr>
        <p:spPr>
          <a:xfrm>
            <a:off x="4227256" y="5557382"/>
            <a:ext cx="3569383" cy="2773045"/>
          </a:xfrm>
          <a:prstGeom prst="rect">
            <a:avLst/>
          </a:prstGeom>
        </p:spPr>
        <p:txBody>
          <a:bodyPr lIns="0" tIns="0" rIns="0" bIns="0" rtlCol="0" anchor="t">
            <a:spAutoFit/>
          </a:bodyPr>
          <a:lstStyle/>
          <a:p>
            <a:pPr algn="ctr">
              <a:lnSpc>
                <a:spcPts val="3499"/>
              </a:lnSpc>
            </a:pPr>
            <a:r>
              <a:rPr lang="en-US" sz="2499" b="1">
                <a:solidFill>
                  <a:srgbClr val="000000"/>
                </a:solidFill>
                <a:latin typeface="Canva Sans 2 Bold"/>
                <a:ea typeface="Canva Sans 2 Bold"/>
                <a:cs typeface="Canva Sans 2 Bold"/>
                <a:sym typeface="Canva Sans 2 Bold"/>
              </a:rPr>
              <a:t>4.Why do good </a:t>
            </a:r>
          </a:p>
          <a:p>
            <a:pPr algn="ctr">
              <a:lnSpc>
                <a:spcPts val="3499"/>
              </a:lnSpc>
            </a:pPr>
            <a:r>
              <a:rPr lang="en-US" sz="2499" b="1">
                <a:solidFill>
                  <a:srgbClr val="000000"/>
                </a:solidFill>
                <a:latin typeface="Canva Sans 2 Bold"/>
                <a:ea typeface="Canva Sans 2 Bold"/>
                <a:cs typeface="Canva Sans 2 Bold"/>
                <a:sym typeface="Canva Sans 2 Bold"/>
              </a:rPr>
              <a:t>people not </a:t>
            </a:r>
          </a:p>
          <a:p>
            <a:pPr algn="ctr">
              <a:lnSpc>
                <a:spcPts val="3499"/>
              </a:lnSpc>
            </a:pPr>
            <a:r>
              <a:rPr lang="en-US" sz="2499" b="1">
                <a:solidFill>
                  <a:srgbClr val="000000"/>
                </a:solidFill>
                <a:latin typeface="Canva Sans 2 Bold"/>
                <a:ea typeface="Canva Sans 2 Bold"/>
                <a:cs typeface="Canva Sans 2 Bold"/>
                <a:sym typeface="Canva Sans 2 Bold"/>
              </a:rPr>
              <a:t>intervene when </a:t>
            </a:r>
          </a:p>
          <a:p>
            <a:pPr algn="ctr">
              <a:lnSpc>
                <a:spcPts val="3499"/>
              </a:lnSpc>
            </a:pPr>
            <a:r>
              <a:rPr lang="en-US" sz="2499" b="1">
                <a:solidFill>
                  <a:srgbClr val="000000"/>
                </a:solidFill>
                <a:latin typeface="Canva Sans 2 Bold"/>
                <a:ea typeface="Canva Sans 2 Bold"/>
                <a:cs typeface="Canva Sans 2 Bold"/>
                <a:sym typeface="Canva Sans 2 Bold"/>
              </a:rPr>
              <a:t>they see others behaving badly?</a:t>
            </a:r>
          </a:p>
          <a:p>
            <a:pPr algn="ctr">
              <a:lnSpc>
                <a:spcPts val="4759"/>
              </a:lnSpc>
            </a:pPr>
            <a:r>
              <a:rPr lang="en-US" sz="3399" b="1">
                <a:solidFill>
                  <a:srgbClr val="000000"/>
                </a:solidFill>
                <a:latin typeface="Canva Sans 2 Bold"/>
                <a:ea typeface="Canva Sans 2 Bold"/>
                <a:cs typeface="Canva Sans 2 Bold"/>
                <a:sym typeface="Canva Sans 2 Bold"/>
              </a:rPr>
              <a:t> </a:t>
            </a:r>
          </a:p>
        </p:txBody>
      </p:sp>
      <p:sp>
        <p:nvSpPr>
          <p:cNvPr id="16" name="Freeform 16"/>
          <p:cNvSpPr/>
          <p:nvPr/>
        </p:nvSpPr>
        <p:spPr>
          <a:xfrm>
            <a:off x="7358967" y="7595880"/>
            <a:ext cx="2676832" cy="2676832"/>
          </a:xfrm>
          <a:custGeom>
            <a:avLst/>
            <a:gdLst/>
            <a:ahLst/>
            <a:cxnLst/>
            <a:rect l="l" t="t" r="r" b="b"/>
            <a:pathLst>
              <a:path w="2676832" h="2676832">
                <a:moveTo>
                  <a:pt x="0" y="0"/>
                </a:moveTo>
                <a:lnTo>
                  <a:pt x="2676833" y="0"/>
                </a:lnTo>
                <a:lnTo>
                  <a:pt x="2676833" y="2676832"/>
                </a:lnTo>
                <a:lnTo>
                  <a:pt x="0" y="2676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6933278" y="8129197"/>
            <a:ext cx="3569383" cy="1619250"/>
          </a:xfrm>
          <a:prstGeom prst="rect">
            <a:avLst/>
          </a:prstGeom>
        </p:spPr>
        <p:txBody>
          <a:bodyPr lIns="0" tIns="0" rIns="0" bIns="0" rtlCol="0" anchor="t">
            <a:spAutoFit/>
          </a:bodyPr>
          <a:lstStyle/>
          <a:p>
            <a:pPr algn="ctr">
              <a:lnSpc>
                <a:spcPts val="4200"/>
              </a:lnSpc>
            </a:pPr>
            <a:r>
              <a:rPr lang="en-US" sz="3000" b="1">
                <a:solidFill>
                  <a:srgbClr val="000000"/>
                </a:solidFill>
                <a:latin typeface="Canva Sans 2 Bold"/>
                <a:ea typeface="Canva Sans 2 Bold"/>
                <a:cs typeface="Canva Sans 2 Bold"/>
                <a:sym typeface="Canva Sans 2 Bold"/>
              </a:rPr>
              <a:t>5. Active Bystander Strategies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91232"/>
            <a:ext cx="10734461" cy="1259922"/>
            <a:chOff x="0" y="0"/>
            <a:chExt cx="3915960" cy="459623"/>
          </a:xfrm>
        </p:grpSpPr>
        <p:sp>
          <p:nvSpPr>
            <p:cNvPr id="3" name="Freeform 3"/>
            <p:cNvSpPr/>
            <p:nvPr/>
          </p:nvSpPr>
          <p:spPr>
            <a:xfrm>
              <a:off x="0" y="0"/>
              <a:ext cx="3915960" cy="459623"/>
            </a:xfrm>
            <a:custGeom>
              <a:avLst/>
              <a:gdLst/>
              <a:ahLst/>
              <a:cxnLst/>
              <a:rect l="l" t="t" r="r" b="b"/>
              <a:pathLst>
                <a:path w="3915960" h="459623">
                  <a:moveTo>
                    <a:pt x="0" y="0"/>
                  </a:moveTo>
                  <a:lnTo>
                    <a:pt x="3915960" y="0"/>
                  </a:lnTo>
                  <a:lnTo>
                    <a:pt x="3915960" y="459623"/>
                  </a:lnTo>
                  <a:lnTo>
                    <a:pt x="0" y="459623"/>
                  </a:lnTo>
                  <a:close/>
                </a:path>
              </a:pathLst>
            </a:custGeom>
            <a:solidFill>
              <a:srgbClr val="2B1C64"/>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4257952" y="7360560"/>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16" name="Group 16"/>
          <p:cNvGrpSpPr/>
          <p:nvPr/>
        </p:nvGrpSpPr>
        <p:grpSpPr>
          <a:xfrm>
            <a:off x="9582150" y="0"/>
            <a:ext cx="8705850" cy="10287000"/>
            <a:chOff x="0" y="0"/>
            <a:chExt cx="3175918" cy="3752725"/>
          </a:xfrm>
        </p:grpSpPr>
        <p:sp>
          <p:nvSpPr>
            <p:cNvPr id="17" name="Freeform 17"/>
            <p:cNvSpPr/>
            <p:nvPr/>
          </p:nvSpPr>
          <p:spPr>
            <a:xfrm>
              <a:off x="0" y="0"/>
              <a:ext cx="3175918" cy="3752726"/>
            </a:xfrm>
            <a:custGeom>
              <a:avLst/>
              <a:gdLst/>
              <a:ahLst/>
              <a:cxnLst/>
              <a:rect l="l" t="t" r="r" b="b"/>
              <a:pathLst>
                <a:path w="3175918" h="3752726">
                  <a:moveTo>
                    <a:pt x="0" y="0"/>
                  </a:moveTo>
                  <a:lnTo>
                    <a:pt x="3175918" y="0"/>
                  </a:lnTo>
                  <a:lnTo>
                    <a:pt x="3175918" y="3752726"/>
                  </a:lnTo>
                  <a:lnTo>
                    <a:pt x="0" y="3752726"/>
                  </a:lnTo>
                  <a:close/>
                </a:path>
              </a:pathLst>
            </a:custGeom>
            <a:solidFill>
              <a:srgbClr val="2B1C64"/>
            </a:solidFill>
          </p:spPr>
          <p:txBody>
            <a:bodyPr/>
            <a:lstStyle/>
            <a:p>
              <a:endParaRPr lang="en-GB"/>
            </a:p>
          </p:txBody>
        </p:sp>
      </p:grpSp>
      <p:sp>
        <p:nvSpPr>
          <p:cNvPr id="18" name="Freeform 18"/>
          <p:cNvSpPr/>
          <p:nvPr/>
        </p:nvSpPr>
        <p:spPr>
          <a:xfrm flipH="1">
            <a:off x="13935075" y="5034479"/>
            <a:ext cx="4015740" cy="4724400"/>
          </a:xfrm>
          <a:custGeom>
            <a:avLst/>
            <a:gdLst/>
            <a:ahLst/>
            <a:cxnLst/>
            <a:rect l="l" t="t" r="r" b="b"/>
            <a:pathLst>
              <a:path w="4015740" h="4724400">
                <a:moveTo>
                  <a:pt x="4015740" y="0"/>
                </a:moveTo>
                <a:lnTo>
                  <a:pt x="0" y="0"/>
                </a:lnTo>
                <a:lnTo>
                  <a:pt x="0" y="4724400"/>
                </a:lnTo>
                <a:lnTo>
                  <a:pt x="4015740" y="4724400"/>
                </a:lnTo>
                <a:lnTo>
                  <a:pt x="401574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TextBox 19"/>
          <p:cNvSpPr txBox="1"/>
          <p:nvPr/>
        </p:nvSpPr>
        <p:spPr>
          <a:xfrm>
            <a:off x="-662733" y="4667854"/>
            <a:ext cx="14597808" cy="1190625"/>
          </a:xfrm>
          <a:prstGeom prst="rect">
            <a:avLst/>
          </a:prstGeom>
        </p:spPr>
        <p:txBody>
          <a:bodyPr lIns="0" tIns="0" rIns="0" bIns="0" rtlCol="0" anchor="t">
            <a:spAutoFit/>
          </a:bodyPr>
          <a:lstStyle/>
          <a:p>
            <a:pPr algn="ctr">
              <a:lnSpc>
                <a:spcPts val="8400"/>
              </a:lnSpc>
            </a:pPr>
            <a:r>
              <a:rPr lang="en-US" sz="8000" b="1" spc="400" dirty="0">
                <a:solidFill>
                  <a:srgbClr val="FFFFFF"/>
                </a:solidFill>
                <a:latin typeface="Poppins Heavy"/>
                <a:ea typeface="Poppins Heavy"/>
                <a:cs typeface="Poppins Heavy"/>
                <a:sym typeface="Poppins Heavy"/>
              </a:rPr>
              <a:t>KEY TAKE AWAYS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580822" y="-292307"/>
            <a:ext cx="3090723" cy="3090723"/>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4" name="Group 4"/>
          <p:cNvGrpSpPr/>
          <p:nvPr/>
        </p:nvGrpSpPr>
        <p:grpSpPr>
          <a:xfrm rot="-2700000">
            <a:off x="-1412966" y="-124452"/>
            <a:ext cx="2755011" cy="275501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8100000">
            <a:off x="16778099" y="-292307"/>
            <a:ext cx="3090723" cy="309072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8" name="Group 8"/>
          <p:cNvGrpSpPr/>
          <p:nvPr/>
        </p:nvGrpSpPr>
        <p:grpSpPr>
          <a:xfrm rot="-2700000">
            <a:off x="16945955" y="-124452"/>
            <a:ext cx="2755011" cy="275501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0" name="Group 10"/>
          <p:cNvGrpSpPr/>
          <p:nvPr/>
        </p:nvGrpSpPr>
        <p:grpSpPr>
          <a:xfrm>
            <a:off x="9486900" y="3028950"/>
            <a:ext cx="8801100" cy="7258050"/>
            <a:chOff x="0" y="0"/>
            <a:chExt cx="3210665" cy="2647756"/>
          </a:xfrm>
        </p:grpSpPr>
        <p:sp>
          <p:nvSpPr>
            <p:cNvPr id="11" name="Freeform 11"/>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2B4A9D"/>
            </a:solidFill>
          </p:spPr>
          <p:txBody>
            <a:bodyPr/>
            <a:lstStyle/>
            <a:p>
              <a:endParaRPr lang="en-GB"/>
            </a:p>
          </p:txBody>
        </p:sp>
      </p:grpSp>
      <p:grpSp>
        <p:nvGrpSpPr>
          <p:cNvPr id="12" name="Group 12"/>
          <p:cNvGrpSpPr/>
          <p:nvPr/>
        </p:nvGrpSpPr>
        <p:grpSpPr>
          <a:xfrm>
            <a:off x="0" y="3028950"/>
            <a:ext cx="8801100" cy="7258050"/>
            <a:chOff x="0" y="0"/>
            <a:chExt cx="3210665" cy="2647756"/>
          </a:xfrm>
        </p:grpSpPr>
        <p:sp>
          <p:nvSpPr>
            <p:cNvPr id="13" name="Freeform 13"/>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2B4A9D"/>
            </a:solidFill>
          </p:spPr>
          <p:txBody>
            <a:bodyPr/>
            <a:lstStyle/>
            <a:p>
              <a:endParaRPr lang="en-GB"/>
            </a:p>
          </p:txBody>
        </p:sp>
      </p:grpSp>
      <p:grpSp>
        <p:nvGrpSpPr>
          <p:cNvPr id="14" name="Group 14"/>
          <p:cNvGrpSpPr/>
          <p:nvPr/>
        </p:nvGrpSpPr>
        <p:grpSpPr>
          <a:xfrm>
            <a:off x="14730921" y="3938603"/>
            <a:ext cx="3373469" cy="5594481"/>
            <a:chOff x="0" y="0"/>
            <a:chExt cx="4497958" cy="7459309"/>
          </a:xfrm>
        </p:grpSpPr>
        <p:pic>
          <p:nvPicPr>
            <p:cNvPr id="15" name="Picture 15"/>
            <p:cNvPicPr>
              <a:picLocks noChangeAspect="1"/>
            </p:cNvPicPr>
            <p:nvPr/>
          </p:nvPicPr>
          <p:blipFill>
            <a:blip r:embed="rId3"/>
            <a:srcRect l="4775" r="4775"/>
            <a:stretch>
              <a:fillRect/>
            </a:stretch>
          </p:blipFill>
          <p:spPr>
            <a:xfrm>
              <a:off x="0" y="0"/>
              <a:ext cx="4497958" cy="7459309"/>
            </a:xfrm>
            <a:prstGeom prst="rect">
              <a:avLst/>
            </a:prstGeom>
          </p:spPr>
        </p:pic>
      </p:grpSp>
      <p:grpSp>
        <p:nvGrpSpPr>
          <p:cNvPr id="16" name="Group 16"/>
          <p:cNvGrpSpPr/>
          <p:nvPr/>
        </p:nvGrpSpPr>
        <p:grpSpPr>
          <a:xfrm>
            <a:off x="4834503" y="3938603"/>
            <a:ext cx="3718947" cy="5819775"/>
            <a:chOff x="0" y="0"/>
            <a:chExt cx="4958596" cy="7759700"/>
          </a:xfrm>
        </p:grpSpPr>
        <p:pic>
          <p:nvPicPr>
            <p:cNvPr id="17" name="Picture 17"/>
            <p:cNvPicPr>
              <a:picLocks noChangeAspect="1"/>
            </p:cNvPicPr>
            <p:nvPr/>
          </p:nvPicPr>
          <p:blipFill>
            <a:blip r:embed="rId4"/>
            <a:srcRect l="64791" t="14481" b="2897"/>
            <a:stretch>
              <a:fillRect/>
            </a:stretch>
          </p:blipFill>
          <p:spPr>
            <a:xfrm>
              <a:off x="0" y="0"/>
              <a:ext cx="4958596" cy="7759700"/>
            </a:xfrm>
            <a:prstGeom prst="rect">
              <a:avLst/>
            </a:prstGeom>
          </p:spPr>
        </p:pic>
      </p:grpSp>
      <p:sp>
        <p:nvSpPr>
          <p:cNvPr id="18" name="TextBox 18"/>
          <p:cNvSpPr txBox="1"/>
          <p:nvPr/>
        </p:nvSpPr>
        <p:spPr>
          <a:xfrm>
            <a:off x="1480498" y="1057275"/>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VISION AND AIM</a:t>
            </a:r>
          </a:p>
        </p:txBody>
      </p:sp>
      <p:sp>
        <p:nvSpPr>
          <p:cNvPr id="19" name="TextBox 19"/>
          <p:cNvSpPr txBox="1"/>
          <p:nvPr/>
        </p:nvSpPr>
        <p:spPr>
          <a:xfrm>
            <a:off x="9814872" y="3390932"/>
            <a:ext cx="4072578" cy="1019175"/>
          </a:xfrm>
          <a:prstGeom prst="rect">
            <a:avLst/>
          </a:prstGeom>
        </p:spPr>
        <p:txBody>
          <a:bodyPr lIns="0" tIns="0" rIns="0" bIns="0" rtlCol="0" anchor="t">
            <a:spAutoFit/>
          </a:bodyPr>
          <a:lstStyle/>
          <a:p>
            <a:pPr algn="ctr">
              <a:lnSpc>
                <a:spcPts val="7349"/>
              </a:lnSpc>
            </a:pPr>
            <a:r>
              <a:rPr lang="en-US" sz="6999" b="1" spc="349">
                <a:solidFill>
                  <a:srgbClr val="FFFFFF"/>
                </a:solidFill>
                <a:latin typeface="Poppins Ultra-Bold"/>
                <a:ea typeface="Poppins Ultra-Bold"/>
                <a:cs typeface="Poppins Ultra-Bold"/>
                <a:sym typeface="Poppins Ultra-Bold"/>
              </a:rPr>
              <a:t>Aim</a:t>
            </a:r>
          </a:p>
        </p:txBody>
      </p:sp>
      <p:sp>
        <p:nvSpPr>
          <p:cNvPr id="20" name="TextBox 20"/>
          <p:cNvSpPr txBox="1"/>
          <p:nvPr/>
        </p:nvSpPr>
        <p:spPr>
          <a:xfrm>
            <a:off x="327972" y="3390932"/>
            <a:ext cx="4072578" cy="1019142"/>
          </a:xfrm>
          <a:prstGeom prst="rect">
            <a:avLst/>
          </a:prstGeom>
        </p:spPr>
        <p:txBody>
          <a:bodyPr lIns="0" tIns="0" rIns="0" bIns="0" rtlCol="0" anchor="t">
            <a:spAutoFit/>
          </a:bodyPr>
          <a:lstStyle/>
          <a:p>
            <a:pPr algn="ctr">
              <a:lnSpc>
                <a:spcPts val="7349"/>
              </a:lnSpc>
            </a:pPr>
            <a:r>
              <a:rPr lang="en-US" sz="6999" b="1" spc="349">
                <a:solidFill>
                  <a:srgbClr val="FFFFFF"/>
                </a:solidFill>
                <a:latin typeface="Poppins Heavy"/>
                <a:ea typeface="Poppins Heavy"/>
                <a:cs typeface="Poppins Heavy"/>
                <a:sym typeface="Poppins Heavy"/>
              </a:rPr>
              <a:t>Vision</a:t>
            </a:r>
          </a:p>
        </p:txBody>
      </p:sp>
      <p:sp>
        <p:nvSpPr>
          <p:cNvPr id="21" name="TextBox 21"/>
          <p:cNvSpPr txBox="1"/>
          <p:nvPr/>
        </p:nvSpPr>
        <p:spPr>
          <a:xfrm>
            <a:off x="9622570" y="4553942"/>
            <a:ext cx="4670201" cy="5036995"/>
          </a:xfrm>
          <a:prstGeom prst="rect">
            <a:avLst/>
          </a:prstGeom>
        </p:spPr>
        <p:txBody>
          <a:bodyPr lIns="0" tIns="0" rIns="0" bIns="0" rtlCol="0" anchor="t">
            <a:spAutoFit/>
          </a:bodyPr>
          <a:lstStyle/>
          <a:p>
            <a:pPr algn="l">
              <a:lnSpc>
                <a:spcPts val="3930"/>
              </a:lnSpc>
            </a:pPr>
            <a:r>
              <a:rPr lang="en-US" sz="2807" spc="280">
                <a:solidFill>
                  <a:srgbClr val="FFFFFF"/>
                </a:solidFill>
                <a:latin typeface="Lato 1"/>
                <a:ea typeface="Lato 1"/>
                <a:cs typeface="Lato 1"/>
                <a:sym typeface="Lato 1"/>
              </a:rPr>
              <a:t>To deliver the Active Bystander development programme and establish an ‘Active Bystander’ community of practice supporting positive behaviour change for Hereford and Worcestershire.</a:t>
            </a:r>
          </a:p>
          <a:p>
            <a:pPr algn="l">
              <a:lnSpc>
                <a:spcPts val="4660"/>
              </a:lnSpc>
            </a:pPr>
            <a:endParaRPr lang="en-US" sz="2807" spc="280">
              <a:solidFill>
                <a:srgbClr val="FFFFFF"/>
              </a:solidFill>
              <a:latin typeface="Lato 1"/>
              <a:ea typeface="Lato 1"/>
              <a:cs typeface="Lato 1"/>
              <a:sym typeface="Lato 1"/>
            </a:endParaRPr>
          </a:p>
        </p:txBody>
      </p:sp>
      <p:sp>
        <p:nvSpPr>
          <p:cNvPr id="22" name="TextBox 22"/>
          <p:cNvSpPr txBox="1"/>
          <p:nvPr/>
        </p:nvSpPr>
        <p:spPr>
          <a:xfrm>
            <a:off x="251772" y="4563467"/>
            <a:ext cx="4592256" cy="5605273"/>
          </a:xfrm>
          <a:prstGeom prst="rect">
            <a:avLst/>
          </a:prstGeom>
        </p:spPr>
        <p:txBody>
          <a:bodyPr lIns="0" tIns="0" rIns="0" bIns="0" rtlCol="0" anchor="t">
            <a:spAutoFit/>
          </a:bodyPr>
          <a:lstStyle/>
          <a:p>
            <a:pPr algn="l">
              <a:lnSpc>
                <a:spcPts val="3684"/>
              </a:lnSpc>
            </a:pPr>
            <a:r>
              <a:rPr lang="en-US" sz="2631" spc="263">
                <a:solidFill>
                  <a:srgbClr val="FFFFFF"/>
                </a:solidFill>
                <a:latin typeface="Lato 1"/>
                <a:ea typeface="Lato 1"/>
                <a:cs typeface="Lato 1"/>
                <a:sym typeface="Lato 1"/>
              </a:rPr>
              <a:t>Our vision is to establish a proactive organisational culture approach to address harmful behaviours, promote an inclusive and compassionate culture, and role model our system values and expectations.</a:t>
            </a:r>
          </a:p>
          <a:p>
            <a:pPr algn="l">
              <a:lnSpc>
                <a:spcPts val="4336"/>
              </a:lnSpc>
            </a:pPr>
            <a:r>
              <a:rPr lang="en-US" sz="3097" spc="309">
                <a:solidFill>
                  <a:srgbClr val="FFFFFF"/>
                </a:solidFill>
                <a:latin typeface="Lato 1"/>
                <a:ea typeface="Lato 1"/>
                <a:cs typeface="Lato 1"/>
                <a:sym typeface="Lato 1"/>
              </a:rPr>
              <a:t> </a:t>
            </a:r>
          </a:p>
          <a:p>
            <a:pPr algn="l">
              <a:lnSpc>
                <a:spcPts val="3161"/>
              </a:lnSpc>
            </a:pPr>
            <a:endParaRPr lang="en-US" sz="3097" spc="309">
              <a:solidFill>
                <a:srgbClr val="FFFFFF"/>
              </a:solidFill>
              <a:latin typeface="Lato 1"/>
              <a:ea typeface="Lato 1"/>
              <a:cs typeface="Lato 1"/>
              <a:sym typeface="Lato 1"/>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8697593" cy="4892396"/>
          </a:xfrm>
        </p:grpSpPr>
        <p:sp>
          <p:nvSpPr>
            <p:cNvPr id="3" name="Freeform 3"/>
            <p:cNvSpPr/>
            <p:nvPr/>
          </p:nvSpPr>
          <p:spPr>
            <a:xfrm>
              <a:off x="0" y="0"/>
              <a:ext cx="8697592" cy="4892396"/>
            </a:xfrm>
            <a:custGeom>
              <a:avLst/>
              <a:gdLst/>
              <a:ahLst/>
              <a:cxnLst/>
              <a:rect l="l" t="t" r="r" b="b"/>
              <a:pathLst>
                <a:path w="8697592" h="4892396">
                  <a:moveTo>
                    <a:pt x="0" y="0"/>
                  </a:moveTo>
                  <a:lnTo>
                    <a:pt x="8697592" y="0"/>
                  </a:lnTo>
                  <a:lnTo>
                    <a:pt x="8697592" y="4892396"/>
                  </a:lnTo>
                  <a:lnTo>
                    <a:pt x="0" y="4892396"/>
                  </a:lnTo>
                  <a:close/>
                </a:path>
              </a:pathLst>
            </a:custGeom>
            <a:solidFill>
              <a:srgbClr val="2B1C64"/>
            </a:solidFill>
          </p:spPr>
          <p:txBody>
            <a:bodyPr/>
            <a:lstStyle/>
            <a:p>
              <a:endParaRPr lang="en-GB"/>
            </a:p>
          </p:txBody>
        </p:sp>
      </p:grpSp>
      <p:pic>
        <p:nvPicPr>
          <p:cNvPr id="4" name="Picture 4"/>
          <p:cNvPicPr>
            <a:picLocks noChangeAspect="1"/>
          </p:cNvPicPr>
          <p:nvPr/>
        </p:nvPicPr>
        <p:blipFill>
          <a:blip r:embed="rId2"/>
          <a:srcRect/>
          <a:stretch>
            <a:fillRect/>
          </a:stretch>
        </p:blipFill>
        <p:spPr>
          <a:xfrm>
            <a:off x="13285786" y="5143500"/>
            <a:ext cx="3973514" cy="4489847"/>
          </a:xfrm>
          <a:prstGeom prst="rect">
            <a:avLst/>
          </a:prstGeom>
        </p:spPr>
      </p:pic>
      <p:grpSp>
        <p:nvGrpSpPr>
          <p:cNvPr id="5" name="Group 5"/>
          <p:cNvGrpSpPr/>
          <p:nvPr/>
        </p:nvGrpSpPr>
        <p:grpSpPr>
          <a:xfrm>
            <a:off x="3209570" y="539347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FEFE"/>
            </a:solidFill>
          </p:spPr>
          <p:txBody>
            <a:bodyPr/>
            <a:lstStyle/>
            <a:p>
              <a:endParaRPr lang="en-GB"/>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r>
                <a:rPr lang="en-US" sz="1899">
                  <a:solidFill>
                    <a:srgbClr val="FF3131"/>
                  </a:solidFill>
                  <a:latin typeface="Canva Sans 1"/>
                  <a:ea typeface="Canva Sans 1"/>
                  <a:cs typeface="Canva Sans 1"/>
                  <a:sym typeface="Canva Sans 1"/>
                </a:rPr>
                <a:t>INSERT QR CODE FOR ONLINE POST KNOWLEDGE FORM</a:t>
              </a:r>
            </a:p>
          </p:txBody>
        </p:sp>
      </p:grpSp>
      <p:sp>
        <p:nvSpPr>
          <p:cNvPr id="8" name="TextBox 8"/>
          <p:cNvSpPr txBox="1"/>
          <p:nvPr/>
        </p:nvSpPr>
        <p:spPr>
          <a:xfrm>
            <a:off x="354560" y="38100"/>
            <a:ext cx="17578880" cy="4526279"/>
          </a:xfrm>
          <a:prstGeom prst="rect">
            <a:avLst/>
          </a:prstGeom>
        </p:spPr>
        <p:txBody>
          <a:bodyPr lIns="0" tIns="0" rIns="0" bIns="0" rtlCol="0" anchor="t">
            <a:spAutoFit/>
          </a:bodyPr>
          <a:lstStyle/>
          <a:p>
            <a:pPr algn="ctr">
              <a:lnSpc>
                <a:spcPts val="5879"/>
              </a:lnSpc>
            </a:pPr>
            <a:endParaRPr/>
          </a:p>
          <a:p>
            <a:pPr algn="ctr">
              <a:lnSpc>
                <a:spcPts val="5879"/>
              </a:lnSpc>
            </a:pPr>
            <a:r>
              <a:rPr lang="en-US" sz="5599" b="1" spc="279">
                <a:solidFill>
                  <a:srgbClr val="FFFFFF"/>
                </a:solidFill>
                <a:latin typeface="Canva Sans 2 Bold"/>
                <a:ea typeface="Canva Sans 2 Bold"/>
                <a:cs typeface="Canva Sans 2 Bold"/>
                <a:sym typeface="Canva Sans 2 Bold"/>
              </a:rPr>
              <a:t>Complete</a:t>
            </a:r>
          </a:p>
          <a:p>
            <a:pPr algn="ctr">
              <a:lnSpc>
                <a:spcPts val="5879"/>
              </a:lnSpc>
              <a:spcBef>
                <a:spcPct val="0"/>
              </a:spcBef>
            </a:pPr>
            <a:r>
              <a:rPr lang="en-US" sz="5599" b="1" spc="279">
                <a:solidFill>
                  <a:srgbClr val="FFFFFF"/>
                </a:solidFill>
                <a:latin typeface="Canva Sans 2 Bold"/>
                <a:ea typeface="Canva Sans 2 Bold"/>
                <a:cs typeface="Canva Sans 2 Bold"/>
                <a:sym typeface="Canva Sans 2 Bold"/>
              </a:rPr>
              <a:t> </a:t>
            </a:r>
          </a:p>
          <a:p>
            <a:pPr algn="ctr">
              <a:lnSpc>
                <a:spcPts val="5879"/>
              </a:lnSpc>
              <a:spcBef>
                <a:spcPct val="0"/>
              </a:spcBef>
            </a:pPr>
            <a:r>
              <a:rPr lang="en-US" sz="5599" b="1" spc="279">
                <a:solidFill>
                  <a:srgbClr val="FFFFFF"/>
                </a:solidFill>
                <a:latin typeface="Canva Sans 2 Bold"/>
                <a:ea typeface="Canva Sans 2 Bold"/>
                <a:cs typeface="Canva Sans 2 Bold"/>
                <a:sym typeface="Canva Sans 2 Bold"/>
              </a:rPr>
              <a:t>Post-session knowledge</a:t>
            </a:r>
            <a:r>
              <a:rPr lang="en-US" sz="5599" spc="279">
                <a:solidFill>
                  <a:srgbClr val="FFFFFF"/>
                </a:solidFill>
                <a:latin typeface="Canva Sans 2"/>
                <a:ea typeface="Canva Sans 2"/>
                <a:cs typeface="Canva Sans 2"/>
                <a:sym typeface="Canva Sans 2"/>
              </a:rPr>
              <a:t> </a:t>
            </a:r>
            <a:r>
              <a:rPr lang="en-US" sz="5599" b="1" spc="279">
                <a:solidFill>
                  <a:srgbClr val="FFFFFF"/>
                </a:solidFill>
                <a:latin typeface="Canva Sans 2 Bold"/>
                <a:ea typeface="Canva Sans 2 Bold"/>
                <a:cs typeface="Canva Sans 2 Bold"/>
                <a:sym typeface="Canva Sans 2 Bold"/>
              </a:rPr>
              <a:t>self-assessment </a:t>
            </a:r>
          </a:p>
          <a:p>
            <a:pPr algn="ctr">
              <a:lnSpc>
                <a:spcPts val="5879"/>
              </a:lnSpc>
              <a:spcBef>
                <a:spcPct val="0"/>
              </a:spcBef>
            </a:pPr>
            <a:endParaRPr lang="en-US" sz="5599" b="1" spc="279">
              <a:solidFill>
                <a:srgbClr val="FFFFFF"/>
              </a:solidFill>
              <a:latin typeface="Canva Sans 2 Bold"/>
              <a:ea typeface="Canva Sans 2 Bold"/>
              <a:cs typeface="Canva Sans 2 Bold"/>
              <a:sym typeface="Canva Sans 2 Bold"/>
            </a:endParaRPr>
          </a:p>
          <a:p>
            <a:pPr algn="ctr">
              <a:lnSpc>
                <a:spcPts val="5879"/>
              </a:lnSpc>
              <a:spcBef>
                <a:spcPct val="0"/>
              </a:spcBef>
            </a:pPr>
            <a:endParaRPr lang="en-US" sz="5599" b="1" spc="279">
              <a:solidFill>
                <a:srgbClr val="FFFFFF"/>
              </a:solidFill>
              <a:latin typeface="Canva Sans 2 Bold"/>
              <a:ea typeface="Canva Sans 2 Bold"/>
              <a:cs typeface="Canva Sans 2 Bold"/>
              <a:sym typeface="Canva Sans 2 Bold"/>
            </a:endParaRPr>
          </a:p>
        </p:txBody>
      </p:sp>
      <p:pic>
        <p:nvPicPr>
          <p:cNvPr id="10" name="Picture 9" descr="A qr code with a few black squares&#10;&#10;AI-generated content may be incorrect.">
            <a:extLst>
              <a:ext uri="{FF2B5EF4-FFF2-40B4-BE49-F238E27FC236}">
                <a16:creationId xmlns:a16="http://schemas.microsoft.com/office/drawing/2014/main" id="{854922DD-6B52-6F9C-78A1-5EFA4786E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407" y="4747475"/>
            <a:ext cx="4038600" cy="4038600"/>
          </a:xfrm>
          <a:prstGeom prst="rect">
            <a:avLst/>
          </a:prstGeom>
        </p:spPr>
      </p:pic>
      <p:sp>
        <p:nvSpPr>
          <p:cNvPr id="12" name="TextBox 11">
            <a:extLst>
              <a:ext uri="{FF2B5EF4-FFF2-40B4-BE49-F238E27FC236}">
                <a16:creationId xmlns:a16="http://schemas.microsoft.com/office/drawing/2014/main" id="{019E7857-2941-7CCD-E4DA-C409B0BB5216}"/>
              </a:ext>
            </a:extLst>
          </p:cNvPr>
          <p:cNvSpPr txBox="1"/>
          <p:nvPr/>
        </p:nvSpPr>
        <p:spPr>
          <a:xfrm>
            <a:off x="182846" y="9613542"/>
            <a:ext cx="16459200" cy="584775"/>
          </a:xfrm>
          <a:prstGeom prst="rect">
            <a:avLst/>
          </a:prstGeom>
          <a:noFill/>
        </p:spPr>
        <p:txBody>
          <a:bodyPr wrap="square" rtlCol="0">
            <a:spAutoFit/>
          </a:bodyPr>
          <a:lstStyle/>
          <a:p>
            <a:r>
              <a:rPr lang="en-GB" sz="3200" dirty="0">
                <a:solidFill>
                  <a:schemeClr val="bg1"/>
                </a:solidFill>
              </a:rPr>
              <a:t>ABP Post Knowledge Questionnaire - </a:t>
            </a:r>
            <a:r>
              <a:rPr lang="en-GB" sz="3200" dirty="0">
                <a:solidFill>
                  <a:schemeClr val="bg1"/>
                </a:solidFill>
                <a:hlinkClick r:id="rId4">
                  <a:extLst>
                    <a:ext uri="{A12FA001-AC4F-418D-AE19-62706E023703}">
                      <ahyp:hlinkClr xmlns:ahyp="http://schemas.microsoft.com/office/drawing/2018/hyperlinkcolor" val="tx"/>
                    </a:ext>
                  </a:extLst>
                </a:hlinkClick>
              </a:rPr>
              <a:t>https://forms.office.com/e/jL9WTheKPK?origin=lprLink</a:t>
            </a:r>
            <a:endParaRPr lang="en-GB" sz="3200"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62A6E"/>
        </a:solidFill>
        <a:effectLst/>
      </p:bgPr>
    </p:bg>
    <p:spTree>
      <p:nvGrpSpPr>
        <p:cNvPr id="1" name=""/>
        <p:cNvGrpSpPr/>
        <p:nvPr/>
      </p:nvGrpSpPr>
      <p:grpSpPr>
        <a:xfrm>
          <a:off x="0" y="0"/>
          <a:ext cx="0" cy="0"/>
          <a:chOff x="0" y="0"/>
          <a:chExt cx="0" cy="0"/>
        </a:xfrm>
      </p:grpSpPr>
      <p:sp>
        <p:nvSpPr>
          <p:cNvPr id="2" name="TextBox 2"/>
          <p:cNvSpPr txBox="1"/>
          <p:nvPr/>
        </p:nvSpPr>
        <p:spPr>
          <a:xfrm>
            <a:off x="990600" y="-133350"/>
            <a:ext cx="16459200" cy="4926990"/>
          </a:xfrm>
          <a:prstGeom prst="rect">
            <a:avLst/>
          </a:prstGeom>
        </p:spPr>
        <p:txBody>
          <a:bodyPr wrap="square" lIns="0" tIns="0" rIns="0" bIns="0" rtlCol="0" anchor="t">
            <a:spAutoFit/>
          </a:bodyPr>
          <a:lstStyle/>
          <a:p>
            <a:pPr algn="l">
              <a:lnSpc>
                <a:spcPts val="7000"/>
              </a:lnSpc>
            </a:pPr>
            <a:endParaRPr dirty="0"/>
          </a:p>
          <a:p>
            <a:pPr marL="914400" indent="-914400">
              <a:buFont typeface="+mj-lt"/>
              <a:buAutoNum type="arabicPeriod"/>
            </a:pPr>
            <a:r>
              <a:rPr lang="en-GB" sz="5400" b="1" i="0" dirty="0">
                <a:solidFill>
                  <a:schemeClr val="bg1"/>
                </a:solidFill>
                <a:effectLst/>
              </a:rPr>
              <a:t>How would you rate ABP workshops from 1-10?</a:t>
            </a:r>
            <a:endParaRPr lang="en-GB" sz="5400" dirty="0">
              <a:solidFill>
                <a:schemeClr val="bg1"/>
              </a:solidFill>
            </a:endParaRPr>
          </a:p>
          <a:p>
            <a:pPr marL="914400" indent="-914400">
              <a:buFont typeface="+mj-lt"/>
              <a:buAutoNum type="arabicPeriod"/>
            </a:pPr>
            <a:r>
              <a:rPr lang="en-GB" sz="5400" b="1" i="0" dirty="0">
                <a:solidFill>
                  <a:schemeClr val="bg1"/>
                </a:solidFill>
                <a:effectLst/>
              </a:rPr>
              <a:t>Tell us one thing you would do differently as a result of attending the course today?</a:t>
            </a:r>
            <a:endParaRPr lang="en-GB" sz="5400" dirty="0">
              <a:solidFill>
                <a:schemeClr val="bg1"/>
              </a:solidFill>
            </a:endParaRPr>
          </a:p>
          <a:p>
            <a:pPr marL="914400" indent="-914400">
              <a:buFont typeface="+mj-lt"/>
              <a:buAutoNum type="arabicPeriod"/>
            </a:pPr>
            <a:r>
              <a:rPr lang="en-GB" sz="5400" b="1" i="0" dirty="0">
                <a:solidFill>
                  <a:schemeClr val="bg1"/>
                </a:solidFill>
                <a:effectLst/>
              </a:rPr>
              <a:t>Any other comments on today</a:t>
            </a:r>
            <a:endParaRPr lang="en-GB" sz="5400" dirty="0">
              <a:solidFill>
                <a:schemeClr val="bg1"/>
              </a:solidFill>
            </a:endParaRPr>
          </a:p>
          <a:p>
            <a:pPr algn="l">
              <a:lnSpc>
                <a:spcPts val="5459"/>
              </a:lnSpc>
            </a:pPr>
            <a:endParaRPr lang="en-US" sz="5000" b="1" dirty="0">
              <a:solidFill>
                <a:srgbClr val="FFFFFF"/>
              </a:solidFill>
              <a:latin typeface="Canva Sans 2 Bold"/>
              <a:ea typeface="Canva Sans 2 Bold"/>
              <a:cs typeface="Canva Sans 2 Bold"/>
              <a:sym typeface="Canva Sans 2 Bo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580822" y="-292307"/>
            <a:ext cx="3090723" cy="3090723"/>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9DF0"/>
            </a:solidFill>
          </p:spPr>
          <p:txBody>
            <a:bodyPr/>
            <a:lstStyle/>
            <a:p>
              <a:endParaRPr lang="en-GB"/>
            </a:p>
          </p:txBody>
        </p:sp>
      </p:grpSp>
      <p:grpSp>
        <p:nvGrpSpPr>
          <p:cNvPr id="4" name="Group 4"/>
          <p:cNvGrpSpPr/>
          <p:nvPr/>
        </p:nvGrpSpPr>
        <p:grpSpPr>
          <a:xfrm rot="-2700000">
            <a:off x="-1412966" y="-124452"/>
            <a:ext cx="2755011" cy="275501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6" name="Group 6"/>
          <p:cNvGrpSpPr/>
          <p:nvPr/>
        </p:nvGrpSpPr>
        <p:grpSpPr>
          <a:xfrm rot="-8100000">
            <a:off x="16778099" y="-292307"/>
            <a:ext cx="3090723" cy="309072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9DF0"/>
            </a:solidFill>
          </p:spPr>
          <p:txBody>
            <a:bodyPr/>
            <a:lstStyle/>
            <a:p>
              <a:endParaRPr lang="en-GB"/>
            </a:p>
          </p:txBody>
        </p:sp>
      </p:grpSp>
      <p:grpSp>
        <p:nvGrpSpPr>
          <p:cNvPr id="8" name="Group 8"/>
          <p:cNvGrpSpPr/>
          <p:nvPr/>
        </p:nvGrpSpPr>
        <p:grpSpPr>
          <a:xfrm rot="-2700000">
            <a:off x="16945955" y="-124452"/>
            <a:ext cx="2755011" cy="275501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0" name="Group 10"/>
          <p:cNvGrpSpPr/>
          <p:nvPr/>
        </p:nvGrpSpPr>
        <p:grpSpPr>
          <a:xfrm>
            <a:off x="8333345" y="3028950"/>
            <a:ext cx="9954655" cy="7258050"/>
            <a:chOff x="0" y="0"/>
            <a:chExt cx="3631485" cy="2647756"/>
          </a:xfrm>
        </p:grpSpPr>
        <p:sp>
          <p:nvSpPr>
            <p:cNvPr id="11" name="Freeform 11"/>
            <p:cNvSpPr/>
            <p:nvPr/>
          </p:nvSpPr>
          <p:spPr>
            <a:xfrm>
              <a:off x="0" y="0"/>
              <a:ext cx="3631485" cy="2647756"/>
            </a:xfrm>
            <a:custGeom>
              <a:avLst/>
              <a:gdLst/>
              <a:ahLst/>
              <a:cxnLst/>
              <a:rect l="l" t="t" r="r" b="b"/>
              <a:pathLst>
                <a:path w="3631485" h="2647756">
                  <a:moveTo>
                    <a:pt x="0" y="0"/>
                  </a:moveTo>
                  <a:lnTo>
                    <a:pt x="3631485" y="0"/>
                  </a:lnTo>
                  <a:lnTo>
                    <a:pt x="3631485" y="2647756"/>
                  </a:lnTo>
                  <a:lnTo>
                    <a:pt x="0" y="2647756"/>
                  </a:lnTo>
                  <a:close/>
                </a:path>
              </a:pathLst>
            </a:custGeom>
            <a:solidFill>
              <a:srgbClr val="2B4A9D"/>
            </a:solidFill>
          </p:spPr>
          <p:txBody>
            <a:bodyPr/>
            <a:lstStyle/>
            <a:p>
              <a:endParaRPr lang="en-GB"/>
            </a:p>
          </p:txBody>
        </p:sp>
      </p:grpSp>
      <p:grpSp>
        <p:nvGrpSpPr>
          <p:cNvPr id="12" name="Group 12"/>
          <p:cNvGrpSpPr/>
          <p:nvPr/>
        </p:nvGrpSpPr>
        <p:grpSpPr>
          <a:xfrm>
            <a:off x="19050" y="3028950"/>
            <a:ext cx="8801100" cy="7258050"/>
            <a:chOff x="0" y="0"/>
            <a:chExt cx="3210665" cy="2647756"/>
          </a:xfrm>
        </p:grpSpPr>
        <p:sp>
          <p:nvSpPr>
            <p:cNvPr id="13" name="Freeform 13"/>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2B4A9D"/>
            </a:solidFill>
          </p:spPr>
          <p:txBody>
            <a:bodyPr/>
            <a:lstStyle/>
            <a:p>
              <a:endParaRPr lang="en-GB"/>
            </a:p>
          </p:txBody>
        </p:sp>
      </p:grpSp>
      <p:sp>
        <p:nvSpPr>
          <p:cNvPr id="14" name="TextBox 14"/>
          <p:cNvSpPr txBox="1"/>
          <p:nvPr/>
        </p:nvSpPr>
        <p:spPr>
          <a:xfrm>
            <a:off x="563556" y="3096366"/>
            <a:ext cx="16695744" cy="6449983"/>
          </a:xfrm>
          <a:prstGeom prst="rect">
            <a:avLst/>
          </a:prstGeom>
        </p:spPr>
        <p:txBody>
          <a:bodyPr lIns="0" tIns="0" rIns="0" bIns="0" rtlCol="0" anchor="t">
            <a:spAutoFit/>
          </a:bodyPr>
          <a:lstStyle/>
          <a:p>
            <a:pPr algn="l">
              <a:lnSpc>
                <a:spcPts val="5179"/>
              </a:lnSpc>
            </a:pPr>
            <a:endParaRPr/>
          </a:p>
          <a:p>
            <a:pPr algn="l">
              <a:lnSpc>
                <a:spcPts val="5179"/>
              </a:lnSpc>
            </a:pPr>
            <a:endParaRPr/>
          </a:p>
          <a:p>
            <a:pPr algn="l">
              <a:lnSpc>
                <a:spcPts val="5179"/>
              </a:lnSpc>
            </a:pPr>
            <a:r>
              <a:rPr lang="en-US" sz="3699" spc="369">
                <a:solidFill>
                  <a:srgbClr val="FFFFFF"/>
                </a:solidFill>
                <a:latin typeface="Canva Sans 2"/>
                <a:ea typeface="Canva Sans 2"/>
                <a:cs typeface="Canva Sans 2"/>
                <a:sym typeface="Canva Sans 2"/>
              </a:rPr>
              <a:t>Action learning sets and on-going learning </a:t>
            </a:r>
          </a:p>
          <a:p>
            <a:pPr algn="l">
              <a:lnSpc>
                <a:spcPts val="5179"/>
              </a:lnSpc>
            </a:pPr>
            <a:r>
              <a:rPr lang="en-US" sz="3699" spc="369">
                <a:solidFill>
                  <a:srgbClr val="FFFFFF"/>
                </a:solidFill>
                <a:latin typeface="Canva Sans 2"/>
                <a:ea typeface="Canva Sans 2"/>
                <a:cs typeface="Canva Sans 2"/>
                <a:sym typeface="Canva Sans 2"/>
              </a:rPr>
              <a:t>and growth through reflection </a:t>
            </a:r>
          </a:p>
          <a:p>
            <a:pPr algn="l">
              <a:lnSpc>
                <a:spcPts val="5179"/>
              </a:lnSpc>
            </a:pPr>
            <a:endParaRPr lang="en-US" sz="3699" spc="369">
              <a:solidFill>
                <a:srgbClr val="FFFFFF"/>
              </a:solidFill>
              <a:latin typeface="Canva Sans 2"/>
              <a:ea typeface="Canva Sans 2"/>
              <a:cs typeface="Canva Sans 2"/>
              <a:sym typeface="Canva Sans 2"/>
            </a:endParaRPr>
          </a:p>
          <a:p>
            <a:pPr algn="l">
              <a:lnSpc>
                <a:spcPts val="5179"/>
              </a:lnSpc>
            </a:pPr>
            <a:r>
              <a:rPr lang="en-US" sz="3699" spc="369">
                <a:solidFill>
                  <a:srgbClr val="FFFFFF"/>
                </a:solidFill>
                <a:latin typeface="Canva Sans 2"/>
                <a:ea typeface="Canva Sans 2"/>
                <a:cs typeface="Canva Sans 2"/>
                <a:sym typeface="Canva Sans 2"/>
              </a:rPr>
              <a:t>Your Workbook</a:t>
            </a:r>
          </a:p>
          <a:p>
            <a:pPr algn="l">
              <a:lnSpc>
                <a:spcPts val="5179"/>
              </a:lnSpc>
            </a:pPr>
            <a:endParaRPr lang="en-US" sz="3699" spc="369">
              <a:solidFill>
                <a:srgbClr val="FFFFFF"/>
              </a:solidFill>
              <a:latin typeface="Canva Sans 2"/>
              <a:ea typeface="Canva Sans 2"/>
              <a:cs typeface="Canva Sans 2"/>
              <a:sym typeface="Canva Sans 2"/>
            </a:endParaRPr>
          </a:p>
          <a:p>
            <a:pPr algn="l">
              <a:lnSpc>
                <a:spcPts val="5179"/>
              </a:lnSpc>
            </a:pPr>
            <a:r>
              <a:rPr lang="en-US" sz="3699" spc="369">
                <a:solidFill>
                  <a:srgbClr val="FFFFFF"/>
                </a:solidFill>
                <a:latin typeface="Canva Sans 2"/>
                <a:ea typeface="Canva Sans 2"/>
                <a:cs typeface="Canva Sans 2"/>
                <a:sym typeface="Canva Sans 2"/>
              </a:rPr>
              <a:t>Connecting with each other to grow our </a:t>
            </a:r>
          </a:p>
          <a:p>
            <a:pPr algn="l">
              <a:lnSpc>
                <a:spcPts val="5179"/>
              </a:lnSpc>
            </a:pPr>
            <a:r>
              <a:rPr lang="en-US" sz="3699" spc="369">
                <a:solidFill>
                  <a:srgbClr val="FFFFFF"/>
                </a:solidFill>
                <a:latin typeface="Canva Sans 2"/>
                <a:ea typeface="Canva Sans 2"/>
                <a:cs typeface="Canva Sans 2"/>
                <a:sym typeface="Canva Sans 2"/>
              </a:rPr>
              <a:t>community and enhancing support</a:t>
            </a:r>
          </a:p>
          <a:p>
            <a:pPr algn="l">
              <a:lnSpc>
                <a:spcPts val="4098"/>
              </a:lnSpc>
            </a:pPr>
            <a:endParaRPr lang="en-US" sz="3699" spc="369">
              <a:solidFill>
                <a:srgbClr val="FFFFFF"/>
              </a:solidFill>
              <a:latin typeface="Canva Sans 2"/>
              <a:ea typeface="Canva Sans 2"/>
              <a:cs typeface="Canva Sans 2"/>
              <a:sym typeface="Canva Sans 2"/>
            </a:endParaRPr>
          </a:p>
        </p:txBody>
      </p:sp>
      <p:sp>
        <p:nvSpPr>
          <p:cNvPr id="15" name="Freeform 15"/>
          <p:cNvSpPr/>
          <p:nvPr/>
        </p:nvSpPr>
        <p:spPr>
          <a:xfrm>
            <a:off x="12496800" y="4479528"/>
            <a:ext cx="5124450" cy="5124450"/>
          </a:xfrm>
          <a:custGeom>
            <a:avLst/>
            <a:gdLst/>
            <a:ahLst/>
            <a:cxnLst/>
            <a:rect l="l" t="t" r="r" b="b"/>
            <a:pathLst>
              <a:path w="5124450" h="5124450">
                <a:moveTo>
                  <a:pt x="0" y="0"/>
                </a:moveTo>
                <a:lnTo>
                  <a:pt x="5124450" y="0"/>
                </a:lnTo>
                <a:lnTo>
                  <a:pt x="5124450" y="5124450"/>
                </a:lnTo>
                <a:lnTo>
                  <a:pt x="0" y="5124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TextBox 16"/>
          <p:cNvSpPr txBox="1"/>
          <p:nvPr/>
        </p:nvSpPr>
        <p:spPr>
          <a:xfrm>
            <a:off x="1480498" y="1076853"/>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NEXT STEPS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6945955" y="-124452"/>
            <a:ext cx="2755011" cy="275501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4" name="TextBox 4"/>
          <p:cNvSpPr txBox="1"/>
          <p:nvPr/>
        </p:nvSpPr>
        <p:spPr>
          <a:xfrm>
            <a:off x="1480498" y="1076853"/>
            <a:ext cx="15327005" cy="1190625"/>
          </a:xfrm>
          <a:prstGeom prst="rect">
            <a:avLst/>
          </a:prstGeom>
        </p:spPr>
        <p:txBody>
          <a:bodyPr lIns="0" tIns="0" rIns="0" bIns="0" rtlCol="0" anchor="t">
            <a:spAutoFit/>
          </a:bodyPr>
          <a:lstStyle/>
          <a:p>
            <a:pPr algn="ctr">
              <a:lnSpc>
                <a:spcPts val="8400"/>
              </a:lnSpc>
            </a:pPr>
            <a:r>
              <a:rPr lang="en-US" sz="8000" b="1" spc="400">
                <a:solidFill>
                  <a:srgbClr val="2B1C64"/>
                </a:solidFill>
                <a:latin typeface="Poppins Ultra-Bold"/>
                <a:ea typeface="Poppins Ultra-Bold"/>
                <a:cs typeface="Poppins Ultra-Bold"/>
                <a:sym typeface="Poppins Ultra-Bold"/>
              </a:rPr>
              <a:t>ACTION LEARNING SETS</a:t>
            </a:r>
          </a:p>
        </p:txBody>
      </p:sp>
      <p:grpSp>
        <p:nvGrpSpPr>
          <p:cNvPr id="5" name="Group 5"/>
          <p:cNvGrpSpPr/>
          <p:nvPr/>
        </p:nvGrpSpPr>
        <p:grpSpPr>
          <a:xfrm>
            <a:off x="0" y="3028950"/>
            <a:ext cx="18323461" cy="7258050"/>
            <a:chOff x="0" y="0"/>
            <a:chExt cx="6684448" cy="2647756"/>
          </a:xfrm>
        </p:grpSpPr>
        <p:sp>
          <p:nvSpPr>
            <p:cNvPr id="6" name="Freeform 6"/>
            <p:cNvSpPr/>
            <p:nvPr/>
          </p:nvSpPr>
          <p:spPr>
            <a:xfrm>
              <a:off x="0" y="0"/>
              <a:ext cx="6684448" cy="2647756"/>
            </a:xfrm>
            <a:custGeom>
              <a:avLst/>
              <a:gdLst/>
              <a:ahLst/>
              <a:cxnLst/>
              <a:rect l="l" t="t" r="r" b="b"/>
              <a:pathLst>
                <a:path w="6684448" h="2647756">
                  <a:moveTo>
                    <a:pt x="0" y="0"/>
                  </a:moveTo>
                  <a:lnTo>
                    <a:pt x="6684448" y="0"/>
                  </a:lnTo>
                  <a:lnTo>
                    <a:pt x="6684448" y="2647756"/>
                  </a:lnTo>
                  <a:lnTo>
                    <a:pt x="0" y="2647756"/>
                  </a:lnTo>
                  <a:close/>
                </a:path>
              </a:pathLst>
            </a:custGeom>
            <a:solidFill>
              <a:srgbClr val="2B4A9D"/>
            </a:solidFill>
          </p:spPr>
          <p:txBody>
            <a:bodyPr/>
            <a:lstStyle/>
            <a:p>
              <a:endParaRPr lang="en-GB"/>
            </a:p>
          </p:txBody>
        </p:sp>
      </p:grpSp>
      <p:grpSp>
        <p:nvGrpSpPr>
          <p:cNvPr id="7" name="Group 7"/>
          <p:cNvGrpSpPr/>
          <p:nvPr/>
        </p:nvGrpSpPr>
        <p:grpSpPr>
          <a:xfrm rot="-8100000">
            <a:off x="16778099" y="-292307"/>
            <a:ext cx="3090723" cy="3090723"/>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9DF0"/>
            </a:solidFill>
          </p:spPr>
          <p:txBody>
            <a:bodyPr/>
            <a:lstStyle/>
            <a:p>
              <a:endParaRPr lang="en-GB"/>
            </a:p>
          </p:txBody>
        </p:sp>
      </p:grpSp>
      <p:grpSp>
        <p:nvGrpSpPr>
          <p:cNvPr id="9" name="Group 9"/>
          <p:cNvGrpSpPr/>
          <p:nvPr/>
        </p:nvGrpSpPr>
        <p:grpSpPr>
          <a:xfrm rot="-2700000">
            <a:off x="16993580" y="-105402"/>
            <a:ext cx="2755011" cy="2755011"/>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1" name="Group 11"/>
          <p:cNvGrpSpPr/>
          <p:nvPr/>
        </p:nvGrpSpPr>
        <p:grpSpPr>
          <a:xfrm rot="-8100000">
            <a:off x="-1580822" y="-292307"/>
            <a:ext cx="3090723" cy="3090723"/>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9DF0"/>
            </a:solidFill>
          </p:spPr>
          <p:txBody>
            <a:bodyPr/>
            <a:lstStyle/>
            <a:p>
              <a:endParaRPr lang="en-GB"/>
            </a:p>
          </p:txBody>
        </p:sp>
      </p:grpSp>
      <p:grpSp>
        <p:nvGrpSpPr>
          <p:cNvPr id="13" name="Group 13"/>
          <p:cNvGrpSpPr/>
          <p:nvPr/>
        </p:nvGrpSpPr>
        <p:grpSpPr>
          <a:xfrm rot="-2700000">
            <a:off x="-1412966" y="-124452"/>
            <a:ext cx="2755011" cy="2755011"/>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sp>
        <p:nvSpPr>
          <p:cNvPr id="15" name="TextBox 15"/>
          <p:cNvSpPr txBox="1"/>
          <p:nvPr/>
        </p:nvSpPr>
        <p:spPr>
          <a:xfrm>
            <a:off x="6796385" y="4652327"/>
            <a:ext cx="4695230" cy="887095"/>
          </a:xfrm>
          <a:prstGeom prst="rect">
            <a:avLst/>
          </a:prstGeom>
        </p:spPr>
        <p:txBody>
          <a:bodyPr lIns="0" tIns="0" rIns="0" bIns="0" rtlCol="0" anchor="t">
            <a:spAutoFit/>
          </a:bodyPr>
          <a:lstStyle/>
          <a:p>
            <a:pPr algn="ctr">
              <a:lnSpc>
                <a:spcPts val="7279"/>
              </a:lnSpc>
            </a:pPr>
            <a:r>
              <a:rPr lang="en-US" sz="5199" b="1">
                <a:solidFill>
                  <a:srgbClr val="FF3131"/>
                </a:solidFill>
                <a:latin typeface="Canva Sans 1 Bold"/>
                <a:ea typeface="Canva Sans 1 Bold"/>
                <a:cs typeface="Canva Sans 1 Bold"/>
                <a:sym typeface="Canva Sans 1 Bold"/>
              </a:rPr>
              <a:t>INSERT DATES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98647" y="728811"/>
            <a:ext cx="15327005" cy="1190625"/>
          </a:xfrm>
          <a:prstGeom prst="rect">
            <a:avLst/>
          </a:prstGeom>
        </p:spPr>
        <p:txBody>
          <a:bodyPr lIns="0" tIns="0" rIns="0" bIns="0" rtlCol="0" anchor="t">
            <a:spAutoFit/>
          </a:bodyPr>
          <a:lstStyle/>
          <a:p>
            <a:pPr algn="ctr">
              <a:lnSpc>
                <a:spcPts val="8400"/>
              </a:lnSpc>
            </a:pPr>
            <a:r>
              <a:rPr lang="en-US" sz="8000" b="1" spc="400">
                <a:solidFill>
                  <a:srgbClr val="2B1C64"/>
                </a:solidFill>
                <a:latin typeface="Poppins Ultra-Bold"/>
                <a:ea typeface="Poppins Ultra-Bold"/>
                <a:cs typeface="Poppins Ultra-Bold"/>
                <a:sym typeface="Poppins Ultra-Bold"/>
              </a:rPr>
              <a:t>YOUR SUPPORT</a:t>
            </a:r>
          </a:p>
        </p:txBody>
      </p:sp>
      <p:sp>
        <p:nvSpPr>
          <p:cNvPr id="3" name="Freeform 3"/>
          <p:cNvSpPr/>
          <p:nvPr/>
        </p:nvSpPr>
        <p:spPr>
          <a:xfrm>
            <a:off x="13949090" y="17463"/>
            <a:ext cx="4731468" cy="2043261"/>
          </a:xfrm>
          <a:custGeom>
            <a:avLst/>
            <a:gdLst/>
            <a:ahLst/>
            <a:cxnLst/>
            <a:rect l="l" t="t" r="r" b="b"/>
            <a:pathLst>
              <a:path w="4731468" h="2043261">
                <a:moveTo>
                  <a:pt x="0" y="0"/>
                </a:moveTo>
                <a:lnTo>
                  <a:pt x="4731468" y="0"/>
                </a:lnTo>
                <a:lnTo>
                  <a:pt x="4731468" y="2043261"/>
                </a:lnTo>
                <a:lnTo>
                  <a:pt x="0" y="2043261"/>
                </a:lnTo>
                <a:lnTo>
                  <a:pt x="0" y="0"/>
                </a:lnTo>
                <a:close/>
              </a:path>
            </a:pathLst>
          </a:custGeom>
          <a:blipFill>
            <a:blip r:embed="rId3"/>
            <a:stretch>
              <a:fillRect l="-156612" t="-73788" r="-15885" b="-268087"/>
            </a:stretch>
          </a:blipFill>
        </p:spPr>
        <p:txBody>
          <a:bodyPr/>
          <a:lstStyle/>
          <a:p>
            <a:endParaRPr lang="en-GB"/>
          </a:p>
        </p:txBody>
      </p:sp>
      <p:grpSp>
        <p:nvGrpSpPr>
          <p:cNvPr id="4" name="Group 4"/>
          <p:cNvGrpSpPr/>
          <p:nvPr/>
        </p:nvGrpSpPr>
        <p:grpSpPr>
          <a:xfrm>
            <a:off x="0" y="2155974"/>
            <a:ext cx="8953500" cy="8131026"/>
            <a:chOff x="0" y="0"/>
            <a:chExt cx="3266261" cy="2966220"/>
          </a:xfrm>
        </p:grpSpPr>
        <p:sp>
          <p:nvSpPr>
            <p:cNvPr id="5" name="Freeform 5"/>
            <p:cNvSpPr/>
            <p:nvPr/>
          </p:nvSpPr>
          <p:spPr>
            <a:xfrm>
              <a:off x="0" y="0"/>
              <a:ext cx="3266261" cy="2966220"/>
            </a:xfrm>
            <a:custGeom>
              <a:avLst/>
              <a:gdLst/>
              <a:ahLst/>
              <a:cxnLst/>
              <a:rect l="l" t="t" r="r" b="b"/>
              <a:pathLst>
                <a:path w="3266261" h="2966220">
                  <a:moveTo>
                    <a:pt x="0" y="0"/>
                  </a:moveTo>
                  <a:lnTo>
                    <a:pt x="3266261" y="0"/>
                  </a:lnTo>
                  <a:lnTo>
                    <a:pt x="3266261" y="2966220"/>
                  </a:lnTo>
                  <a:lnTo>
                    <a:pt x="0" y="2966220"/>
                  </a:lnTo>
                  <a:close/>
                </a:path>
              </a:pathLst>
            </a:custGeom>
            <a:solidFill>
              <a:srgbClr val="4BBFEB"/>
            </a:solidFill>
          </p:spPr>
          <p:txBody>
            <a:bodyPr/>
            <a:lstStyle/>
            <a:p>
              <a:endParaRPr lang="en-GB"/>
            </a:p>
          </p:txBody>
        </p:sp>
      </p:grpSp>
      <p:grpSp>
        <p:nvGrpSpPr>
          <p:cNvPr id="6" name="Group 6"/>
          <p:cNvGrpSpPr/>
          <p:nvPr/>
        </p:nvGrpSpPr>
        <p:grpSpPr>
          <a:xfrm>
            <a:off x="8953500" y="2155974"/>
            <a:ext cx="9334500" cy="8131026"/>
            <a:chOff x="0" y="0"/>
            <a:chExt cx="3405251" cy="2966220"/>
          </a:xfrm>
        </p:grpSpPr>
        <p:sp>
          <p:nvSpPr>
            <p:cNvPr id="7" name="Freeform 7"/>
            <p:cNvSpPr/>
            <p:nvPr/>
          </p:nvSpPr>
          <p:spPr>
            <a:xfrm>
              <a:off x="0" y="0"/>
              <a:ext cx="3405251" cy="2966220"/>
            </a:xfrm>
            <a:custGeom>
              <a:avLst/>
              <a:gdLst/>
              <a:ahLst/>
              <a:cxnLst/>
              <a:rect l="l" t="t" r="r" b="b"/>
              <a:pathLst>
                <a:path w="3405251" h="2966220">
                  <a:moveTo>
                    <a:pt x="0" y="0"/>
                  </a:moveTo>
                  <a:lnTo>
                    <a:pt x="3405251" y="0"/>
                  </a:lnTo>
                  <a:lnTo>
                    <a:pt x="3405251" y="2966220"/>
                  </a:lnTo>
                  <a:lnTo>
                    <a:pt x="0" y="2966220"/>
                  </a:lnTo>
                  <a:close/>
                </a:path>
              </a:pathLst>
            </a:custGeom>
            <a:solidFill>
              <a:srgbClr val="76A1C0"/>
            </a:solidFill>
          </p:spPr>
          <p:txBody>
            <a:bodyPr/>
            <a:lstStyle/>
            <a:p>
              <a:endParaRPr lang="en-GB"/>
            </a:p>
          </p:txBody>
        </p:sp>
      </p:grpSp>
      <p:sp>
        <p:nvSpPr>
          <p:cNvPr id="8" name="Freeform 8"/>
          <p:cNvSpPr/>
          <p:nvPr/>
        </p:nvSpPr>
        <p:spPr>
          <a:xfrm>
            <a:off x="11964212" y="3449291"/>
            <a:ext cx="3313076" cy="3650772"/>
          </a:xfrm>
          <a:custGeom>
            <a:avLst/>
            <a:gdLst/>
            <a:ahLst/>
            <a:cxnLst/>
            <a:rect l="l" t="t" r="r" b="b"/>
            <a:pathLst>
              <a:path w="3313076" h="3650772">
                <a:moveTo>
                  <a:pt x="0" y="0"/>
                </a:moveTo>
                <a:lnTo>
                  <a:pt x="3313076" y="0"/>
                </a:lnTo>
                <a:lnTo>
                  <a:pt x="3313076" y="3650772"/>
                </a:lnTo>
                <a:lnTo>
                  <a:pt x="0" y="36507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0" y="2060724"/>
            <a:ext cx="8953500" cy="8945206"/>
          </a:xfrm>
          <a:prstGeom prst="rect">
            <a:avLst/>
          </a:prstGeom>
        </p:spPr>
        <p:txBody>
          <a:bodyPr wrap="square" lIns="0" tIns="0" rIns="0" bIns="0" rtlCol="0" anchor="t">
            <a:spAutoFit/>
          </a:bodyPr>
          <a:lstStyle/>
          <a:p>
            <a:pPr algn="ctr">
              <a:lnSpc>
                <a:spcPts val="7000"/>
              </a:lnSpc>
            </a:pPr>
            <a:r>
              <a:rPr lang="en-US" sz="5000" b="1" dirty="0">
                <a:solidFill>
                  <a:srgbClr val="2B1C64"/>
                </a:solidFill>
                <a:latin typeface="Canva Sans 2 Bold"/>
                <a:ea typeface="Canva Sans 2 Bold"/>
                <a:cs typeface="Canva Sans 2 Bold"/>
                <a:sym typeface="Canva Sans 2 Bold"/>
              </a:rPr>
              <a:t> Internal Sponsors</a:t>
            </a:r>
          </a:p>
          <a:p>
            <a:pPr algn="l">
              <a:lnSpc>
                <a:spcPts val="5180"/>
              </a:lnSpc>
            </a:pPr>
            <a:endParaRPr lang="en-US" sz="5000" b="1" dirty="0">
              <a:solidFill>
                <a:srgbClr val="2B1C64"/>
              </a:solidFill>
              <a:latin typeface="Canva Sans 2 Bold"/>
              <a:ea typeface="Canva Sans 2 Bold"/>
              <a:cs typeface="Canva Sans 2 Bold"/>
              <a:sym typeface="Canva Sans 2 Bold"/>
            </a:endParaRPr>
          </a:p>
          <a:p>
            <a:pPr>
              <a:lnSpc>
                <a:spcPts val="4900"/>
              </a:lnSpc>
            </a:pPr>
            <a:r>
              <a:rPr lang="en-US" sz="3500" b="1" dirty="0">
                <a:solidFill>
                  <a:srgbClr val="2B1C64"/>
                </a:solidFill>
                <a:latin typeface="Canva Sans 2 Bold"/>
                <a:ea typeface="Canva Sans 2 Bold"/>
                <a:cs typeface="Canva Sans 2 Bold"/>
                <a:sym typeface="Canva Sans 2 Bold"/>
              </a:rPr>
              <a:t>System SRO - Daniela Locke, Deputy CPO,  Wye Valley Trust </a:t>
            </a:r>
            <a:r>
              <a:rPr lang="en-US" sz="2800" u="sng" dirty="0">
                <a:hlinkClick r:id="rId6"/>
              </a:rPr>
              <a:t>daniela.locke@wvt.nhs.uk</a:t>
            </a:r>
            <a:endParaRPr lang="en-US" sz="2800" u="sng" dirty="0"/>
          </a:p>
          <a:p>
            <a:pPr>
              <a:lnSpc>
                <a:spcPts val="4900"/>
              </a:lnSpc>
            </a:pPr>
            <a:endParaRPr lang="en-US" sz="3500" b="1" dirty="0">
              <a:solidFill>
                <a:srgbClr val="2B1C64"/>
              </a:solidFill>
              <a:latin typeface="Canva Sans 2 Bold"/>
              <a:ea typeface="Canva Sans 2 Bold"/>
              <a:cs typeface="Canva Sans 2 Bold"/>
              <a:sym typeface="Canva Sans 2 Bold"/>
            </a:endParaRPr>
          </a:p>
          <a:p>
            <a:pPr algn="ctr">
              <a:lnSpc>
                <a:spcPts val="7000"/>
              </a:lnSpc>
            </a:pPr>
            <a:r>
              <a:rPr lang="en-US" sz="5000" b="1" dirty="0" err="1">
                <a:solidFill>
                  <a:srgbClr val="2B1C64"/>
                </a:solidFill>
                <a:latin typeface="Canva Sans 2 Bold"/>
                <a:ea typeface="Canva Sans 2 Bold"/>
                <a:cs typeface="Canva Sans 2 Bold"/>
                <a:sym typeface="Canva Sans 2 Bold"/>
              </a:rPr>
              <a:t>Organisational</a:t>
            </a:r>
            <a:r>
              <a:rPr lang="en-US" sz="5000" b="1" dirty="0">
                <a:solidFill>
                  <a:srgbClr val="2B1C64"/>
                </a:solidFill>
                <a:latin typeface="Canva Sans 2 Bold"/>
                <a:ea typeface="Canva Sans 2 Bold"/>
                <a:cs typeface="Canva Sans 2 Bold"/>
                <a:sym typeface="Canva Sans 2 Bold"/>
              </a:rPr>
              <a:t> Sponsors:</a:t>
            </a:r>
          </a:p>
          <a:p>
            <a:pPr algn="ctr">
              <a:lnSpc>
                <a:spcPts val="5180"/>
              </a:lnSpc>
            </a:pPr>
            <a:endParaRPr lang="en-US" sz="5000" b="1" dirty="0">
              <a:solidFill>
                <a:srgbClr val="2B1C64"/>
              </a:solidFill>
              <a:latin typeface="Canva Sans 2 Bold"/>
              <a:ea typeface="Canva Sans 2 Bold"/>
              <a:cs typeface="Canva Sans 2 Bold"/>
              <a:sym typeface="Canva Sans 2 Bold"/>
            </a:endParaRPr>
          </a:p>
          <a:p>
            <a:pPr>
              <a:lnSpc>
                <a:spcPts val="4900"/>
              </a:lnSpc>
            </a:pPr>
            <a:r>
              <a:rPr lang="en-US" sz="3500" b="1" dirty="0">
                <a:solidFill>
                  <a:srgbClr val="2B1C64"/>
                </a:solidFill>
                <a:latin typeface="Canva Sans 2 Bold"/>
                <a:ea typeface="Canva Sans 2 Bold"/>
                <a:cs typeface="Canva Sans 2 Bold"/>
                <a:sym typeface="Canva Sans 2 Bold"/>
              </a:rPr>
              <a:t>Janelle John, EDI Lead, H&amp;W Health &amp; Care Trust </a:t>
            </a:r>
            <a:r>
              <a:rPr lang="en-US" sz="2800" u="sng" dirty="0">
                <a:hlinkClick r:id="rId7"/>
              </a:rPr>
              <a:t>janelle.john2@nhs.net</a:t>
            </a:r>
            <a:endParaRPr lang="en-US" sz="3200" b="1" dirty="0">
              <a:solidFill>
                <a:srgbClr val="2B1C64"/>
              </a:solidFill>
              <a:latin typeface="Canva Sans 2 Bold"/>
              <a:ea typeface="Canva Sans 2 Bold"/>
              <a:cs typeface="Canva Sans 2 Bold"/>
              <a:sym typeface="Canva Sans 2 Bold"/>
            </a:endParaRPr>
          </a:p>
          <a:p>
            <a:pPr algn="l">
              <a:lnSpc>
                <a:spcPts val="4900"/>
              </a:lnSpc>
            </a:pPr>
            <a:endParaRPr lang="en-US" sz="3500" b="1" dirty="0">
              <a:solidFill>
                <a:srgbClr val="2B1C64"/>
              </a:solidFill>
              <a:latin typeface="Canva Sans 2 Bold"/>
              <a:ea typeface="Canva Sans 2 Bold"/>
              <a:cs typeface="Canva Sans 2 Bold"/>
              <a:sym typeface="Canva Sans 2 Bold"/>
            </a:endParaRPr>
          </a:p>
          <a:p>
            <a:pPr>
              <a:lnSpc>
                <a:spcPts val="4900"/>
              </a:lnSpc>
            </a:pPr>
            <a:r>
              <a:rPr lang="en-US" sz="3500" b="1" dirty="0">
                <a:solidFill>
                  <a:srgbClr val="2B1C64"/>
                </a:solidFill>
                <a:latin typeface="Canva Sans 2 Bold"/>
                <a:ea typeface="Canva Sans 2 Bold"/>
                <a:cs typeface="Canva Sans 2 Bold"/>
                <a:sym typeface="Canva Sans 2 Bold"/>
              </a:rPr>
              <a:t>Ali </a:t>
            </a:r>
            <a:r>
              <a:rPr lang="en-US" sz="3500" b="1" dirty="0" err="1">
                <a:solidFill>
                  <a:srgbClr val="2B1C64"/>
                </a:solidFill>
                <a:latin typeface="Canva Sans 2 Bold"/>
                <a:ea typeface="Canva Sans 2 Bold"/>
                <a:cs typeface="Canva Sans 2 Bold"/>
                <a:sym typeface="Canva Sans 2 Bold"/>
              </a:rPr>
              <a:t>Koeltgen</a:t>
            </a:r>
            <a:r>
              <a:rPr lang="en-US" sz="3500" b="1" dirty="0">
                <a:solidFill>
                  <a:srgbClr val="2B1C64"/>
                </a:solidFill>
                <a:latin typeface="Canva Sans 2 Bold"/>
                <a:ea typeface="Canva Sans 2 Bold"/>
                <a:cs typeface="Canva Sans 2 Bold"/>
                <a:sym typeface="Canva Sans 2 Bold"/>
              </a:rPr>
              <a:t>, CPO, Worcester Acute Hospitals Trust </a:t>
            </a:r>
            <a:r>
              <a:rPr lang="en-US" sz="2800" u="sng" dirty="0">
                <a:hlinkClick r:id="rId8"/>
              </a:rPr>
              <a:t>a.koeltgen@nhs.net</a:t>
            </a:r>
            <a:endParaRPr lang="en-US" sz="2800" b="1" dirty="0">
              <a:solidFill>
                <a:srgbClr val="2B1C64"/>
              </a:solidFill>
              <a:latin typeface="Canva Sans 2 Bold"/>
              <a:ea typeface="Canva Sans 2 Bold"/>
              <a:cs typeface="Canva Sans 2 Bold"/>
              <a:sym typeface="Canva Sans 2 Bold"/>
            </a:endParaRPr>
          </a:p>
          <a:p>
            <a:pPr algn="ctr">
              <a:lnSpc>
                <a:spcPts val="7000"/>
              </a:lnSpc>
            </a:pPr>
            <a:endParaRPr lang="en-US" sz="3500" b="1" dirty="0">
              <a:solidFill>
                <a:srgbClr val="2B1C64"/>
              </a:solidFill>
              <a:latin typeface="Canva Sans 2 Bold"/>
              <a:ea typeface="Canva Sans 2 Bold"/>
              <a:cs typeface="Canva Sans 2 Bold"/>
              <a:sym typeface="Canva Sans 2 Bold"/>
            </a:endParaRPr>
          </a:p>
        </p:txBody>
      </p:sp>
      <p:sp>
        <p:nvSpPr>
          <p:cNvPr id="10" name="TextBox 10"/>
          <p:cNvSpPr txBox="1"/>
          <p:nvPr/>
        </p:nvSpPr>
        <p:spPr>
          <a:xfrm>
            <a:off x="8953500" y="9414134"/>
            <a:ext cx="9334500" cy="720649"/>
          </a:xfrm>
          <a:prstGeom prst="rect">
            <a:avLst/>
          </a:prstGeom>
        </p:spPr>
        <p:txBody>
          <a:bodyPr lIns="0" tIns="0" rIns="0" bIns="0" rtlCol="0" anchor="t">
            <a:spAutoFit/>
          </a:bodyPr>
          <a:lstStyle/>
          <a:p>
            <a:pPr algn="ctr">
              <a:lnSpc>
                <a:spcPts val="2800"/>
              </a:lnSpc>
            </a:pPr>
            <a:r>
              <a:rPr lang="en-US" sz="2000" b="1">
                <a:solidFill>
                  <a:srgbClr val="000000"/>
                </a:solidFill>
                <a:latin typeface="Canva Sans 2 Bold"/>
                <a:ea typeface="Canva Sans 2 Bold"/>
                <a:cs typeface="Canva Sans 2 Bold"/>
                <a:sym typeface="Canva Sans 2 Bold"/>
              </a:rPr>
              <a:t>All other Organisations; Contact your local Health &amp; Wellbeing Team, or,</a:t>
            </a:r>
          </a:p>
          <a:p>
            <a:pPr algn="ctr">
              <a:lnSpc>
                <a:spcPts val="2800"/>
              </a:lnSpc>
              <a:spcBef>
                <a:spcPct val="0"/>
              </a:spcBef>
            </a:pPr>
            <a:r>
              <a:rPr lang="en-US" sz="2000" b="1">
                <a:solidFill>
                  <a:srgbClr val="000000"/>
                </a:solidFill>
                <a:latin typeface="Canva Sans 2 Bold"/>
                <a:ea typeface="Canva Sans 2 Bold"/>
                <a:cs typeface="Canva Sans 2 Bold"/>
                <a:sym typeface="Canva Sans 2 Bold"/>
              </a:rPr>
              <a:t>Access your organisations' Employee Assistance Programme for support </a:t>
            </a:r>
          </a:p>
        </p:txBody>
      </p:sp>
      <p:sp>
        <p:nvSpPr>
          <p:cNvPr id="11" name="TextBox 11"/>
          <p:cNvSpPr txBox="1"/>
          <p:nvPr/>
        </p:nvSpPr>
        <p:spPr>
          <a:xfrm>
            <a:off x="8953500" y="2187485"/>
            <a:ext cx="9334500" cy="1167091"/>
          </a:xfrm>
          <a:prstGeom prst="rect">
            <a:avLst/>
          </a:prstGeom>
        </p:spPr>
        <p:txBody>
          <a:bodyPr lIns="0" tIns="0" rIns="0" bIns="0" rtlCol="0" anchor="t">
            <a:spAutoFit/>
          </a:bodyPr>
          <a:lstStyle/>
          <a:p>
            <a:pPr algn="ctr">
              <a:lnSpc>
                <a:spcPts val="3500"/>
              </a:lnSpc>
            </a:pPr>
            <a:r>
              <a:rPr lang="en-US" sz="2500" b="1">
                <a:solidFill>
                  <a:srgbClr val="000000"/>
                </a:solidFill>
                <a:latin typeface="Canva Sans 2 Bold"/>
                <a:ea typeface="Canva Sans 2 Bold"/>
                <a:cs typeface="Canva Sans 2 Bold"/>
                <a:sym typeface="Canva Sans 2 Bold"/>
              </a:rPr>
              <a:t>ICS  support can be found on the wellbeing resources page of the ICS website </a:t>
            </a:r>
          </a:p>
          <a:p>
            <a:pPr algn="ctr">
              <a:lnSpc>
                <a:spcPts val="2240"/>
              </a:lnSpc>
              <a:spcBef>
                <a:spcPct val="0"/>
              </a:spcBef>
            </a:pPr>
            <a:r>
              <a:rPr lang="en-US" sz="1600" b="1" u="sng">
                <a:solidFill>
                  <a:srgbClr val="000000"/>
                </a:solidFill>
                <a:latin typeface="Canva Sans 2 Bold"/>
                <a:ea typeface="Canva Sans 2 Bold"/>
                <a:cs typeface="Canva Sans 2 Bold"/>
                <a:sym typeface="Canva Sans 2 Bold"/>
                <a:hlinkClick r:id="rId9" tooltip="https://gbr01.safelinks.protection.outlook.com/?url=https%3A%2F%2Fwww.hwics.org.uk%2Four-people%2Flooking-after-you&amp;data=05%7C02%7Clouise.barnes35%40nhs.net%7C7bee5abb7194411cd31108dd08aaf461%7C37c354b285b047f5b22207b48d774ee3%7C0%7C0%7C638676252513685501%7CUnknown%7CTWFpbGZsb3d8eyJFbXB0eU1hcGkiOnRydWUsIlYiOiIwLjAuMDAwMCIsIlAiOiJXaW4zMiIsIkFOIjoiTWFpbCIsIldUIjoyfQ%3D%3D%7C0%7C%7C%7C&amp;sdata=HA6SGpUNx87oSYQMsCp2bgJOzeWk%2BlDyHkWLhQTG%2BE8%3D&amp;reserved=0"/>
              </a:rPr>
              <a:t>Looking After Our People :: Herefordshire and Worcestershire Integrated Care System</a:t>
            </a:r>
          </a:p>
        </p:txBody>
      </p:sp>
      <p:sp>
        <p:nvSpPr>
          <p:cNvPr id="12" name="TextBox 12"/>
          <p:cNvSpPr txBox="1"/>
          <p:nvPr/>
        </p:nvSpPr>
        <p:spPr>
          <a:xfrm>
            <a:off x="8953500" y="7128104"/>
            <a:ext cx="9334500" cy="2130196"/>
          </a:xfrm>
          <a:prstGeom prst="rect">
            <a:avLst/>
          </a:prstGeom>
        </p:spPr>
        <p:txBody>
          <a:bodyPr lIns="0" tIns="0" rIns="0" bIns="0" rtlCol="0" anchor="t">
            <a:spAutoFit/>
          </a:bodyPr>
          <a:lstStyle/>
          <a:p>
            <a:pPr algn="ctr">
              <a:lnSpc>
                <a:spcPts val="2800"/>
              </a:lnSpc>
              <a:spcBef>
                <a:spcPct val="0"/>
              </a:spcBef>
            </a:pPr>
            <a:r>
              <a:rPr lang="en-US" sz="2000" b="1">
                <a:solidFill>
                  <a:srgbClr val="000000"/>
                </a:solidFill>
                <a:latin typeface="Canva Sans 2 Bold"/>
                <a:ea typeface="Canva Sans 2 Bold"/>
                <a:cs typeface="Canva Sans 2 Bold"/>
                <a:sym typeface="Canva Sans 2 Bold"/>
              </a:rPr>
              <a:t>Worcester Acute</a:t>
            </a:r>
            <a:r>
              <a:rPr lang="en-US" sz="2000">
                <a:solidFill>
                  <a:srgbClr val="000000"/>
                </a:solidFill>
                <a:latin typeface="Canva Sans 2"/>
                <a:ea typeface="Canva Sans 2"/>
                <a:cs typeface="Canva Sans 2"/>
                <a:sym typeface="Canva Sans 2"/>
              </a:rPr>
              <a:t>: Visit the Health and Wellbeing Hub on the Trust Sharepoint (intranet)</a:t>
            </a:r>
          </a:p>
          <a:p>
            <a:pPr algn="ctr">
              <a:lnSpc>
                <a:spcPts val="2800"/>
              </a:lnSpc>
              <a:spcBef>
                <a:spcPct val="0"/>
              </a:spcBef>
            </a:pPr>
            <a:r>
              <a:rPr lang="en-US" sz="2000" b="1">
                <a:solidFill>
                  <a:srgbClr val="000000"/>
                </a:solidFill>
                <a:latin typeface="Canva Sans 2 Bold"/>
                <a:ea typeface="Canva Sans 2 Bold"/>
                <a:cs typeface="Canva Sans 2 Bold"/>
                <a:sym typeface="Canva Sans 2 Bold"/>
              </a:rPr>
              <a:t> Health &amp; Care Trust</a:t>
            </a:r>
            <a:r>
              <a:rPr lang="en-US" sz="2000">
                <a:solidFill>
                  <a:srgbClr val="000000"/>
                </a:solidFill>
                <a:latin typeface="Canva Sans 2"/>
                <a:ea typeface="Canva Sans 2"/>
                <a:cs typeface="Canva Sans 2"/>
                <a:sym typeface="Canva Sans 2"/>
              </a:rPr>
              <a:t>: Visit the Mental Health Hub for a comprehensive wellbeing support package, including physiotherapy and 24/7 counselling services </a:t>
            </a:r>
          </a:p>
          <a:p>
            <a:pPr algn="ctr">
              <a:lnSpc>
                <a:spcPts val="2800"/>
              </a:lnSpc>
              <a:spcBef>
                <a:spcPct val="0"/>
              </a:spcBef>
            </a:pPr>
            <a:r>
              <a:rPr lang="en-US" sz="2000" b="1">
                <a:solidFill>
                  <a:srgbClr val="000000"/>
                </a:solidFill>
                <a:latin typeface="Canva Sans 2 Bold"/>
                <a:ea typeface="Canva Sans 2 Bold"/>
                <a:cs typeface="Canva Sans 2 Bold"/>
                <a:sym typeface="Canva Sans 2 Bold"/>
              </a:rPr>
              <a:t>Wye Valley Trust</a:t>
            </a:r>
            <a:r>
              <a:rPr lang="en-US" sz="2000">
                <a:solidFill>
                  <a:srgbClr val="000000"/>
                </a:solidFill>
                <a:latin typeface="Canva Sans 2"/>
                <a:ea typeface="Canva Sans 2"/>
                <a:cs typeface="Canva Sans 2"/>
                <a:sym typeface="Canva Sans 2"/>
              </a:rPr>
              <a:t>: Staff Wellbeing Hub http://www.hwstaffhub.nhs.net/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443228"/>
            <a:ext cx="15327005" cy="1190625"/>
          </a:xfrm>
          <a:prstGeom prst="rect">
            <a:avLst/>
          </a:prstGeom>
        </p:spPr>
        <p:txBody>
          <a:bodyPr lIns="0" tIns="0" rIns="0" bIns="0" rtlCol="0" anchor="t">
            <a:spAutoFit/>
          </a:bodyPr>
          <a:lstStyle/>
          <a:p>
            <a:pPr algn="ctr">
              <a:lnSpc>
                <a:spcPts val="8400"/>
              </a:lnSpc>
            </a:pPr>
            <a:r>
              <a:rPr lang="en-US" sz="8000" b="1" spc="400">
                <a:solidFill>
                  <a:srgbClr val="2B4A9D"/>
                </a:solidFill>
                <a:latin typeface="Poppins Ultra-Bold"/>
                <a:ea typeface="Poppins Ultra-Bold"/>
                <a:cs typeface="Poppins Ultra-Bold"/>
                <a:sym typeface="Poppins Ultra-Bold"/>
              </a:rPr>
              <a:t>THANKYOU!</a:t>
            </a:r>
          </a:p>
        </p:txBody>
      </p:sp>
      <p:sp>
        <p:nvSpPr>
          <p:cNvPr id="3" name="Freeform 3"/>
          <p:cNvSpPr/>
          <p:nvPr/>
        </p:nvSpPr>
        <p:spPr>
          <a:xfrm>
            <a:off x="0" y="0"/>
            <a:ext cx="4731468" cy="2043261"/>
          </a:xfrm>
          <a:custGeom>
            <a:avLst/>
            <a:gdLst/>
            <a:ahLst/>
            <a:cxnLst/>
            <a:rect l="l" t="t" r="r" b="b"/>
            <a:pathLst>
              <a:path w="4731468" h="2043261">
                <a:moveTo>
                  <a:pt x="0" y="0"/>
                </a:moveTo>
                <a:lnTo>
                  <a:pt x="4731468" y="0"/>
                </a:lnTo>
                <a:lnTo>
                  <a:pt x="4731468" y="2043261"/>
                </a:lnTo>
                <a:lnTo>
                  <a:pt x="0" y="2043261"/>
                </a:lnTo>
                <a:lnTo>
                  <a:pt x="0" y="0"/>
                </a:lnTo>
                <a:close/>
              </a:path>
            </a:pathLst>
          </a:custGeom>
          <a:blipFill>
            <a:blip r:embed="rId2"/>
            <a:stretch>
              <a:fillRect l="-156612" t="-73788" r="-15885" b="-268087"/>
            </a:stretch>
          </a:blipFill>
        </p:spPr>
        <p:txBody>
          <a:bodyPr/>
          <a:lstStyle/>
          <a:p>
            <a:endParaRPr lang="en-GB"/>
          </a:p>
        </p:txBody>
      </p:sp>
      <p:sp>
        <p:nvSpPr>
          <p:cNvPr id="4" name="Freeform 4"/>
          <p:cNvSpPr/>
          <p:nvPr/>
        </p:nvSpPr>
        <p:spPr>
          <a:xfrm>
            <a:off x="1754454" y="4707199"/>
            <a:ext cx="1222560" cy="872602"/>
          </a:xfrm>
          <a:custGeom>
            <a:avLst/>
            <a:gdLst/>
            <a:ahLst/>
            <a:cxnLst/>
            <a:rect l="l" t="t" r="r" b="b"/>
            <a:pathLst>
              <a:path w="1222560" h="872602">
                <a:moveTo>
                  <a:pt x="0" y="0"/>
                </a:moveTo>
                <a:lnTo>
                  <a:pt x="1222560" y="0"/>
                </a:lnTo>
                <a:lnTo>
                  <a:pt x="1222560" y="872602"/>
                </a:lnTo>
                <a:lnTo>
                  <a:pt x="0" y="872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754454" y="5888400"/>
            <a:ext cx="1222560" cy="1086967"/>
          </a:xfrm>
          <a:custGeom>
            <a:avLst/>
            <a:gdLst/>
            <a:ahLst/>
            <a:cxnLst/>
            <a:rect l="l" t="t" r="r" b="b"/>
            <a:pathLst>
              <a:path w="1222560" h="1086967">
                <a:moveTo>
                  <a:pt x="0" y="0"/>
                </a:moveTo>
                <a:lnTo>
                  <a:pt x="1222560" y="0"/>
                </a:lnTo>
                <a:lnTo>
                  <a:pt x="1222560" y="1086967"/>
                </a:lnTo>
                <a:lnTo>
                  <a:pt x="0" y="10869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61925" y="9696513"/>
            <a:ext cx="573571" cy="576453"/>
          </a:xfrm>
          <a:custGeom>
            <a:avLst/>
            <a:gdLst/>
            <a:ahLst/>
            <a:cxnLst/>
            <a:rect l="l" t="t" r="r" b="b"/>
            <a:pathLst>
              <a:path w="573571" h="576453">
                <a:moveTo>
                  <a:pt x="0" y="0"/>
                </a:moveTo>
                <a:lnTo>
                  <a:pt x="573571" y="0"/>
                </a:lnTo>
                <a:lnTo>
                  <a:pt x="573571" y="576454"/>
                </a:lnTo>
                <a:lnTo>
                  <a:pt x="0" y="576454"/>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3880412" y="2495871"/>
            <a:ext cx="11240599" cy="5087803"/>
          </a:xfrm>
          <a:prstGeom prst="rect">
            <a:avLst/>
          </a:prstGeom>
        </p:spPr>
        <p:txBody>
          <a:bodyPr lIns="0" tIns="0" rIns="0" bIns="0" rtlCol="0" anchor="t">
            <a:spAutoFit/>
          </a:bodyPr>
          <a:lstStyle/>
          <a:p>
            <a:pPr algn="l">
              <a:lnSpc>
                <a:spcPts val="5011"/>
              </a:lnSpc>
            </a:pPr>
            <a:endParaRPr dirty="0"/>
          </a:p>
          <a:p>
            <a:pPr algn="l">
              <a:lnSpc>
                <a:spcPts val="5011"/>
              </a:lnSpc>
            </a:pPr>
            <a:r>
              <a:rPr lang="en-US" sz="3550" b="1" dirty="0">
                <a:solidFill>
                  <a:srgbClr val="000000"/>
                </a:solidFill>
                <a:latin typeface="Open Sans Bold"/>
                <a:ea typeface="Open Sans Bold"/>
                <a:cs typeface="Open Sans Bold"/>
                <a:sym typeface="Open Sans Bold"/>
              </a:rPr>
              <a:t> Connect with us at:</a:t>
            </a:r>
            <a:endParaRPr lang="en-US" sz="3550" b="1" dirty="0">
              <a:solidFill>
                <a:srgbClr val="000000"/>
              </a:solidFill>
              <a:latin typeface="Open Sans Bold"/>
              <a:ea typeface="Open Sans Bold"/>
              <a:cs typeface="Open Sans Bold"/>
            </a:endParaRPr>
          </a:p>
          <a:p>
            <a:pPr algn="l">
              <a:lnSpc>
                <a:spcPts val="5011"/>
              </a:lnSpc>
            </a:pPr>
            <a:endParaRPr lang="en-US" sz="3579" b="1" dirty="0">
              <a:solidFill>
                <a:srgbClr val="000000"/>
              </a:solidFill>
              <a:latin typeface="Open Sans Bold"/>
              <a:ea typeface="Open Sans Bold"/>
              <a:cs typeface="Open Sans Bold"/>
              <a:sym typeface="Open Sans Bold"/>
            </a:endParaRPr>
          </a:p>
          <a:p>
            <a:pPr>
              <a:lnSpc>
                <a:spcPts val="5011"/>
              </a:lnSpc>
            </a:pPr>
            <a:r>
              <a:rPr lang="en-US" sz="3550" b="1" dirty="0">
                <a:solidFill>
                  <a:srgbClr val="000000"/>
                </a:solidFill>
                <a:latin typeface="Open Sans Bold"/>
                <a:ea typeface="Open Sans Bold"/>
                <a:cs typeface="Open Sans Bold"/>
                <a:sym typeface="Open Sans Bold"/>
                <a:hlinkClick r:id="rId8"/>
              </a:rPr>
              <a:t>Kate.stephens12@nhs.net</a:t>
            </a:r>
            <a:r>
              <a:rPr lang="en-US" sz="3550" b="1" dirty="0">
                <a:solidFill>
                  <a:srgbClr val="000000"/>
                </a:solidFill>
                <a:latin typeface="Open Sans Bold"/>
                <a:ea typeface="Open Sans Bold"/>
                <a:cs typeface="Open Sans Bold"/>
                <a:sym typeface="Open Sans Bold"/>
              </a:rPr>
              <a:t> (ICS Project Lead)</a:t>
            </a:r>
            <a:endParaRPr lang="en-US" sz="3550" b="1" dirty="0">
              <a:solidFill>
                <a:srgbClr val="000000"/>
              </a:solidFill>
              <a:latin typeface="Open Sans Bold"/>
              <a:ea typeface="Open Sans Bold"/>
              <a:cs typeface="Open Sans Bold"/>
            </a:endParaRPr>
          </a:p>
          <a:p>
            <a:pPr algn="l">
              <a:lnSpc>
                <a:spcPts val="5011"/>
              </a:lnSpc>
            </a:pPr>
            <a:endParaRPr lang="en-US" sz="3579" b="1" dirty="0">
              <a:solidFill>
                <a:srgbClr val="000000"/>
              </a:solidFill>
              <a:latin typeface="Open Sans Bold"/>
              <a:ea typeface="Open Sans Bold"/>
              <a:cs typeface="Open Sans Bold"/>
              <a:sym typeface="Open Sans Bold"/>
            </a:endParaRPr>
          </a:p>
          <a:p>
            <a:pPr algn="l">
              <a:lnSpc>
                <a:spcPts val="5011"/>
              </a:lnSpc>
            </a:pPr>
            <a:r>
              <a:rPr lang="en-US" sz="3550" b="1" dirty="0">
                <a:solidFill>
                  <a:srgbClr val="000000"/>
                </a:solidFill>
                <a:latin typeface="Open Sans Bold"/>
                <a:ea typeface="Open Sans Bold"/>
                <a:cs typeface="Open Sans Bold"/>
                <a:sym typeface="Open Sans Bold"/>
                <a:hlinkClick r:id="rId9"/>
              </a:rPr>
              <a:t>https://www.hwics.org.uk/our-people/looking-after-you/active-bystander-programme</a:t>
            </a:r>
            <a:endParaRPr lang="en-US" sz="3550" b="1">
              <a:solidFill>
                <a:srgbClr val="000000"/>
              </a:solidFill>
              <a:latin typeface="Open Sans Bold"/>
              <a:ea typeface="Open Sans Bold"/>
              <a:cs typeface="Open Sans Bold"/>
            </a:endParaRPr>
          </a:p>
          <a:p>
            <a:pPr algn="l">
              <a:lnSpc>
                <a:spcPts val="5011"/>
              </a:lnSpc>
            </a:pPr>
            <a:endParaRPr lang="en-US" sz="3579" b="1" dirty="0">
              <a:solidFill>
                <a:srgbClr val="000000"/>
              </a:solidFill>
              <a:latin typeface="Open Sans Bold"/>
              <a:ea typeface="Open Sans Bold"/>
              <a:cs typeface="Open Sans Bold"/>
              <a:sym typeface="Open Sans Bold"/>
            </a:endParaRPr>
          </a:p>
        </p:txBody>
      </p:sp>
      <p:sp>
        <p:nvSpPr>
          <p:cNvPr id="10" name="TextBox 10"/>
          <p:cNvSpPr txBox="1"/>
          <p:nvPr/>
        </p:nvSpPr>
        <p:spPr>
          <a:xfrm>
            <a:off x="713424" y="9848913"/>
            <a:ext cx="17574576" cy="375284"/>
          </a:xfrm>
          <a:prstGeom prst="rect">
            <a:avLst/>
          </a:prstGeom>
        </p:spPr>
        <p:txBody>
          <a:bodyPr lIns="0" tIns="0" rIns="0" bIns="0" rtlCol="0" anchor="t">
            <a:spAutoFit/>
          </a:bodyPr>
          <a:lstStyle/>
          <a:p>
            <a:pPr algn="ctr">
              <a:lnSpc>
                <a:spcPts val="2940"/>
              </a:lnSpc>
            </a:pPr>
            <a:r>
              <a:rPr lang="en-US" sz="2100">
                <a:solidFill>
                  <a:srgbClr val="000000"/>
                </a:solidFill>
                <a:latin typeface="Canva Sans 2"/>
                <a:ea typeface="Canva Sans 2"/>
                <a:cs typeface="Canva Sans 2"/>
                <a:sym typeface="Canva Sans 2"/>
              </a:rPr>
              <a:t>We ask that you do not share, edit  or make copies of this presentation without prior consent from the LLR ICB via the LLR Academy</a:t>
            </a:r>
          </a:p>
        </p:txBody>
      </p:sp>
      <p:pic>
        <p:nvPicPr>
          <p:cNvPr id="12" name="Picture 2">
            <a:extLst>
              <a:ext uri="{FF2B5EF4-FFF2-40B4-BE49-F238E27FC236}">
                <a16:creationId xmlns:a16="http://schemas.microsoft.com/office/drawing/2014/main" id="{90B73C7B-B384-2823-DAAC-B3887D3993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87589" y="376236"/>
            <a:ext cx="4162425" cy="130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8697593" cy="4892396"/>
          </a:xfrm>
        </p:grpSpPr>
        <p:sp>
          <p:nvSpPr>
            <p:cNvPr id="3" name="Freeform 3"/>
            <p:cNvSpPr/>
            <p:nvPr/>
          </p:nvSpPr>
          <p:spPr>
            <a:xfrm>
              <a:off x="0" y="0"/>
              <a:ext cx="8697592" cy="4892396"/>
            </a:xfrm>
            <a:custGeom>
              <a:avLst/>
              <a:gdLst/>
              <a:ahLst/>
              <a:cxnLst/>
              <a:rect l="l" t="t" r="r" b="b"/>
              <a:pathLst>
                <a:path w="8697592" h="4892396">
                  <a:moveTo>
                    <a:pt x="0" y="0"/>
                  </a:moveTo>
                  <a:lnTo>
                    <a:pt x="8697592" y="0"/>
                  </a:lnTo>
                  <a:lnTo>
                    <a:pt x="8697592" y="4892396"/>
                  </a:lnTo>
                  <a:lnTo>
                    <a:pt x="0" y="4892396"/>
                  </a:lnTo>
                  <a:close/>
                </a:path>
              </a:pathLst>
            </a:custGeom>
            <a:solidFill>
              <a:srgbClr val="2B1C64"/>
            </a:solidFill>
          </p:spPr>
          <p:txBody>
            <a:bodyPr/>
            <a:lstStyle/>
            <a:p>
              <a:endParaRPr lang="en-GB"/>
            </a:p>
          </p:txBody>
        </p:sp>
      </p:grpSp>
      <p:pic>
        <p:nvPicPr>
          <p:cNvPr id="4" name="Picture 4"/>
          <p:cNvPicPr>
            <a:picLocks noChangeAspect="1"/>
          </p:cNvPicPr>
          <p:nvPr/>
        </p:nvPicPr>
        <p:blipFill>
          <a:blip r:embed="rId2"/>
          <a:srcRect l="127" r="127"/>
          <a:stretch>
            <a:fillRect/>
          </a:stretch>
        </p:blipFill>
        <p:spPr>
          <a:xfrm>
            <a:off x="3620779" y="1028700"/>
            <a:ext cx="11046443"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1460" y="3256609"/>
            <a:ext cx="15917735" cy="4256165"/>
          </a:xfrm>
          <a:prstGeom prst="rect">
            <a:avLst/>
          </a:prstGeom>
        </p:spPr>
        <p:txBody>
          <a:bodyPr lIns="0" tIns="0" rIns="0" bIns="0" rtlCol="0" anchor="t">
            <a:spAutoFit/>
          </a:bodyPr>
          <a:lstStyle/>
          <a:p>
            <a:pPr marL="647700" lvl="1" indent="-323850" algn="l">
              <a:lnSpc>
                <a:spcPts val="4200"/>
              </a:lnSpc>
              <a:buFont typeface="Arial"/>
              <a:buChar char="•"/>
            </a:pPr>
            <a:r>
              <a:rPr lang="en-US" sz="3000" spc="300" dirty="0">
                <a:solidFill>
                  <a:srgbClr val="000000"/>
                </a:solidFill>
                <a:latin typeface="Lato 2"/>
                <a:ea typeface="Lato 2"/>
                <a:cs typeface="Lato 2"/>
                <a:sym typeface="Lato 2"/>
              </a:rPr>
              <a:t>Active Bystanders feel confident to identify harmful </a:t>
            </a:r>
            <a:r>
              <a:rPr lang="en-US" sz="3000" spc="300" dirty="0" err="1">
                <a:solidFill>
                  <a:srgbClr val="000000"/>
                </a:solidFill>
                <a:latin typeface="Lato 2"/>
                <a:ea typeface="Lato 2"/>
                <a:cs typeface="Lato 2"/>
                <a:sym typeface="Lato 2"/>
              </a:rPr>
              <a:t>behaviours</a:t>
            </a:r>
            <a:endParaRPr lang="en-US" sz="3000" spc="300" dirty="0">
              <a:solidFill>
                <a:srgbClr val="000000"/>
              </a:solidFill>
              <a:latin typeface="Lato 2"/>
              <a:ea typeface="Lato 2"/>
              <a:cs typeface="Lato 2"/>
              <a:sym typeface="Lato 2"/>
            </a:endParaRPr>
          </a:p>
          <a:p>
            <a:pPr marL="647700" lvl="1" indent="-323850" algn="l">
              <a:lnSpc>
                <a:spcPts val="4200"/>
              </a:lnSpc>
              <a:buFont typeface="Arial"/>
              <a:buChar char="•"/>
            </a:pPr>
            <a:r>
              <a:rPr lang="en-US" sz="3000" spc="300" dirty="0">
                <a:solidFill>
                  <a:srgbClr val="000000"/>
                </a:solidFill>
                <a:latin typeface="Lato 2"/>
                <a:ea typeface="Lato 2"/>
                <a:cs typeface="Lato 2"/>
                <a:sym typeface="Lato 2"/>
              </a:rPr>
              <a:t>They feel confident to intervene to deescalate situations</a:t>
            </a:r>
          </a:p>
          <a:p>
            <a:pPr marL="647700" lvl="1" indent="-323850" algn="l">
              <a:lnSpc>
                <a:spcPts val="4200"/>
              </a:lnSpc>
              <a:buFont typeface="Arial"/>
              <a:buChar char="•"/>
            </a:pPr>
            <a:r>
              <a:rPr lang="en-US" sz="3000" spc="300" dirty="0">
                <a:solidFill>
                  <a:srgbClr val="000000"/>
                </a:solidFill>
                <a:latin typeface="Lato 2"/>
                <a:ea typeface="Lato 2"/>
                <a:cs typeface="Lato 2"/>
                <a:sym typeface="Lato 2"/>
              </a:rPr>
              <a:t>They feel part of a community wanting to make positive change </a:t>
            </a:r>
          </a:p>
          <a:p>
            <a:pPr marL="647700" lvl="1" indent="-323850" algn="l">
              <a:lnSpc>
                <a:spcPts val="4200"/>
              </a:lnSpc>
              <a:buFont typeface="Arial"/>
              <a:buChar char="•"/>
            </a:pPr>
            <a:r>
              <a:rPr lang="en-US" sz="3000" spc="300" dirty="0">
                <a:solidFill>
                  <a:srgbClr val="000000"/>
                </a:solidFill>
                <a:latin typeface="Lato 2"/>
                <a:ea typeface="Lato 2"/>
                <a:cs typeface="Lato 2"/>
                <a:sym typeface="Lato 2"/>
              </a:rPr>
              <a:t>They work together to role model civil and respectful </a:t>
            </a:r>
            <a:r>
              <a:rPr lang="en-US" sz="3000" spc="300" dirty="0" err="1">
                <a:solidFill>
                  <a:srgbClr val="000000"/>
                </a:solidFill>
                <a:latin typeface="Lato 2"/>
                <a:ea typeface="Lato 2"/>
                <a:cs typeface="Lato 2"/>
                <a:sym typeface="Lato 2"/>
              </a:rPr>
              <a:t>behaviours</a:t>
            </a:r>
            <a:r>
              <a:rPr lang="en-US" sz="3000" spc="300" dirty="0">
                <a:solidFill>
                  <a:srgbClr val="000000"/>
                </a:solidFill>
                <a:latin typeface="Lato 2"/>
                <a:ea typeface="Lato 2"/>
                <a:cs typeface="Lato 2"/>
                <a:sym typeface="Lato 2"/>
              </a:rPr>
              <a:t> </a:t>
            </a:r>
          </a:p>
          <a:p>
            <a:pPr marL="647700" lvl="1" indent="-323850" algn="l">
              <a:lnSpc>
                <a:spcPts val="4200"/>
              </a:lnSpc>
              <a:buFont typeface="Arial"/>
              <a:buChar char="•"/>
            </a:pPr>
            <a:r>
              <a:rPr lang="en-US" sz="3000" spc="300" dirty="0">
                <a:solidFill>
                  <a:srgbClr val="000000"/>
                </a:solidFill>
                <a:latin typeface="Lato 2"/>
                <a:ea typeface="Lato 2"/>
                <a:cs typeface="Lato 2"/>
                <a:sym typeface="Lato 2"/>
              </a:rPr>
              <a:t>They seek to understand first and act with positive regard for others</a:t>
            </a:r>
          </a:p>
          <a:p>
            <a:pPr marL="647700" lvl="1" indent="-323850" algn="l">
              <a:lnSpc>
                <a:spcPts val="4200"/>
              </a:lnSpc>
              <a:buFont typeface="Arial"/>
              <a:buChar char="•"/>
            </a:pPr>
            <a:r>
              <a:rPr lang="en-US" sz="3000" spc="300" dirty="0">
                <a:solidFill>
                  <a:srgbClr val="000000"/>
                </a:solidFill>
                <a:latin typeface="Lato 2"/>
                <a:ea typeface="Lato 2"/>
                <a:cs typeface="Lato 2"/>
                <a:sym typeface="Lato 2"/>
              </a:rPr>
              <a:t>They on a learning journey and have a ‘growth mindset’ (where it is OK to make mistakes and learn)</a:t>
            </a:r>
          </a:p>
          <a:p>
            <a:pPr algn="l">
              <a:lnSpc>
                <a:spcPts val="4200"/>
              </a:lnSpc>
            </a:pPr>
            <a:endParaRPr lang="en-US" sz="3000" spc="300" dirty="0">
              <a:solidFill>
                <a:srgbClr val="000000"/>
              </a:solidFill>
              <a:latin typeface="Lato 2"/>
              <a:ea typeface="Lato 2"/>
              <a:cs typeface="Lato 2"/>
              <a:sym typeface="Lato 2"/>
            </a:endParaRPr>
          </a:p>
        </p:txBody>
      </p:sp>
      <p:sp>
        <p:nvSpPr>
          <p:cNvPr id="4" name="TextBox 4"/>
          <p:cNvSpPr txBox="1"/>
          <p:nvPr/>
        </p:nvSpPr>
        <p:spPr>
          <a:xfrm>
            <a:off x="731117" y="594358"/>
            <a:ext cx="17158422" cy="897259"/>
          </a:xfrm>
          <a:prstGeom prst="rect">
            <a:avLst/>
          </a:prstGeom>
        </p:spPr>
        <p:txBody>
          <a:bodyPr lIns="0" tIns="0" rIns="0" bIns="0" rtlCol="0" anchor="t">
            <a:spAutoFit/>
          </a:bodyPr>
          <a:lstStyle/>
          <a:p>
            <a:pPr algn="ctr">
              <a:lnSpc>
                <a:spcPts val="6405"/>
              </a:lnSpc>
            </a:pPr>
            <a:r>
              <a:rPr lang="en-US" sz="6100" b="1" spc="305">
                <a:solidFill>
                  <a:srgbClr val="2B4A9D"/>
                </a:solidFill>
                <a:latin typeface="Poppins Bold"/>
                <a:ea typeface="Poppins Bold"/>
                <a:cs typeface="Poppins Bold"/>
                <a:sym typeface="Poppins Bold"/>
              </a:rPr>
              <a:t>WHY DO WE NEED ACTIVE BYSTANDERS?</a:t>
            </a:r>
          </a:p>
        </p:txBody>
      </p:sp>
      <p:sp>
        <p:nvSpPr>
          <p:cNvPr id="5" name="Freeform 5"/>
          <p:cNvSpPr/>
          <p:nvPr/>
        </p:nvSpPr>
        <p:spPr>
          <a:xfrm>
            <a:off x="255351" y="8945284"/>
            <a:ext cx="3524587" cy="1341716"/>
          </a:xfrm>
          <a:custGeom>
            <a:avLst/>
            <a:gdLst/>
            <a:ahLst/>
            <a:cxnLst/>
            <a:rect l="l" t="t" r="r" b="b"/>
            <a:pathLst>
              <a:path w="3524587" h="1341716">
                <a:moveTo>
                  <a:pt x="0" y="0"/>
                </a:moveTo>
                <a:lnTo>
                  <a:pt x="3524587" y="0"/>
                </a:lnTo>
                <a:lnTo>
                  <a:pt x="3524587" y="1341716"/>
                </a:lnTo>
                <a:lnTo>
                  <a:pt x="0" y="1341716"/>
                </a:lnTo>
                <a:lnTo>
                  <a:pt x="0" y="0"/>
                </a:lnTo>
                <a:close/>
              </a:path>
            </a:pathLst>
          </a:custGeom>
          <a:blipFill>
            <a:blip r:embed="rId3"/>
            <a:stretch>
              <a:fillRect l="-139013" t="-74300" r="-2862" b="-270643"/>
            </a:stretch>
          </a:blipFill>
        </p:spPr>
        <p:txBody>
          <a:bodyPr/>
          <a:lstStyle/>
          <a:p>
            <a:endParaRPr lang="en-GB"/>
          </a:p>
        </p:txBody>
      </p:sp>
      <p:grpSp>
        <p:nvGrpSpPr>
          <p:cNvPr id="6" name="Group 6"/>
          <p:cNvGrpSpPr/>
          <p:nvPr/>
        </p:nvGrpSpPr>
        <p:grpSpPr>
          <a:xfrm>
            <a:off x="16329" y="1519052"/>
            <a:ext cx="18288000" cy="1491617"/>
            <a:chOff x="0" y="0"/>
            <a:chExt cx="6671512" cy="544146"/>
          </a:xfrm>
        </p:grpSpPr>
        <p:sp>
          <p:nvSpPr>
            <p:cNvPr id="7" name="Freeform 7"/>
            <p:cNvSpPr/>
            <p:nvPr/>
          </p:nvSpPr>
          <p:spPr>
            <a:xfrm>
              <a:off x="0" y="0"/>
              <a:ext cx="6671512" cy="544146"/>
            </a:xfrm>
            <a:custGeom>
              <a:avLst/>
              <a:gdLst/>
              <a:ahLst/>
              <a:cxnLst/>
              <a:rect l="l" t="t" r="r" b="b"/>
              <a:pathLst>
                <a:path w="6671512" h="544146">
                  <a:moveTo>
                    <a:pt x="0" y="0"/>
                  </a:moveTo>
                  <a:lnTo>
                    <a:pt x="6671512" y="0"/>
                  </a:lnTo>
                  <a:lnTo>
                    <a:pt x="6671512" y="544146"/>
                  </a:lnTo>
                  <a:lnTo>
                    <a:pt x="0" y="544146"/>
                  </a:lnTo>
                  <a:close/>
                </a:path>
              </a:pathLst>
            </a:custGeom>
            <a:solidFill>
              <a:srgbClr val="68C3AF"/>
            </a:solidFill>
          </p:spPr>
          <p:txBody>
            <a:bodyPr/>
            <a:lstStyle/>
            <a:p>
              <a:endParaRPr lang="en-GB"/>
            </a:p>
          </p:txBody>
        </p:sp>
      </p:grpSp>
      <p:sp>
        <p:nvSpPr>
          <p:cNvPr id="8" name="TextBox 8"/>
          <p:cNvSpPr txBox="1"/>
          <p:nvPr/>
        </p:nvSpPr>
        <p:spPr>
          <a:xfrm>
            <a:off x="1346017" y="1702880"/>
            <a:ext cx="15488740" cy="1218565"/>
          </a:xfrm>
          <a:prstGeom prst="rect">
            <a:avLst/>
          </a:prstGeom>
        </p:spPr>
        <p:txBody>
          <a:bodyPr wrap="square" lIns="0" tIns="0" rIns="0" bIns="0" rtlCol="0" anchor="t">
            <a:spAutoFit/>
          </a:bodyPr>
          <a:lstStyle/>
          <a:p>
            <a:pPr algn="ctr">
              <a:lnSpc>
                <a:spcPts val="4760"/>
              </a:lnSpc>
              <a:spcBef>
                <a:spcPct val="0"/>
              </a:spcBef>
            </a:pPr>
            <a:r>
              <a:rPr lang="en-US" sz="3400" b="1" spc="340" dirty="0">
                <a:solidFill>
                  <a:srgbClr val="000000"/>
                </a:solidFill>
                <a:latin typeface="Poppins Bold"/>
                <a:ea typeface="Poppins Bold"/>
                <a:cs typeface="Poppins Bold"/>
                <a:sym typeface="Poppins Bold"/>
              </a:rPr>
              <a:t>Active Bystanders don’t just stand by.</a:t>
            </a:r>
          </a:p>
          <a:p>
            <a:pPr algn="ctr">
              <a:lnSpc>
                <a:spcPts val="4760"/>
              </a:lnSpc>
              <a:spcBef>
                <a:spcPct val="0"/>
              </a:spcBef>
            </a:pPr>
            <a:r>
              <a:rPr lang="en-US" sz="3400" b="1" spc="340" dirty="0">
                <a:solidFill>
                  <a:srgbClr val="000000"/>
                </a:solidFill>
                <a:latin typeface="Poppins Bold"/>
                <a:ea typeface="Poppins Bold"/>
                <a:cs typeface="Poppins Bold"/>
                <a:sym typeface="Poppins Bold"/>
              </a:rPr>
              <a:t>They make change happen conversation by conversation</a:t>
            </a:r>
          </a:p>
        </p:txBody>
      </p:sp>
      <p:sp>
        <p:nvSpPr>
          <p:cNvPr id="9" name="TextBox 9"/>
          <p:cNvSpPr txBox="1"/>
          <p:nvPr/>
        </p:nvSpPr>
        <p:spPr>
          <a:xfrm>
            <a:off x="1346017" y="7276332"/>
            <a:ext cx="14720499" cy="1590675"/>
          </a:xfrm>
          <a:prstGeom prst="rect">
            <a:avLst/>
          </a:prstGeom>
        </p:spPr>
        <p:txBody>
          <a:bodyPr lIns="0" tIns="0" rIns="0" bIns="0" rtlCol="0" anchor="t">
            <a:spAutoFit/>
          </a:bodyPr>
          <a:lstStyle/>
          <a:p>
            <a:pPr algn="ctr">
              <a:lnSpc>
                <a:spcPts val="4200"/>
              </a:lnSpc>
              <a:spcBef>
                <a:spcPct val="0"/>
              </a:spcBef>
            </a:pPr>
            <a:r>
              <a:rPr lang="en-US" sz="3000" b="1" spc="300" dirty="0">
                <a:solidFill>
                  <a:srgbClr val="000000"/>
                </a:solidFill>
                <a:latin typeface="Lato 1 Bold"/>
                <a:ea typeface="Lato 1 Bold"/>
                <a:cs typeface="Lato 1 Bold"/>
                <a:sym typeface="Lato 1 Bold"/>
              </a:rPr>
              <a:t>Active Bystanders make a difference by de-escalating situations,  </a:t>
            </a:r>
          </a:p>
          <a:p>
            <a:pPr algn="ctr">
              <a:lnSpc>
                <a:spcPts val="4200"/>
              </a:lnSpc>
              <a:spcBef>
                <a:spcPct val="0"/>
              </a:spcBef>
            </a:pPr>
            <a:r>
              <a:rPr lang="en-US" sz="3000" b="1" spc="300" dirty="0">
                <a:solidFill>
                  <a:srgbClr val="000000"/>
                </a:solidFill>
                <a:latin typeface="Lato 1 Bold"/>
                <a:ea typeface="Lato 1 Bold"/>
                <a:cs typeface="Lato 1 Bold"/>
                <a:sym typeface="Lato 1 Bold"/>
              </a:rPr>
              <a:t>‘calling people in’ and considering appropriate ways to intervene </a:t>
            </a:r>
          </a:p>
          <a:p>
            <a:pPr algn="ctr">
              <a:lnSpc>
                <a:spcPts val="4200"/>
              </a:lnSpc>
              <a:spcBef>
                <a:spcPct val="0"/>
              </a:spcBef>
            </a:pPr>
            <a:r>
              <a:rPr lang="en-US" sz="3000" b="1" spc="300" dirty="0">
                <a:solidFill>
                  <a:srgbClr val="000000"/>
                </a:solidFill>
                <a:latin typeface="Lato 1 Bold"/>
                <a:ea typeface="Lato 1 Bold"/>
                <a:cs typeface="Lato 1 Bold"/>
                <a:sym typeface="Lato 1 Bold"/>
              </a:rPr>
              <a:t>if it feels safe to do so</a:t>
            </a:r>
          </a:p>
        </p:txBody>
      </p:sp>
      <p:sp>
        <p:nvSpPr>
          <p:cNvPr id="10" name="Freeform 5">
            <a:extLst>
              <a:ext uri="{FF2B5EF4-FFF2-40B4-BE49-F238E27FC236}">
                <a16:creationId xmlns:a16="http://schemas.microsoft.com/office/drawing/2014/main" id="{3F5AE0D9-3F1B-41D6-03A2-256DAE3A6401}"/>
              </a:ext>
            </a:extLst>
          </p:cNvPr>
          <p:cNvSpPr/>
          <p:nvPr/>
        </p:nvSpPr>
        <p:spPr>
          <a:xfrm>
            <a:off x="13050157" y="8305416"/>
            <a:ext cx="5031731" cy="1905768"/>
          </a:xfrm>
          <a:custGeom>
            <a:avLst/>
            <a:gdLst/>
            <a:ahLst/>
            <a:cxnLst/>
            <a:rect l="l" t="t" r="r" b="b"/>
            <a:pathLst>
              <a:path w="5031731" h="1905768">
                <a:moveTo>
                  <a:pt x="0" y="0"/>
                </a:moveTo>
                <a:lnTo>
                  <a:pt x="5031731" y="0"/>
                </a:lnTo>
                <a:lnTo>
                  <a:pt x="5031731" y="1905768"/>
                </a:lnTo>
                <a:lnTo>
                  <a:pt x="0" y="1905768"/>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91232"/>
            <a:ext cx="10734461" cy="1259922"/>
            <a:chOff x="0" y="0"/>
            <a:chExt cx="3915960" cy="459623"/>
          </a:xfrm>
        </p:grpSpPr>
        <p:sp>
          <p:nvSpPr>
            <p:cNvPr id="3" name="Freeform 3"/>
            <p:cNvSpPr/>
            <p:nvPr/>
          </p:nvSpPr>
          <p:spPr>
            <a:xfrm>
              <a:off x="0" y="0"/>
              <a:ext cx="3915960" cy="459623"/>
            </a:xfrm>
            <a:custGeom>
              <a:avLst/>
              <a:gdLst/>
              <a:ahLst/>
              <a:cxnLst/>
              <a:rect l="l" t="t" r="r" b="b"/>
              <a:pathLst>
                <a:path w="3915960" h="459623">
                  <a:moveTo>
                    <a:pt x="0" y="0"/>
                  </a:moveTo>
                  <a:lnTo>
                    <a:pt x="3915960" y="0"/>
                  </a:lnTo>
                  <a:lnTo>
                    <a:pt x="3915960" y="459623"/>
                  </a:lnTo>
                  <a:lnTo>
                    <a:pt x="0" y="459623"/>
                  </a:lnTo>
                  <a:close/>
                </a:path>
              </a:pathLst>
            </a:custGeom>
            <a:solidFill>
              <a:srgbClr val="2B4A9D"/>
            </a:solidFill>
          </p:spPr>
          <p:txBody>
            <a:bodyPr/>
            <a:lstStyle/>
            <a:p>
              <a:endParaRPr lang="en-GB"/>
            </a:p>
          </p:txBody>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8C3AF"/>
            </a:solidFill>
          </p:spPr>
          <p:txBody>
            <a:bodyPr/>
            <a:lstStyle/>
            <a:p>
              <a:endParaRPr lang="en-GB"/>
            </a:p>
          </p:txBody>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GB"/>
            </a:p>
          </p:txBody>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BBFEB"/>
            </a:solidFill>
          </p:spPr>
          <p:txBody>
            <a:bodyPr/>
            <a:lstStyle/>
            <a:p>
              <a:endParaRPr lang="en-GB"/>
            </a:p>
          </p:txBody>
        </p:sp>
      </p:grpSp>
      <p:grpSp>
        <p:nvGrpSpPr>
          <p:cNvPr id="14" name="Group 14"/>
          <p:cNvGrpSpPr/>
          <p:nvPr/>
        </p:nvGrpSpPr>
        <p:grpSpPr>
          <a:xfrm rot="2700000">
            <a:off x="-4257952" y="7360560"/>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EFEFE"/>
            </a:solidFill>
          </p:spPr>
          <p:txBody>
            <a:bodyPr/>
            <a:lstStyle/>
            <a:p>
              <a:endParaRPr lang="en-GB"/>
            </a:p>
          </p:txBody>
        </p:sp>
      </p:grpSp>
      <p:grpSp>
        <p:nvGrpSpPr>
          <p:cNvPr id="16" name="Group 16"/>
          <p:cNvGrpSpPr/>
          <p:nvPr/>
        </p:nvGrpSpPr>
        <p:grpSpPr>
          <a:xfrm>
            <a:off x="9582150" y="0"/>
            <a:ext cx="8705850" cy="10287000"/>
            <a:chOff x="0" y="0"/>
            <a:chExt cx="3175918" cy="3752725"/>
          </a:xfrm>
        </p:grpSpPr>
        <p:sp>
          <p:nvSpPr>
            <p:cNvPr id="17" name="Freeform 17"/>
            <p:cNvSpPr/>
            <p:nvPr/>
          </p:nvSpPr>
          <p:spPr>
            <a:xfrm>
              <a:off x="0" y="0"/>
              <a:ext cx="3175918" cy="3752726"/>
            </a:xfrm>
            <a:custGeom>
              <a:avLst/>
              <a:gdLst/>
              <a:ahLst/>
              <a:cxnLst/>
              <a:rect l="l" t="t" r="r" b="b"/>
              <a:pathLst>
                <a:path w="3175918" h="3752726">
                  <a:moveTo>
                    <a:pt x="0" y="0"/>
                  </a:moveTo>
                  <a:lnTo>
                    <a:pt x="3175918" y="0"/>
                  </a:lnTo>
                  <a:lnTo>
                    <a:pt x="3175918" y="3752726"/>
                  </a:lnTo>
                  <a:lnTo>
                    <a:pt x="0" y="3752726"/>
                  </a:lnTo>
                  <a:close/>
                </a:path>
              </a:pathLst>
            </a:custGeom>
            <a:solidFill>
              <a:srgbClr val="2B4A9D"/>
            </a:solidFill>
          </p:spPr>
          <p:txBody>
            <a:bodyPr/>
            <a:lstStyle/>
            <a:p>
              <a:endParaRPr lang="en-GB"/>
            </a:p>
          </p:txBody>
        </p:sp>
      </p:grpSp>
      <p:sp>
        <p:nvSpPr>
          <p:cNvPr id="18" name="Freeform 18"/>
          <p:cNvSpPr/>
          <p:nvPr/>
        </p:nvSpPr>
        <p:spPr>
          <a:xfrm>
            <a:off x="11083240" y="2864345"/>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TextBox 19"/>
          <p:cNvSpPr txBox="1"/>
          <p:nvPr/>
        </p:nvSpPr>
        <p:spPr>
          <a:xfrm>
            <a:off x="0" y="4661971"/>
            <a:ext cx="10008688" cy="841976"/>
          </a:xfrm>
          <a:prstGeom prst="rect">
            <a:avLst/>
          </a:prstGeom>
        </p:spPr>
        <p:txBody>
          <a:bodyPr lIns="0" tIns="0" rIns="0" bIns="0" rtlCol="0" anchor="t">
            <a:spAutoFit/>
          </a:bodyPr>
          <a:lstStyle/>
          <a:p>
            <a:pPr algn="l">
              <a:lnSpc>
                <a:spcPts val="5985"/>
              </a:lnSpc>
            </a:pPr>
            <a:r>
              <a:rPr lang="en-US" sz="5700" b="1" spc="285">
                <a:solidFill>
                  <a:srgbClr val="FFFFFF"/>
                </a:solidFill>
                <a:latin typeface="Poppins Bold"/>
                <a:ea typeface="Poppins Bold"/>
                <a:cs typeface="Poppins Bold"/>
                <a:sym typeface="Poppins Bold"/>
              </a:rPr>
              <a:t>GETTING TO KNOW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65E145815C204FB6D914B01D1EF516" ma:contentTypeVersion="15" ma:contentTypeDescription="Create a new document." ma:contentTypeScope="" ma:versionID="15124633fd887fcd56fdb9270f891ba3">
  <xsd:schema xmlns:xsd="http://www.w3.org/2001/XMLSchema" xmlns:xs="http://www.w3.org/2001/XMLSchema" xmlns:p="http://schemas.microsoft.com/office/2006/metadata/properties" xmlns:ns2="e797c155-970d-487a-a9ed-79d009682571" xmlns:ns3="ba755783-3767-42f1-a2d3-e9d71f5258d6" targetNamespace="http://schemas.microsoft.com/office/2006/metadata/properties" ma:root="true" ma:fieldsID="9b3458350006abbbe29998d1a5ef5446" ns2:_="" ns3:_="">
    <xsd:import namespace="e797c155-970d-487a-a9ed-79d009682571"/>
    <xsd:import namespace="ba755783-3767-42f1-a2d3-e9d71f5258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7c155-970d-487a-a9ed-79d0096825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2a794df-04d0-4f42-ab98-dd968cb70f3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755783-3767-42f1-a2d3-e9d71f5258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20cb1cc-a6a3-4736-b29d-3045517c7aea}" ma:internalName="TaxCatchAll" ma:showField="CatchAllData" ma:web="ba755783-3767-42f1-a2d3-e9d71f5258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97c155-970d-487a-a9ed-79d009682571">
      <Terms xmlns="http://schemas.microsoft.com/office/infopath/2007/PartnerControls"/>
    </lcf76f155ced4ddcb4097134ff3c332f>
    <TaxCatchAll xmlns="ba755783-3767-42f1-a2d3-e9d71f5258d6" xsi:nil="true"/>
  </documentManagement>
</p:properties>
</file>

<file path=customXml/itemProps1.xml><?xml version="1.0" encoding="utf-8"?>
<ds:datastoreItem xmlns:ds="http://schemas.openxmlformats.org/officeDocument/2006/customXml" ds:itemID="{2B85AA9C-2CDB-4D56-ADF6-44F5BDE61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7c155-970d-487a-a9ed-79d009682571"/>
    <ds:schemaRef ds:uri="ba755783-3767-42f1-a2d3-e9d71f5258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B1EB7A-F72E-4340-964F-452D34C8267A}">
  <ds:schemaRefs>
    <ds:schemaRef ds:uri="http://schemas.microsoft.com/sharepoint/v3/contenttype/forms"/>
  </ds:schemaRefs>
</ds:datastoreItem>
</file>

<file path=customXml/itemProps3.xml><?xml version="1.0" encoding="utf-8"?>
<ds:datastoreItem xmlns:ds="http://schemas.openxmlformats.org/officeDocument/2006/customXml" ds:itemID="{643B6774-856B-4104-89FC-DCDF1DA0DAEB}">
  <ds:schemaRefs>
    <ds:schemaRef ds:uri="http://purl.org/dc/terms/"/>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purl.org/dc/dcmitype/"/>
    <ds:schemaRef ds:uri="ba755783-3767-42f1-a2d3-e9d71f5258d6"/>
    <ds:schemaRef ds:uri="e797c155-970d-487a-a9ed-79d00968257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305</TotalTime>
  <Words>13862</Words>
  <Application>Microsoft Office PowerPoint</Application>
  <PresentationFormat>Custom</PresentationFormat>
  <Paragraphs>1270</Paragraphs>
  <Slides>76</Slides>
  <Notes>50</Notes>
  <HiddenSlides>0</HiddenSlides>
  <MMClips>8</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H&amp;W 1 day ABP Workshop</dc:title>
  <dc:creator>Barnes Louise</dc:creator>
  <cp:lastModifiedBy>Edward Cording</cp:lastModifiedBy>
  <cp:revision>52</cp:revision>
  <dcterms:created xsi:type="dcterms:W3CDTF">2006-08-16T00:00:00Z</dcterms:created>
  <dcterms:modified xsi:type="dcterms:W3CDTF">2025-10-06T08:15:57Z</dcterms:modified>
  <dc:identifier>DAGU4PUPt4Q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0x0101006565E145815C204FB6D914B01D1EF516</vt:lpwstr>
  </property>
  <property fmtid="{D5CDD505-2E9C-101B-9397-08002B2CF9AE}" pid="3" name="MediaServiceImageTags">
    <vt:lpwstr/>
  </property>
</Properties>
</file>