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9"/>
  </p:notesMasterIdLst>
  <p:sldIdLst>
    <p:sldId id="296" r:id="rId5"/>
    <p:sldId id="259" r:id="rId6"/>
    <p:sldId id="297" r:id="rId7"/>
    <p:sldId id="284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FFE"/>
    <a:srgbClr val="FBF3FB"/>
    <a:srgbClr val="E9F8E4"/>
    <a:srgbClr val="FDF6E3"/>
    <a:srgbClr val="FEFCFE"/>
    <a:srgbClr val="E5FF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48A378-F8B5-4484-A633-87FA81020E6F}" v="4" dt="2025-08-18T12:03:21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 Carpenter" userId="fba22567-1836-4b04-b21c-82bea3533edd" providerId="ADAL" clId="{1BCC541D-4C33-4BF2-876C-C8E2C6A2A4AC}"/>
    <pc:docChg chg="modSld">
      <pc:chgData name="Marie Carpenter" userId="fba22567-1836-4b04-b21c-82bea3533edd" providerId="ADAL" clId="{1BCC541D-4C33-4BF2-876C-C8E2C6A2A4AC}" dt="2025-06-23T12:14:26.805" v="14" actId="20577"/>
      <pc:docMkLst>
        <pc:docMk/>
      </pc:docMkLst>
      <pc:sldChg chg="modSp mod">
        <pc:chgData name="Marie Carpenter" userId="fba22567-1836-4b04-b21c-82bea3533edd" providerId="ADAL" clId="{1BCC541D-4C33-4BF2-876C-C8E2C6A2A4AC}" dt="2025-06-23T12:14:26.805" v="14" actId="20577"/>
        <pc:sldMkLst>
          <pc:docMk/>
          <pc:sldMk cId="4036886564" sldId="297"/>
        </pc:sldMkLst>
      </pc:sldChg>
    </pc:docChg>
  </pc:docChgLst>
  <pc:docChgLst>
    <pc:chgData name="Marie Carpenter" userId="fba22567-1836-4b04-b21c-82bea3533edd" providerId="ADAL" clId="{D8AA5012-EE14-40C7-92F5-7A20D5E10F20}"/>
    <pc:docChg chg="modSld">
      <pc:chgData name="Marie Carpenter" userId="fba22567-1836-4b04-b21c-82bea3533edd" providerId="ADAL" clId="{D8AA5012-EE14-40C7-92F5-7A20D5E10F20}" dt="2025-09-15T09:44:58.009" v="6" actId="20577"/>
      <pc:docMkLst>
        <pc:docMk/>
      </pc:docMkLst>
      <pc:sldChg chg="modSp mod">
        <pc:chgData name="Marie Carpenter" userId="fba22567-1836-4b04-b21c-82bea3533edd" providerId="ADAL" clId="{D8AA5012-EE14-40C7-92F5-7A20D5E10F20}" dt="2025-09-15T09:44:58.009" v="6" actId="20577"/>
        <pc:sldMkLst>
          <pc:docMk/>
          <pc:sldMk cId="2977146077" sldId="296"/>
        </pc:sldMkLst>
        <pc:spChg chg="mod">
          <ac:chgData name="Marie Carpenter" userId="fba22567-1836-4b04-b21c-82bea3533edd" providerId="ADAL" clId="{D8AA5012-EE14-40C7-92F5-7A20D5E10F20}" dt="2025-09-15T09:44:58.009" v="6" actId="20577"/>
          <ac:spMkLst>
            <pc:docMk/>
            <pc:sldMk cId="2977146077" sldId="296"/>
            <ac:spMk id="5" creationId="{54FA1DD7-F20B-B9EF-0096-3A954A762782}"/>
          </ac:spMkLst>
        </pc:spChg>
      </pc:sldChg>
    </pc:docChg>
  </pc:docChgLst>
  <pc:docChgLst>
    <pc:chgData name="Marie Carpenter" userId="fba22567-1836-4b04-b21c-82bea3533edd" providerId="ADAL" clId="{27B06884-3AE8-459D-A662-FFB4DB389AAA}"/>
    <pc:docChg chg="custSel modSld">
      <pc:chgData name="Marie Carpenter" userId="fba22567-1836-4b04-b21c-82bea3533edd" providerId="ADAL" clId="{27B06884-3AE8-459D-A662-FFB4DB389AAA}" dt="2025-06-03T13:18:26.624" v="173"/>
      <pc:docMkLst>
        <pc:docMk/>
      </pc:docMkLst>
      <pc:sldChg chg="modSp mod">
        <pc:chgData name="Marie Carpenter" userId="fba22567-1836-4b04-b21c-82bea3533edd" providerId="ADAL" clId="{27B06884-3AE8-459D-A662-FFB4DB389AAA}" dt="2025-06-03T13:12:45.503" v="150" actId="20577"/>
        <pc:sldMkLst>
          <pc:docMk/>
          <pc:sldMk cId="1846898783" sldId="259"/>
        </pc:sldMkLst>
      </pc:sldChg>
      <pc:sldChg chg="modSp mod">
        <pc:chgData name="Marie Carpenter" userId="fba22567-1836-4b04-b21c-82bea3533edd" providerId="ADAL" clId="{27B06884-3AE8-459D-A662-FFB4DB389AAA}" dt="2025-06-03T13:18:26.624" v="173"/>
        <pc:sldMkLst>
          <pc:docMk/>
          <pc:sldMk cId="1860276564" sldId="284"/>
        </pc:sldMkLst>
      </pc:sldChg>
      <pc:sldChg chg="modSp mod">
        <pc:chgData name="Marie Carpenter" userId="fba22567-1836-4b04-b21c-82bea3533edd" providerId="ADAL" clId="{27B06884-3AE8-459D-A662-FFB4DB389AAA}" dt="2025-05-29T11:30:50.146" v="138" actId="20577"/>
        <pc:sldMkLst>
          <pc:docMk/>
          <pc:sldMk cId="2977146077" sldId="296"/>
        </pc:sldMkLst>
      </pc:sldChg>
      <pc:sldChg chg="modSp mod">
        <pc:chgData name="Marie Carpenter" userId="fba22567-1836-4b04-b21c-82bea3533edd" providerId="ADAL" clId="{27B06884-3AE8-459D-A662-FFB4DB389AAA}" dt="2025-06-03T13:07:06.108" v="146" actId="20577"/>
        <pc:sldMkLst>
          <pc:docMk/>
          <pc:sldMk cId="4036886564" sldId="297"/>
        </pc:sldMkLst>
      </pc:sldChg>
    </pc:docChg>
  </pc:docChgLst>
  <pc:docChgLst>
    <pc:chgData name="Marie Carpenter" userId="fba22567-1836-4b04-b21c-82bea3533edd" providerId="ADAL" clId="{0E48A378-F8B5-4484-A633-87FA81020E6F}"/>
    <pc:docChg chg="custSel modSld">
      <pc:chgData name="Marie Carpenter" userId="fba22567-1836-4b04-b21c-82bea3533edd" providerId="ADAL" clId="{0E48A378-F8B5-4484-A633-87FA81020E6F}" dt="2025-08-18T12:03:32.471" v="73" actId="1076"/>
      <pc:docMkLst>
        <pc:docMk/>
      </pc:docMkLst>
      <pc:sldChg chg="modSp mod">
        <pc:chgData name="Marie Carpenter" userId="fba22567-1836-4b04-b21c-82bea3533edd" providerId="ADAL" clId="{0E48A378-F8B5-4484-A633-87FA81020E6F}" dt="2025-07-23T12:29:24.090" v="68" actId="20577"/>
        <pc:sldMkLst>
          <pc:docMk/>
          <pc:sldMk cId="1860276564" sldId="284"/>
        </pc:sldMkLst>
      </pc:sldChg>
      <pc:sldChg chg="modSp mod">
        <pc:chgData name="Marie Carpenter" userId="fba22567-1836-4b04-b21c-82bea3533edd" providerId="ADAL" clId="{0E48A378-F8B5-4484-A633-87FA81020E6F}" dt="2025-08-18T12:03:32.471" v="73" actId="1076"/>
        <pc:sldMkLst>
          <pc:docMk/>
          <pc:sldMk cId="2977146077" sldId="296"/>
        </pc:sldMkLst>
        <pc:spChg chg="mod">
          <ac:chgData name="Marie Carpenter" userId="fba22567-1836-4b04-b21c-82bea3533edd" providerId="ADAL" clId="{0E48A378-F8B5-4484-A633-87FA81020E6F}" dt="2025-08-18T12:03:21.629" v="72"/>
          <ac:spMkLst>
            <pc:docMk/>
            <pc:sldMk cId="2977146077" sldId="296"/>
            <ac:spMk id="7" creationId="{4DC91884-E17B-0E23-EA5F-16ED2BBD0EE4}"/>
          </ac:spMkLst>
        </pc:spChg>
        <pc:spChg chg="mod">
          <ac:chgData name="Marie Carpenter" userId="fba22567-1836-4b04-b21c-82bea3533edd" providerId="ADAL" clId="{0E48A378-F8B5-4484-A633-87FA81020E6F}" dt="2025-08-18T12:03:32.471" v="73" actId="1076"/>
          <ac:spMkLst>
            <pc:docMk/>
            <pc:sldMk cId="2977146077" sldId="296"/>
            <ac:spMk id="16" creationId="{0FDEF3D5-4E11-97DB-B104-EB834B6D243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CC0BD-3F1F-43BB-8E94-E6723827CD4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FDA8B-FD0A-4C7E-859F-CBDB739CA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139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FDA8B-FD0A-4C7E-859F-CBDB739CA7E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297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FDA8B-FD0A-4C7E-859F-CBDB739CA7E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555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362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74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57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935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818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887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37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33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94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89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86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24D1DF-4E25-432D-9A1C-BD8D0BBE22F5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6B6273-EED6-4887-9593-9E48B1684F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90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wics.org.uk/our-services/care-last-year-life" TargetMode="External"/><Relationship Id="rId3" Type="http://schemas.openxmlformats.org/officeDocument/2006/relationships/hyperlink" Target="https://bnf.nice.org.uk/medicines-guidance/prescribing-in-palliative-care/" TargetMode="External"/><Relationship Id="rId7" Type="http://schemas.openxmlformats.org/officeDocument/2006/relationships/hyperlink" Target="https://www.hwics.org.uk/application/files/8917/4851/2740/Anticipatory_Medicines_Patient_Leaflet.pdf" TargetMode="External"/><Relationship Id="rId2" Type="http://schemas.openxmlformats.org/officeDocument/2006/relationships/hyperlink" Target="https://express.adobe.com/page/gQ18Wjs3753cW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eamnet.clarity.co.uk/qgh-18c/Topics/View/Details/156228b0-f1d8-4d39-babb-ac4000d6a4ff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www.westmidspallcare.co.uk/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www.westmidspallcare.co.uk/wmpcp/guide/pain/relative-doses-of-opioids/" TargetMode="External"/><Relationship Id="rId9" Type="http://schemas.openxmlformats.org/officeDocument/2006/relationships/hyperlink" Target="https://www.hwics.org.uk/our-services/pharmacy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F7983-2857-DED3-9DAF-C4F31805E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242895F-5934-996B-1CB2-2C9380B8B086}"/>
              </a:ext>
            </a:extLst>
          </p:cNvPr>
          <p:cNvSpPr/>
          <p:nvPr/>
        </p:nvSpPr>
        <p:spPr>
          <a:xfrm>
            <a:off x="6560885" y="3679690"/>
            <a:ext cx="3842191" cy="31889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79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FA1DD7-F20B-B9EF-0096-3A954A762782}"/>
              </a:ext>
            </a:extLst>
          </p:cNvPr>
          <p:cNvSpPr txBox="1"/>
          <p:nvPr/>
        </p:nvSpPr>
        <p:spPr>
          <a:xfrm>
            <a:off x="416623" y="671807"/>
            <a:ext cx="9568771" cy="296415"/>
          </a:xfrm>
          <a:prstGeom prst="rect">
            <a:avLst/>
          </a:prstGeom>
          <a:noFill/>
        </p:spPr>
        <p:txBody>
          <a:bodyPr wrap="square" lIns="80189" tIns="40094" rIns="80189" bIns="40094" rtlCol="0" anchor="t">
            <a:spAutoFit/>
          </a:bodyPr>
          <a:lstStyle/>
          <a:p>
            <a:r>
              <a:rPr lang="en-GB" sz="1400" b="1">
                <a:latin typeface="Arial" panose="020B0604020202020204" pitchFamily="34" charset="0"/>
                <a:cs typeface="Arial" panose="020B0604020202020204" pitchFamily="34" charset="0"/>
              </a:rPr>
              <a:t>Prescriber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and Administrator Guidance </a:t>
            </a:r>
            <a:r>
              <a:rPr lang="en-GB" sz="1400" b="1">
                <a:latin typeface="Arial" panose="020B0604020202020204" pitchFamily="34" charset="0"/>
                <a:cs typeface="Arial" panose="020B0604020202020204" pitchFamily="34" charset="0"/>
              </a:rPr>
              <a:t>for Subcutaneous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Anticipatory Medications PRN </a:t>
            </a:r>
            <a:r>
              <a:rPr lang="en-GB" sz="1400" b="1">
                <a:latin typeface="Arial" panose="020B0604020202020204" pitchFamily="34" charset="0"/>
                <a:cs typeface="Arial" panose="020B0604020202020204" pitchFamily="34" charset="0"/>
              </a:rPr>
              <a:t>and Syringe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1400" b="1">
                <a:latin typeface="Arial" panose="020B0604020202020204" pitchFamily="34" charset="0"/>
                <a:cs typeface="Arial" panose="020B0604020202020204" pitchFamily="34" charset="0"/>
              </a:rPr>
              <a:t>ump</a:t>
            </a: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7982E9-6983-2718-B01C-1D99BF461226}"/>
              </a:ext>
            </a:extLst>
          </p:cNvPr>
          <p:cNvSpPr txBox="1"/>
          <p:nvPr/>
        </p:nvSpPr>
        <p:spPr>
          <a:xfrm>
            <a:off x="447514" y="1552228"/>
            <a:ext cx="971456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Anticipatory medication prescribing avoids delays in treating the most common symptoms at the end of life, improves symptom control and may avoid hospital admission.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Prescription should include medication for pain, anxiety, respiratory secretions, nausea and vomiting.  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Prescribe and administer within your competencies – medication ranges should be limited to allow administrators to manage symptoms within their skill.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Refer to local guidance and patient assessment protocols.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Begin with lower dose unless otherwise indicated, review and titrate accordingly.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Review doses and consider benefit of syringe pump at a minimum of every 24 hours.  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Water for injection (10ml) typically used for diluent or Sodium Chloride 0.9% (10ml) on advice.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Further support, guidance and advice for poorly controlled symptoms is available through SPC teams.</a:t>
            </a:r>
          </a:p>
          <a:p>
            <a:endParaRPr lang="en-GB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0048FF5-FF62-4B5D-DAB9-91868018C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794469"/>
              </p:ext>
            </p:extLst>
          </p:nvPr>
        </p:nvGraphicFramePr>
        <p:xfrm>
          <a:off x="513981" y="3705225"/>
          <a:ext cx="5845361" cy="33310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1554">
                  <a:extLst>
                    <a:ext uri="{9D8B030D-6E8A-4147-A177-3AD203B41FA5}">
                      <a16:colId xmlns:a16="http://schemas.microsoft.com/office/drawing/2014/main" val="1429523401"/>
                    </a:ext>
                  </a:extLst>
                </a:gridCol>
                <a:gridCol w="1037472">
                  <a:extLst>
                    <a:ext uri="{9D8B030D-6E8A-4147-A177-3AD203B41FA5}">
                      <a16:colId xmlns:a16="http://schemas.microsoft.com/office/drawing/2014/main" val="1201515609"/>
                    </a:ext>
                  </a:extLst>
                </a:gridCol>
                <a:gridCol w="1734441">
                  <a:extLst>
                    <a:ext uri="{9D8B030D-6E8A-4147-A177-3AD203B41FA5}">
                      <a16:colId xmlns:a16="http://schemas.microsoft.com/office/drawing/2014/main" val="3390116893"/>
                    </a:ext>
                  </a:extLst>
                </a:gridCol>
                <a:gridCol w="1071894">
                  <a:extLst>
                    <a:ext uri="{9D8B030D-6E8A-4147-A177-3AD203B41FA5}">
                      <a16:colId xmlns:a16="http://schemas.microsoft.com/office/drawing/2014/main" val="2423705266"/>
                    </a:ext>
                  </a:extLst>
                </a:gridCol>
              </a:tblGrid>
              <a:tr h="311431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Herefordshire</a:t>
                      </a: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 details</a:t>
                      </a: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Worcestershire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 details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13673"/>
                  </a:ext>
                </a:extLst>
              </a:tr>
              <a:tr h="30932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St. Michael’s Hospice (including OOH nursing &amp; palliative 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consultant advice)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01432 852080</a:t>
                      </a: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 Richard’s Hospice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01905 763963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1967102"/>
                  </a:ext>
                </a:extLst>
              </a:tr>
              <a:tr h="521226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WVT SPC community team 9-5pm (7 days a week)</a:t>
                      </a: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01432 851356</a:t>
                      </a: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Worcestershire SPC community team 9-5pm 7 days a week </a:t>
                      </a:r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North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01527 488064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70090"/>
                  </a:ext>
                </a:extLst>
              </a:tr>
              <a:tr h="521226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WVT SPC Hereford Hospital 9-5pm (Monday-Friday)</a:t>
                      </a: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01432 364414</a:t>
                      </a: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SPC integrated community team 8-6pm Mon-Fri, 8-4pm Sat &amp; Sun </a:t>
                      </a:r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South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01905 763963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195830"/>
                  </a:ext>
                </a:extLst>
              </a:tr>
              <a:tr h="521226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WVT neighbourhood team</a:t>
                      </a: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01432 808750</a:t>
                      </a: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Worcestershire OOH Palliative consultant advice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01905 763333 – WRH switchboard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233861"/>
                  </a:ext>
                </a:extLst>
              </a:tr>
              <a:tr h="374213">
                <a:tc>
                  <a:txBody>
                    <a:bodyPr/>
                    <a:lstStyle/>
                    <a:p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189" marR="80189" marT="40094" marB="40094"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Worcestershire neighbourhood teams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0300 7906253</a:t>
                      </a:r>
                    </a:p>
                  </a:txBody>
                  <a:tcPr marL="80189" marR="80189" marT="40094" marB="4009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97333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8ED8515-8602-F485-6DB5-DEFFC9519AE8}"/>
              </a:ext>
            </a:extLst>
          </p:cNvPr>
          <p:cNvSpPr txBox="1"/>
          <p:nvPr/>
        </p:nvSpPr>
        <p:spPr>
          <a:xfrm>
            <a:off x="454804" y="3337332"/>
            <a:ext cx="5404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Specialist Palliative Care (SPC) Team Contact Details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96C3D8-6EEE-C20C-3333-3CF584E6DC63}"/>
              </a:ext>
            </a:extLst>
          </p:cNvPr>
          <p:cNvSpPr txBox="1"/>
          <p:nvPr/>
        </p:nvSpPr>
        <p:spPr>
          <a:xfrm>
            <a:off x="454804" y="1021363"/>
            <a:ext cx="971456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Please refer to local policy and guidance for anticipatory medications administration and monitoring. Seek support and guidance from specialist palliative care (SPC)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C91884-E17B-0E23-EA5F-16ED2BBD0EE4}"/>
              </a:ext>
            </a:extLst>
          </p:cNvPr>
          <p:cNvSpPr txBox="1"/>
          <p:nvPr/>
        </p:nvSpPr>
        <p:spPr>
          <a:xfrm>
            <a:off x="6740422" y="3848120"/>
            <a:ext cx="3496587" cy="1315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63"/>
              </a:spcAft>
            </a:pP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Regional &amp; National Prescribing Guidance  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Anticipatory Prescribing for adults at end of life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Prescribing in palliative care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Relative doses of opioids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https://www.westmidspallcare.co.uk/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https://www.pharmaceuticalpress.com/products/palliative-care-formulary/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396DBA-72FA-FCDD-3891-68FA04873297}"/>
              </a:ext>
            </a:extLst>
          </p:cNvPr>
          <p:cNvSpPr txBox="1"/>
          <p:nvPr/>
        </p:nvSpPr>
        <p:spPr>
          <a:xfrm>
            <a:off x="6740422" y="5822275"/>
            <a:ext cx="3662653" cy="807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63"/>
              </a:spcAft>
            </a:pP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Links &amp; Resources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H&amp;W Advance Care Planning - ReSPECT My Wishes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Anticipatory_Medicines_Patient_Leaflet.pdf</a:t>
            </a:r>
            <a:endParaRPr lang="en-GB" sz="11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 in the last year of life – H&amp;W ICS 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DEF3D5-4E11-97DB-B104-EB834B6D243E}"/>
              </a:ext>
            </a:extLst>
          </p:cNvPr>
          <p:cNvSpPr txBox="1"/>
          <p:nvPr/>
        </p:nvSpPr>
        <p:spPr>
          <a:xfrm>
            <a:off x="6740422" y="5131557"/>
            <a:ext cx="3533551" cy="6386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63"/>
              </a:spcAft>
            </a:pP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Community Pharmacy Stockists – urgent access medicine service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r>
              <a:rPr lang="en-GB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Pharmacy - Herefordshire and Worcestershire ICS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0F6A523-DB4E-7F6E-30E6-B8569F26EF8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866" y="68224"/>
            <a:ext cx="1173057" cy="53477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182A8E1-8ADA-0E22-0A6E-3037974DC1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5802" y="186846"/>
            <a:ext cx="1462062" cy="4419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4A67F8E-5482-E557-E98E-49A8D476C9DF}"/>
              </a:ext>
            </a:extLst>
          </p:cNvPr>
          <p:cNvSpPr txBox="1"/>
          <p:nvPr/>
        </p:nvSpPr>
        <p:spPr>
          <a:xfrm>
            <a:off x="0" y="7140397"/>
            <a:ext cx="10691813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                                                                                                         Version 1                                                                                                  Page 1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14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DA1D490-162A-526C-4563-B6E77581B9A8}"/>
              </a:ext>
            </a:extLst>
          </p:cNvPr>
          <p:cNvSpPr txBox="1"/>
          <p:nvPr/>
        </p:nvSpPr>
        <p:spPr>
          <a:xfrm>
            <a:off x="0" y="742149"/>
            <a:ext cx="1069181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Additional Symptom &amp; Medicine Guidance</a:t>
            </a:r>
            <a:r>
              <a:rPr lang="en-GB" sz="1600" b="1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– Prescribe PRN for all symptoms even if absent </a:t>
            </a:r>
            <a:endParaRPr lang="en-GB" sz="1600" dirty="0"/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80CF11F4-C388-1511-0B9E-7AC97B4988C7}"/>
              </a:ext>
            </a:extLst>
          </p:cNvPr>
          <p:cNvSpPr/>
          <p:nvPr/>
        </p:nvSpPr>
        <p:spPr>
          <a:xfrm>
            <a:off x="176398" y="2277455"/>
            <a:ext cx="1692159" cy="1195928"/>
          </a:xfrm>
          <a:prstGeom prst="homePlate">
            <a:avLst/>
          </a:prstGeom>
          <a:solidFill>
            <a:srgbClr val="F3FFFE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PAIN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3C65FA83-06D7-FC63-2DB7-32E110FDC131}"/>
              </a:ext>
            </a:extLst>
          </p:cNvPr>
          <p:cNvSpPr/>
          <p:nvPr/>
        </p:nvSpPr>
        <p:spPr>
          <a:xfrm>
            <a:off x="176397" y="5601582"/>
            <a:ext cx="1682221" cy="1398731"/>
          </a:xfrm>
          <a:prstGeom prst="homePlate">
            <a:avLst/>
          </a:prstGeom>
          <a:solidFill>
            <a:srgbClr val="FDF6E3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BREATHLESS-NESS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BB1E202-ADCA-5215-C1D0-1B65C42780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969049"/>
              </p:ext>
            </p:extLst>
          </p:nvPr>
        </p:nvGraphicFramePr>
        <p:xfrm>
          <a:off x="1868558" y="1438576"/>
          <a:ext cx="8596124" cy="2041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151">
                  <a:extLst>
                    <a:ext uri="{9D8B030D-6E8A-4147-A177-3AD203B41FA5}">
                      <a16:colId xmlns:a16="http://schemas.microsoft.com/office/drawing/2014/main" val="1910775005"/>
                    </a:ext>
                  </a:extLst>
                </a:gridCol>
                <a:gridCol w="760396">
                  <a:extLst>
                    <a:ext uri="{9D8B030D-6E8A-4147-A177-3AD203B41FA5}">
                      <a16:colId xmlns:a16="http://schemas.microsoft.com/office/drawing/2014/main" val="447309051"/>
                    </a:ext>
                  </a:extLst>
                </a:gridCol>
                <a:gridCol w="899341">
                  <a:extLst>
                    <a:ext uri="{9D8B030D-6E8A-4147-A177-3AD203B41FA5}">
                      <a16:colId xmlns:a16="http://schemas.microsoft.com/office/drawing/2014/main" val="719214509"/>
                    </a:ext>
                  </a:extLst>
                </a:gridCol>
                <a:gridCol w="933934">
                  <a:extLst>
                    <a:ext uri="{9D8B030D-6E8A-4147-A177-3AD203B41FA5}">
                      <a16:colId xmlns:a16="http://schemas.microsoft.com/office/drawing/2014/main" val="2706547161"/>
                    </a:ext>
                  </a:extLst>
                </a:gridCol>
                <a:gridCol w="1005774">
                  <a:extLst>
                    <a:ext uri="{9D8B030D-6E8A-4147-A177-3AD203B41FA5}">
                      <a16:colId xmlns:a16="http://schemas.microsoft.com/office/drawing/2014/main" val="2918778213"/>
                    </a:ext>
                  </a:extLst>
                </a:gridCol>
                <a:gridCol w="954461">
                  <a:extLst>
                    <a:ext uri="{9D8B030D-6E8A-4147-A177-3AD203B41FA5}">
                      <a16:colId xmlns:a16="http://schemas.microsoft.com/office/drawing/2014/main" val="885888536"/>
                    </a:ext>
                  </a:extLst>
                </a:gridCol>
                <a:gridCol w="1211035">
                  <a:extLst>
                    <a:ext uri="{9D8B030D-6E8A-4147-A177-3AD203B41FA5}">
                      <a16:colId xmlns:a16="http://schemas.microsoft.com/office/drawing/2014/main" val="2285588416"/>
                    </a:ext>
                  </a:extLst>
                </a:gridCol>
                <a:gridCol w="1610032">
                  <a:extLst>
                    <a:ext uri="{9D8B030D-6E8A-4147-A177-3AD203B41FA5}">
                      <a16:colId xmlns:a16="http://schemas.microsoft.com/office/drawing/2014/main" val="3451885228"/>
                    </a:ext>
                  </a:extLst>
                </a:gridCol>
              </a:tblGrid>
              <a:tr h="83372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Medicine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Ampoule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Dose/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24hrs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Via syringe pump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Dose PRN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PRN dose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frequency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Max dose/24hrs (inclusive of syringe pump)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considerations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CAUTION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contact SPC team if guidance or advice required 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201135"/>
                  </a:ext>
                </a:extLst>
              </a:tr>
              <a:tr h="585418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Morphine sulphate</a:t>
                      </a:r>
                      <a:endParaRPr lang="en-GB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10mg/ml</a:t>
                      </a:r>
                    </a:p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30mg/ml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10mg-30mg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2.5mg-5mg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hourly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Titrate opioids if used for breathlessness.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 to WMPCP guidance for opioid conversions.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493603"/>
                  </a:ext>
                </a:extLst>
              </a:tr>
              <a:tr h="47900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Oxycodone</a:t>
                      </a: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*Do not mix with cyclizine*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10mg/ml</a:t>
                      </a:r>
                    </a:p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20mg/2ml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5mg-20mg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1mg-2.5mg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hourly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F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02296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64B7487-C079-584A-5A31-D42D27149F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300298"/>
              </p:ext>
            </p:extLst>
          </p:nvPr>
        </p:nvGraphicFramePr>
        <p:xfrm>
          <a:off x="1858618" y="5613969"/>
          <a:ext cx="8606064" cy="1398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091">
                  <a:extLst>
                    <a:ext uri="{9D8B030D-6E8A-4147-A177-3AD203B41FA5}">
                      <a16:colId xmlns:a16="http://schemas.microsoft.com/office/drawing/2014/main" val="2604686192"/>
                    </a:ext>
                  </a:extLst>
                </a:gridCol>
                <a:gridCol w="770022">
                  <a:extLst>
                    <a:ext uri="{9D8B030D-6E8A-4147-A177-3AD203B41FA5}">
                      <a16:colId xmlns:a16="http://schemas.microsoft.com/office/drawing/2014/main" val="4000664035"/>
                    </a:ext>
                  </a:extLst>
                </a:gridCol>
                <a:gridCol w="891173">
                  <a:extLst>
                    <a:ext uri="{9D8B030D-6E8A-4147-A177-3AD203B41FA5}">
                      <a16:colId xmlns:a16="http://schemas.microsoft.com/office/drawing/2014/main" val="187440464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496418533"/>
                    </a:ext>
                  </a:extLst>
                </a:gridCol>
                <a:gridCol w="1023731">
                  <a:extLst>
                    <a:ext uri="{9D8B030D-6E8A-4147-A177-3AD203B41FA5}">
                      <a16:colId xmlns:a16="http://schemas.microsoft.com/office/drawing/2014/main" val="2161819137"/>
                    </a:ext>
                  </a:extLst>
                </a:gridCol>
                <a:gridCol w="974035">
                  <a:extLst>
                    <a:ext uri="{9D8B030D-6E8A-4147-A177-3AD203B41FA5}">
                      <a16:colId xmlns:a16="http://schemas.microsoft.com/office/drawing/2014/main" val="1909314780"/>
                    </a:ext>
                  </a:extLst>
                </a:gridCol>
                <a:gridCol w="1172817">
                  <a:extLst>
                    <a:ext uri="{9D8B030D-6E8A-4147-A177-3AD203B41FA5}">
                      <a16:colId xmlns:a16="http://schemas.microsoft.com/office/drawing/2014/main" val="4012957701"/>
                    </a:ext>
                  </a:extLst>
                </a:gridCol>
                <a:gridCol w="1628795">
                  <a:extLst>
                    <a:ext uri="{9D8B030D-6E8A-4147-A177-3AD203B41FA5}">
                      <a16:colId xmlns:a16="http://schemas.microsoft.com/office/drawing/2014/main" val="2041078794"/>
                    </a:ext>
                  </a:extLst>
                </a:gridCol>
              </a:tblGrid>
              <a:tr h="706254">
                <a:tc>
                  <a:txBody>
                    <a:bodyPr/>
                    <a:lstStyle/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Morphine sulphate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10mg/ml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5-10mg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2.5mg-5mg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1-2 hourly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Avoid in renal impairment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 if opioid already prescribed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468770"/>
                  </a:ext>
                </a:extLst>
              </a:tr>
              <a:tr h="692477">
                <a:tc>
                  <a:txBody>
                    <a:bodyPr/>
                    <a:lstStyle/>
                    <a:p>
                      <a:pPr algn="ctr"/>
                      <a:r>
                        <a:rPr lang="en-GB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Midazolam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10mg/2ml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5-30mg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2.5mg-5mg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hourly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Breathlessness related to anxiety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 if medicine prescribed for anxiety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32122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46FBDCC-E864-9E6B-E236-41BC780F3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793593"/>
              </p:ext>
            </p:extLst>
          </p:nvPr>
        </p:nvGraphicFramePr>
        <p:xfrm>
          <a:off x="1858618" y="3585194"/>
          <a:ext cx="8596124" cy="1916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466">
                  <a:extLst>
                    <a:ext uri="{9D8B030D-6E8A-4147-A177-3AD203B41FA5}">
                      <a16:colId xmlns:a16="http://schemas.microsoft.com/office/drawing/2014/main" val="517209909"/>
                    </a:ext>
                  </a:extLst>
                </a:gridCol>
                <a:gridCol w="779647">
                  <a:extLst>
                    <a:ext uri="{9D8B030D-6E8A-4147-A177-3AD203B41FA5}">
                      <a16:colId xmlns:a16="http://schemas.microsoft.com/office/drawing/2014/main" val="1922317634"/>
                    </a:ext>
                  </a:extLst>
                </a:gridCol>
                <a:gridCol w="891173">
                  <a:extLst>
                    <a:ext uri="{9D8B030D-6E8A-4147-A177-3AD203B41FA5}">
                      <a16:colId xmlns:a16="http://schemas.microsoft.com/office/drawing/2014/main" val="2610701581"/>
                    </a:ext>
                  </a:extLst>
                </a:gridCol>
                <a:gridCol w="924339">
                  <a:extLst>
                    <a:ext uri="{9D8B030D-6E8A-4147-A177-3AD203B41FA5}">
                      <a16:colId xmlns:a16="http://schemas.microsoft.com/office/drawing/2014/main" val="3348421691"/>
                    </a:ext>
                  </a:extLst>
                </a:gridCol>
                <a:gridCol w="1013792">
                  <a:extLst>
                    <a:ext uri="{9D8B030D-6E8A-4147-A177-3AD203B41FA5}">
                      <a16:colId xmlns:a16="http://schemas.microsoft.com/office/drawing/2014/main" val="2208223373"/>
                    </a:ext>
                  </a:extLst>
                </a:gridCol>
                <a:gridCol w="964095">
                  <a:extLst>
                    <a:ext uri="{9D8B030D-6E8A-4147-A177-3AD203B41FA5}">
                      <a16:colId xmlns:a16="http://schemas.microsoft.com/office/drawing/2014/main" val="2260264312"/>
                    </a:ext>
                  </a:extLst>
                </a:gridCol>
                <a:gridCol w="1192696">
                  <a:extLst>
                    <a:ext uri="{9D8B030D-6E8A-4147-A177-3AD203B41FA5}">
                      <a16:colId xmlns:a16="http://schemas.microsoft.com/office/drawing/2014/main" val="1525156384"/>
                    </a:ext>
                  </a:extLst>
                </a:gridCol>
                <a:gridCol w="1608916">
                  <a:extLst>
                    <a:ext uri="{9D8B030D-6E8A-4147-A177-3AD203B41FA5}">
                      <a16:colId xmlns:a16="http://schemas.microsoft.com/office/drawing/2014/main" val="1688290729"/>
                    </a:ext>
                  </a:extLst>
                </a:gridCol>
              </a:tblGrid>
              <a:tr h="521226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Levomepromazine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25mg/ml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5mg-25mg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2.5mg-6.25mg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hourly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Broad spectrum – use if multiple possible causes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89634"/>
                  </a:ext>
                </a:extLst>
              </a:tr>
              <a:tr h="675679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Cyclizine</a:t>
                      </a: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*not compatible with Hyoscine</a:t>
                      </a:r>
                    </a:p>
                    <a:p>
                      <a:pPr algn="ctr"/>
                      <a:r>
                        <a:rPr lang="en-GB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butylbromide</a:t>
                      </a: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 Oxycodone*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50mg/ml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75mg-100mg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hourly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Drug induced, biochemical </a:t>
                      </a:r>
                    </a:p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cause, central cause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 compatibility 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647822"/>
                  </a:ext>
                </a:extLst>
              </a:tr>
              <a:tr h="521226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Haloperidol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5mg/ml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2.5mg-5mg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0.5mg-1.5mg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hourly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Drug induced, biochemical </a:t>
                      </a:r>
                    </a:p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cause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292524"/>
                  </a:ext>
                </a:extLst>
              </a:tr>
            </a:tbl>
          </a:graphicData>
        </a:graphic>
      </p:graphicFrame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11D80A35-1AC5-5058-39EA-D8D01037A3EB}"/>
              </a:ext>
            </a:extLst>
          </p:cNvPr>
          <p:cNvSpPr/>
          <p:nvPr/>
        </p:nvSpPr>
        <p:spPr>
          <a:xfrm>
            <a:off x="176397" y="3817615"/>
            <a:ext cx="1682221" cy="1452121"/>
          </a:xfrm>
          <a:prstGeom prst="homePlate">
            <a:avLst/>
          </a:prstGeom>
          <a:solidFill>
            <a:srgbClr val="FBF3F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NAUSEA AND VOMITING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E3337E7-45B4-056B-4E12-7B20E2E4A7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866" y="68224"/>
            <a:ext cx="1173057" cy="5347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947C445-9D6E-1A92-0208-F04CCAE734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02" y="186846"/>
            <a:ext cx="1462062" cy="4419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4266DDB-99B8-187E-D36F-BF137A6708D2}"/>
              </a:ext>
            </a:extLst>
          </p:cNvPr>
          <p:cNvSpPr txBox="1"/>
          <p:nvPr/>
        </p:nvSpPr>
        <p:spPr>
          <a:xfrm>
            <a:off x="0" y="1038901"/>
            <a:ext cx="1069181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Protocol management recommendations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0B29B42-28BB-DAA0-1450-9B1DFEA48AE3}"/>
              </a:ext>
            </a:extLst>
          </p:cNvPr>
          <p:cNvSpPr txBox="1"/>
          <p:nvPr/>
        </p:nvSpPr>
        <p:spPr>
          <a:xfrm>
            <a:off x="0" y="7140397"/>
            <a:ext cx="10691813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                                                                                                                           Version 1                                                                                                     Page 2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898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CC229DF4-F148-7D8E-915C-853260CB5986}"/>
              </a:ext>
            </a:extLst>
          </p:cNvPr>
          <p:cNvSpPr/>
          <p:nvPr/>
        </p:nvSpPr>
        <p:spPr>
          <a:xfrm>
            <a:off x="197207" y="4736574"/>
            <a:ext cx="1596105" cy="1637184"/>
          </a:xfrm>
          <a:prstGeom prst="homePlat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Agitation 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A2912302-0938-613A-0F98-5F6B5BCD0D0E}"/>
              </a:ext>
            </a:extLst>
          </p:cNvPr>
          <p:cNvSpPr/>
          <p:nvPr/>
        </p:nvSpPr>
        <p:spPr>
          <a:xfrm>
            <a:off x="197207" y="2876509"/>
            <a:ext cx="1665019" cy="1637184"/>
          </a:xfrm>
          <a:prstGeom prst="homePlate">
            <a:avLst/>
          </a:prstGeom>
          <a:solidFill>
            <a:srgbClr val="E9F8E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SECRETIONS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787B5C4-4712-F2FB-5722-23035FE7BC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783879"/>
              </p:ext>
            </p:extLst>
          </p:nvPr>
        </p:nvGraphicFramePr>
        <p:xfrm>
          <a:off x="1862227" y="1740195"/>
          <a:ext cx="8216051" cy="3005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131">
                  <a:extLst>
                    <a:ext uri="{9D8B030D-6E8A-4147-A177-3AD203B41FA5}">
                      <a16:colId xmlns:a16="http://schemas.microsoft.com/office/drawing/2014/main" val="1254351773"/>
                    </a:ext>
                  </a:extLst>
                </a:gridCol>
                <a:gridCol w="1322007">
                  <a:extLst>
                    <a:ext uri="{9D8B030D-6E8A-4147-A177-3AD203B41FA5}">
                      <a16:colId xmlns:a16="http://schemas.microsoft.com/office/drawing/2014/main" val="1924485409"/>
                    </a:ext>
                  </a:extLst>
                </a:gridCol>
                <a:gridCol w="964096">
                  <a:extLst>
                    <a:ext uri="{9D8B030D-6E8A-4147-A177-3AD203B41FA5}">
                      <a16:colId xmlns:a16="http://schemas.microsoft.com/office/drawing/2014/main" val="632510114"/>
                    </a:ext>
                  </a:extLst>
                </a:gridCol>
                <a:gridCol w="626299">
                  <a:extLst>
                    <a:ext uri="{9D8B030D-6E8A-4147-A177-3AD203B41FA5}">
                      <a16:colId xmlns:a16="http://schemas.microsoft.com/office/drawing/2014/main" val="368222904"/>
                    </a:ext>
                  </a:extLst>
                </a:gridCol>
                <a:gridCol w="863286">
                  <a:extLst>
                    <a:ext uri="{9D8B030D-6E8A-4147-A177-3AD203B41FA5}">
                      <a16:colId xmlns:a16="http://schemas.microsoft.com/office/drawing/2014/main" val="780862431"/>
                    </a:ext>
                  </a:extLst>
                </a:gridCol>
                <a:gridCol w="929692">
                  <a:extLst>
                    <a:ext uri="{9D8B030D-6E8A-4147-A177-3AD203B41FA5}">
                      <a16:colId xmlns:a16="http://schemas.microsoft.com/office/drawing/2014/main" val="3589645327"/>
                    </a:ext>
                  </a:extLst>
                </a:gridCol>
                <a:gridCol w="2182540">
                  <a:extLst>
                    <a:ext uri="{9D8B030D-6E8A-4147-A177-3AD203B41FA5}">
                      <a16:colId xmlns:a16="http://schemas.microsoft.com/office/drawing/2014/main" val="616748601"/>
                    </a:ext>
                  </a:extLst>
                </a:gridCol>
              </a:tblGrid>
              <a:tr h="668238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Medicine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Ampoule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Dose/24hrs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Via syringe pump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Dose PRN</a:t>
                      </a:r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PRN does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frequency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Max dose/24hrs (inclusive of syringe pump)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considerations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697202"/>
                  </a:ext>
                </a:extLst>
              </a:tr>
              <a:tr h="668238"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Hyoscine </a:t>
                      </a:r>
                      <a:r>
                        <a:rPr lang="en-GB" sz="11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butylbromide</a:t>
                      </a: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compatible with cyclizine*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20mg/ml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60mg-120mg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hourly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Does not cross blood-brain barrier so prevents drowsiness or confusion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998095"/>
                  </a:ext>
                </a:extLst>
              </a:tr>
              <a:tr h="668238"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Glycopyrronium</a:t>
                      </a:r>
                      <a:endParaRPr lang="en-GB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200micrograms/ml</a:t>
                      </a:r>
                    </a:p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600micrograms/ml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0.6mg-1.2mg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hourly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Does not cross blood-brain barrier so prevents drowsiness or confusion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776135"/>
                  </a:ext>
                </a:extLst>
              </a:tr>
              <a:tr h="668238"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Hyoscine hydrobromide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400micrograms/ml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1.2mg-2.4mg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hourly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Crosses blood-brain barrier 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 risk of 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drowsiness or confusion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8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51075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2EDF7EC-14CD-0871-CF79-DA4BC82BE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54630"/>
              </p:ext>
            </p:extLst>
          </p:nvPr>
        </p:nvGraphicFramePr>
        <p:xfrm>
          <a:off x="1862226" y="5321135"/>
          <a:ext cx="8216052" cy="415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235">
                  <a:extLst>
                    <a:ext uri="{9D8B030D-6E8A-4147-A177-3AD203B41FA5}">
                      <a16:colId xmlns:a16="http://schemas.microsoft.com/office/drawing/2014/main" val="1197962529"/>
                    </a:ext>
                  </a:extLst>
                </a:gridCol>
                <a:gridCol w="1321904">
                  <a:extLst>
                    <a:ext uri="{9D8B030D-6E8A-4147-A177-3AD203B41FA5}">
                      <a16:colId xmlns:a16="http://schemas.microsoft.com/office/drawing/2014/main" val="2919626101"/>
                    </a:ext>
                  </a:extLst>
                </a:gridCol>
                <a:gridCol w="954157">
                  <a:extLst>
                    <a:ext uri="{9D8B030D-6E8A-4147-A177-3AD203B41FA5}">
                      <a16:colId xmlns:a16="http://schemas.microsoft.com/office/drawing/2014/main" val="2565349927"/>
                    </a:ext>
                  </a:extLst>
                </a:gridCol>
                <a:gridCol w="636104">
                  <a:extLst>
                    <a:ext uri="{9D8B030D-6E8A-4147-A177-3AD203B41FA5}">
                      <a16:colId xmlns:a16="http://schemas.microsoft.com/office/drawing/2014/main" val="3775811891"/>
                    </a:ext>
                  </a:extLst>
                </a:gridCol>
                <a:gridCol w="854765">
                  <a:extLst>
                    <a:ext uri="{9D8B030D-6E8A-4147-A177-3AD203B41FA5}">
                      <a16:colId xmlns:a16="http://schemas.microsoft.com/office/drawing/2014/main" val="3668157993"/>
                    </a:ext>
                  </a:extLst>
                </a:gridCol>
                <a:gridCol w="924339">
                  <a:extLst>
                    <a:ext uri="{9D8B030D-6E8A-4147-A177-3AD203B41FA5}">
                      <a16:colId xmlns:a16="http://schemas.microsoft.com/office/drawing/2014/main" val="225566112"/>
                    </a:ext>
                  </a:extLst>
                </a:gridCol>
                <a:gridCol w="2196548">
                  <a:extLst>
                    <a:ext uri="{9D8B030D-6E8A-4147-A177-3AD203B41FA5}">
                      <a16:colId xmlns:a16="http://schemas.microsoft.com/office/drawing/2014/main" val="3314869211"/>
                    </a:ext>
                  </a:extLst>
                </a:gridCol>
              </a:tblGrid>
              <a:tr h="374213"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Midazolam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10mg/2ml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5mg-30mg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2.5mg-5mg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minutes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30mg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Delirium &amp; agitation difficult to differentiate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30022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05F49CB-D2E8-A2DA-EF9A-1C31C8E75467}"/>
              </a:ext>
            </a:extLst>
          </p:cNvPr>
          <p:cNvSpPr txBox="1"/>
          <p:nvPr/>
        </p:nvSpPr>
        <p:spPr>
          <a:xfrm>
            <a:off x="0" y="742149"/>
            <a:ext cx="1069181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Additional Symptom &amp; Medicine Guidance</a:t>
            </a:r>
            <a:r>
              <a:rPr lang="en-GB" sz="1600" b="1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– Prescribe PRN for all symptoms even if absent </a:t>
            </a:r>
            <a:endParaRPr lang="en-GB" sz="16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3CADA5-69E6-CC9D-2BF8-A26D3A874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8866" y="68224"/>
            <a:ext cx="1173057" cy="5347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17BB76B-E3FE-0DB0-B42D-8469AEF95B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02" y="186846"/>
            <a:ext cx="1462062" cy="4419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79B069F-BB4C-7784-9EC4-52F02E674A77}"/>
              </a:ext>
            </a:extLst>
          </p:cNvPr>
          <p:cNvSpPr txBox="1"/>
          <p:nvPr/>
        </p:nvSpPr>
        <p:spPr>
          <a:xfrm>
            <a:off x="0" y="1038901"/>
            <a:ext cx="1069181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Protocol management recommendations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4360CC4-95D4-0391-1BA4-BF205454D05E}"/>
              </a:ext>
            </a:extLst>
          </p:cNvPr>
          <p:cNvSpPr txBox="1"/>
          <p:nvPr/>
        </p:nvSpPr>
        <p:spPr>
          <a:xfrm>
            <a:off x="0" y="7140397"/>
            <a:ext cx="10691813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                                                                                                                  Version 1                                                                                                      Page 3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886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1E014-82DA-B47F-D899-21AFF184E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02051"/>
            <a:ext cx="10691813" cy="700209"/>
          </a:xfrm>
        </p:spPr>
        <p:txBody>
          <a:bodyPr/>
          <a:lstStyle/>
          <a:p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Renal Prescribing Guidance </a:t>
            </a:r>
            <a:r>
              <a:rPr lang="en-GB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eGFR &lt; 30ml/min</a:t>
            </a:r>
            <a:r>
              <a:rPr lang="en-GB"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/1.73m²</a:t>
            </a:r>
            <a:endParaRPr lang="en-GB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5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Prescribe with caution - lower doses, increased intervals and seek SPC advice if uncertain or before commencing syringe pump</a:t>
            </a:r>
          </a:p>
          <a:p>
            <a:r>
              <a:rPr lang="en-GB" sz="105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Protocol management recommendations</a:t>
            </a:r>
            <a:endParaRPr lang="en-GB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2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7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CD7E925-A7B9-BC73-EDC7-3B43C1888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993535"/>
              </p:ext>
            </p:extLst>
          </p:nvPr>
        </p:nvGraphicFramePr>
        <p:xfrm>
          <a:off x="1729409" y="936754"/>
          <a:ext cx="8694070" cy="14802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3673">
                  <a:extLst>
                    <a:ext uri="{9D8B030D-6E8A-4147-A177-3AD203B41FA5}">
                      <a16:colId xmlns:a16="http://schemas.microsoft.com/office/drawing/2014/main" val="3066089506"/>
                    </a:ext>
                  </a:extLst>
                </a:gridCol>
                <a:gridCol w="789272">
                  <a:extLst>
                    <a:ext uri="{9D8B030D-6E8A-4147-A177-3AD203B41FA5}">
                      <a16:colId xmlns:a16="http://schemas.microsoft.com/office/drawing/2014/main" val="2607294836"/>
                    </a:ext>
                  </a:extLst>
                </a:gridCol>
                <a:gridCol w="981777">
                  <a:extLst>
                    <a:ext uri="{9D8B030D-6E8A-4147-A177-3AD203B41FA5}">
                      <a16:colId xmlns:a16="http://schemas.microsoft.com/office/drawing/2014/main" val="2717070095"/>
                    </a:ext>
                  </a:extLst>
                </a:gridCol>
                <a:gridCol w="606391">
                  <a:extLst>
                    <a:ext uri="{9D8B030D-6E8A-4147-A177-3AD203B41FA5}">
                      <a16:colId xmlns:a16="http://schemas.microsoft.com/office/drawing/2014/main" val="1494072706"/>
                    </a:ext>
                  </a:extLst>
                </a:gridCol>
                <a:gridCol w="856649">
                  <a:extLst>
                    <a:ext uri="{9D8B030D-6E8A-4147-A177-3AD203B41FA5}">
                      <a16:colId xmlns:a16="http://schemas.microsoft.com/office/drawing/2014/main" val="4268553969"/>
                    </a:ext>
                  </a:extLst>
                </a:gridCol>
                <a:gridCol w="1366787">
                  <a:extLst>
                    <a:ext uri="{9D8B030D-6E8A-4147-A177-3AD203B41FA5}">
                      <a16:colId xmlns:a16="http://schemas.microsoft.com/office/drawing/2014/main" val="3698894379"/>
                    </a:ext>
                  </a:extLst>
                </a:gridCol>
                <a:gridCol w="2819521">
                  <a:extLst>
                    <a:ext uri="{9D8B030D-6E8A-4147-A177-3AD203B41FA5}">
                      <a16:colId xmlns:a16="http://schemas.microsoft.com/office/drawing/2014/main" val="148926237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Medication</a:t>
                      </a:r>
                    </a:p>
                  </a:txBody>
                  <a:tcPr marL="84180" marR="84180" marT="42089" marB="4208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Ampoule strength</a:t>
                      </a:r>
                    </a:p>
                  </a:txBody>
                  <a:tcPr marL="84180" marR="84180" marT="42089" marB="4208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Dose/24hrs via syringe pump</a:t>
                      </a:r>
                    </a:p>
                  </a:txBody>
                  <a:tcPr marL="84180" marR="84180" marT="42089" marB="4208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Dose PRN</a:t>
                      </a:r>
                    </a:p>
                  </a:txBody>
                  <a:tcPr marL="84180" marR="84180" marT="42089" marB="4208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PRN dose frequency</a:t>
                      </a:r>
                    </a:p>
                  </a:txBody>
                  <a:tcPr marL="84180" marR="84180" marT="42089" marB="4208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maximum dose/24hrs (inclusive of syringe pump)</a:t>
                      </a:r>
                    </a:p>
                  </a:txBody>
                  <a:tcPr marL="84180" marR="84180" marT="42089" marB="4208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considerations</a:t>
                      </a:r>
                    </a:p>
                  </a:txBody>
                  <a:tcPr marL="84180" marR="84180" marT="42089" marB="4208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6692"/>
                  </a:ext>
                </a:extLst>
              </a:tr>
              <a:tr h="52332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Oxycodone</a:t>
                      </a:r>
                    </a:p>
                  </a:txBody>
                  <a:tcPr marL="84180" marR="84180" marT="42089" marB="42089" anchor="ctr"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10mg/ml</a:t>
                      </a:r>
                    </a:p>
                  </a:txBody>
                  <a:tcPr marL="84180" marR="84180" marT="42089" marB="42089" anchor="ctr"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advice from SPC team</a:t>
                      </a:r>
                    </a:p>
                  </a:txBody>
                  <a:tcPr marL="84180" marR="84180" marT="42089" marB="42089" anchor="ctr"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1mg-2.5mg</a:t>
                      </a:r>
                    </a:p>
                  </a:txBody>
                  <a:tcPr marL="84180" marR="84180" marT="42089" marB="42089" anchor="ctr"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2-4 hourly</a:t>
                      </a:r>
                    </a:p>
                  </a:txBody>
                  <a:tcPr marL="84180" marR="84180" marT="42089" marB="42089" anchor="ctr"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advice from SPC team</a:t>
                      </a:r>
                    </a:p>
                    <a:p>
                      <a:pPr algn="ctr"/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3FF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if longer opioid duration required.  May accumulate observe for toxicity consider reducing dose or increasing frequency of dose</a:t>
                      </a:r>
                    </a:p>
                  </a:txBody>
                  <a:tcPr marL="84180" marR="84180" marT="42089" marB="42089" anchor="ctr">
                    <a:solidFill>
                      <a:srgbClr val="F3FF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933864"/>
                  </a:ext>
                </a:extLst>
              </a:tr>
            </a:tbl>
          </a:graphicData>
        </a:graphic>
      </p:graphicFrame>
      <p:sp>
        <p:nvSpPr>
          <p:cNvPr id="4" name="Arrow: Pentagon 3">
            <a:extLst>
              <a:ext uri="{FF2B5EF4-FFF2-40B4-BE49-F238E27FC236}">
                <a16:creationId xmlns:a16="http://schemas.microsoft.com/office/drawing/2014/main" id="{CC8430F9-519D-F816-C7B5-136716228079}"/>
              </a:ext>
            </a:extLst>
          </p:cNvPr>
          <p:cNvSpPr/>
          <p:nvPr/>
        </p:nvSpPr>
        <p:spPr>
          <a:xfrm>
            <a:off x="203792" y="4787213"/>
            <a:ext cx="1525617" cy="1190412"/>
          </a:xfrm>
          <a:prstGeom prst="homePlate">
            <a:avLst/>
          </a:prstGeom>
          <a:solidFill>
            <a:srgbClr val="E9F8E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SECRETIONS</a:t>
            </a: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83D965A9-5AC4-9AFC-12EB-976C63E951FD}"/>
              </a:ext>
            </a:extLst>
          </p:cNvPr>
          <p:cNvSpPr/>
          <p:nvPr/>
        </p:nvSpPr>
        <p:spPr>
          <a:xfrm>
            <a:off x="162624" y="2968830"/>
            <a:ext cx="1525617" cy="1190412"/>
          </a:xfrm>
          <a:prstGeom prst="homePlate">
            <a:avLst/>
          </a:prstGeom>
          <a:solidFill>
            <a:srgbClr val="FBF3F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NAUSEA AND VOMITING</a:t>
            </a: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88AA59E6-1AC1-64D7-B7E6-DF989483B1A1}"/>
              </a:ext>
            </a:extLst>
          </p:cNvPr>
          <p:cNvSpPr/>
          <p:nvPr/>
        </p:nvSpPr>
        <p:spPr>
          <a:xfrm>
            <a:off x="124049" y="1629427"/>
            <a:ext cx="1605360" cy="739073"/>
          </a:xfrm>
          <a:prstGeom prst="homePlate">
            <a:avLst/>
          </a:prstGeom>
          <a:solidFill>
            <a:srgbClr val="F3FFFE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PAIN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5101FE91-9AFF-2865-CC4F-70A04582DC19}"/>
              </a:ext>
            </a:extLst>
          </p:cNvPr>
          <p:cNvSpPr/>
          <p:nvPr/>
        </p:nvSpPr>
        <p:spPr>
          <a:xfrm>
            <a:off x="183335" y="6306679"/>
            <a:ext cx="1564088" cy="812672"/>
          </a:xfrm>
          <a:prstGeom prst="homePlate">
            <a:avLst/>
          </a:prstGeom>
          <a:solidFill>
            <a:srgbClr val="FDF6E3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AGITATION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6C5E38D-6E6A-8D87-F845-5755FF0AD0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588286"/>
              </p:ext>
            </p:extLst>
          </p:nvPr>
        </p:nvGraphicFramePr>
        <p:xfrm>
          <a:off x="1726579" y="4552136"/>
          <a:ext cx="8690804" cy="16085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6503">
                  <a:extLst>
                    <a:ext uri="{9D8B030D-6E8A-4147-A177-3AD203B41FA5}">
                      <a16:colId xmlns:a16="http://schemas.microsoft.com/office/drawing/2014/main" val="3961002162"/>
                    </a:ext>
                  </a:extLst>
                </a:gridCol>
                <a:gridCol w="856649">
                  <a:extLst>
                    <a:ext uri="{9D8B030D-6E8A-4147-A177-3AD203B41FA5}">
                      <a16:colId xmlns:a16="http://schemas.microsoft.com/office/drawing/2014/main" val="1863497739"/>
                    </a:ext>
                  </a:extLst>
                </a:gridCol>
                <a:gridCol w="924025">
                  <a:extLst>
                    <a:ext uri="{9D8B030D-6E8A-4147-A177-3AD203B41FA5}">
                      <a16:colId xmlns:a16="http://schemas.microsoft.com/office/drawing/2014/main" val="459241770"/>
                    </a:ext>
                  </a:extLst>
                </a:gridCol>
                <a:gridCol w="587141">
                  <a:extLst>
                    <a:ext uri="{9D8B030D-6E8A-4147-A177-3AD203B41FA5}">
                      <a16:colId xmlns:a16="http://schemas.microsoft.com/office/drawing/2014/main" val="1889843747"/>
                    </a:ext>
                  </a:extLst>
                </a:gridCol>
                <a:gridCol w="875899">
                  <a:extLst>
                    <a:ext uri="{9D8B030D-6E8A-4147-A177-3AD203B41FA5}">
                      <a16:colId xmlns:a16="http://schemas.microsoft.com/office/drawing/2014/main" val="499727297"/>
                    </a:ext>
                  </a:extLst>
                </a:gridCol>
                <a:gridCol w="1366787">
                  <a:extLst>
                    <a:ext uri="{9D8B030D-6E8A-4147-A177-3AD203B41FA5}">
                      <a16:colId xmlns:a16="http://schemas.microsoft.com/office/drawing/2014/main" val="3217101887"/>
                    </a:ext>
                  </a:extLst>
                </a:gridCol>
                <a:gridCol w="2803800">
                  <a:extLst>
                    <a:ext uri="{9D8B030D-6E8A-4147-A177-3AD203B41FA5}">
                      <a16:colId xmlns:a16="http://schemas.microsoft.com/office/drawing/2014/main" val="1424188938"/>
                    </a:ext>
                  </a:extLst>
                </a:gridCol>
              </a:tblGrid>
              <a:tr h="37260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Hyoscine </a:t>
                      </a:r>
                      <a:r>
                        <a:rPr lang="en-GB" sz="1050" b="0" i="0" u="none" strike="noStrike" noProof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butylbromide</a:t>
                      </a:r>
                      <a:endParaRPr lang="en-US" sz="1050" dirty="0" err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20mg/ml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advice from SPC team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20mg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hourly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120mg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668570"/>
                  </a:ext>
                </a:extLst>
              </a:tr>
              <a:tr h="97546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0" i="0" u="none" strike="noStrike" noProof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Glycopyrronium</a:t>
                      </a:r>
                      <a:endParaRPr lang="en-US" sz="1050" dirty="0" err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microgram/ml</a:t>
                      </a:r>
                      <a:endParaRPr lang="en-US" sz="1050" b="0" i="0" u="none" strike="noStrike" noProof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microgram/ml</a:t>
                      </a:r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advice from SPC team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micrograms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hourly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1200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micrograms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E9F8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32277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D587AAB-CEFA-2EB0-03FE-EF22A9EFAA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318338"/>
              </p:ext>
            </p:extLst>
          </p:nvPr>
        </p:nvGraphicFramePr>
        <p:xfrm>
          <a:off x="1726579" y="2475541"/>
          <a:ext cx="8680864" cy="2007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6503">
                  <a:extLst>
                    <a:ext uri="{9D8B030D-6E8A-4147-A177-3AD203B41FA5}">
                      <a16:colId xmlns:a16="http://schemas.microsoft.com/office/drawing/2014/main" val="1144330995"/>
                    </a:ext>
                  </a:extLst>
                </a:gridCol>
                <a:gridCol w="779646">
                  <a:extLst>
                    <a:ext uri="{9D8B030D-6E8A-4147-A177-3AD203B41FA5}">
                      <a16:colId xmlns:a16="http://schemas.microsoft.com/office/drawing/2014/main" val="906225567"/>
                    </a:ext>
                  </a:extLst>
                </a:gridCol>
                <a:gridCol w="991403">
                  <a:extLst>
                    <a:ext uri="{9D8B030D-6E8A-4147-A177-3AD203B41FA5}">
                      <a16:colId xmlns:a16="http://schemas.microsoft.com/office/drawing/2014/main" val="1667475602"/>
                    </a:ext>
                  </a:extLst>
                </a:gridCol>
                <a:gridCol w="616016">
                  <a:extLst>
                    <a:ext uri="{9D8B030D-6E8A-4147-A177-3AD203B41FA5}">
                      <a16:colId xmlns:a16="http://schemas.microsoft.com/office/drawing/2014/main" val="1746022759"/>
                    </a:ext>
                  </a:extLst>
                </a:gridCol>
                <a:gridCol w="856649">
                  <a:extLst>
                    <a:ext uri="{9D8B030D-6E8A-4147-A177-3AD203B41FA5}">
                      <a16:colId xmlns:a16="http://schemas.microsoft.com/office/drawing/2014/main" val="1515230578"/>
                    </a:ext>
                  </a:extLst>
                </a:gridCol>
                <a:gridCol w="1366787">
                  <a:extLst>
                    <a:ext uri="{9D8B030D-6E8A-4147-A177-3AD203B41FA5}">
                      <a16:colId xmlns:a16="http://schemas.microsoft.com/office/drawing/2014/main" val="1138315152"/>
                    </a:ext>
                  </a:extLst>
                </a:gridCol>
                <a:gridCol w="2793860">
                  <a:extLst>
                    <a:ext uri="{9D8B030D-6E8A-4147-A177-3AD203B41FA5}">
                      <a16:colId xmlns:a16="http://schemas.microsoft.com/office/drawing/2014/main" val="2032291824"/>
                    </a:ext>
                  </a:extLst>
                </a:gridCol>
              </a:tblGrid>
              <a:tr h="539531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Haloperidol</a:t>
                      </a: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5mg/ml</a:t>
                      </a: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advice from SPC team</a:t>
                      </a: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0.5mg-1.5mg</a:t>
                      </a: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hourly</a:t>
                      </a: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10mg</a:t>
                      </a: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Avoid in Parkinson’s disease.  Contact SPC team.</a:t>
                      </a: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291908"/>
                  </a:ext>
                </a:extLst>
              </a:tr>
              <a:tr h="45271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Levomepromazine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25mg/ml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5mg-25mg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2.5mg-5mg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hourly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25mg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Broad spectrum – use if multiple possible causes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990057"/>
                  </a:ext>
                </a:extLst>
              </a:tr>
              <a:tr h="99037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Cyclizine</a:t>
                      </a:r>
                      <a:endParaRPr lang="en-US" sz="1050" b="0" i="0" u="none" strike="noStrike" noProof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r>
                        <a:rPr lang="en-GB" sz="1050" b="1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compatible with Hyoscine </a:t>
                      </a:r>
                      <a:r>
                        <a:rPr lang="en-GB" sz="1050" b="1" i="0" u="none" strike="noStrike" noProof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butylbromide</a:t>
                      </a:r>
                      <a:r>
                        <a:rPr lang="en-GB" sz="1050" b="1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Oxycodone</a:t>
                      </a: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en-GB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50mg/ml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advice from SPC team</a:t>
                      </a:r>
                    </a:p>
                    <a:p>
                      <a:pPr marL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12.5mg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hourly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advice from SPC team</a:t>
                      </a:r>
                    </a:p>
                    <a:p>
                      <a:pPr lvl="0" algn="ctr">
                        <a:buNone/>
                      </a:pP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Drug induced/biochemical cause/central cause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B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591577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5AAA117-7E9C-B794-90F6-01F7172F5C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697799"/>
              </p:ext>
            </p:extLst>
          </p:nvPr>
        </p:nvGraphicFramePr>
        <p:xfrm>
          <a:off x="1747422" y="6374047"/>
          <a:ext cx="8660021" cy="5642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5660">
                  <a:extLst>
                    <a:ext uri="{9D8B030D-6E8A-4147-A177-3AD203B41FA5}">
                      <a16:colId xmlns:a16="http://schemas.microsoft.com/office/drawing/2014/main" val="327407934"/>
                    </a:ext>
                  </a:extLst>
                </a:gridCol>
                <a:gridCol w="856649">
                  <a:extLst>
                    <a:ext uri="{9D8B030D-6E8A-4147-A177-3AD203B41FA5}">
                      <a16:colId xmlns:a16="http://schemas.microsoft.com/office/drawing/2014/main" val="3080983558"/>
                    </a:ext>
                  </a:extLst>
                </a:gridCol>
                <a:gridCol w="895149">
                  <a:extLst>
                    <a:ext uri="{9D8B030D-6E8A-4147-A177-3AD203B41FA5}">
                      <a16:colId xmlns:a16="http://schemas.microsoft.com/office/drawing/2014/main" val="3326953827"/>
                    </a:ext>
                  </a:extLst>
                </a:gridCol>
                <a:gridCol w="616017">
                  <a:extLst>
                    <a:ext uri="{9D8B030D-6E8A-4147-A177-3AD203B41FA5}">
                      <a16:colId xmlns:a16="http://schemas.microsoft.com/office/drawing/2014/main" val="600324093"/>
                    </a:ext>
                  </a:extLst>
                </a:gridCol>
                <a:gridCol w="856648">
                  <a:extLst>
                    <a:ext uri="{9D8B030D-6E8A-4147-A177-3AD203B41FA5}">
                      <a16:colId xmlns:a16="http://schemas.microsoft.com/office/drawing/2014/main" val="36818520"/>
                    </a:ext>
                  </a:extLst>
                </a:gridCol>
                <a:gridCol w="1405289">
                  <a:extLst>
                    <a:ext uri="{9D8B030D-6E8A-4147-A177-3AD203B41FA5}">
                      <a16:colId xmlns:a16="http://schemas.microsoft.com/office/drawing/2014/main" val="2370427808"/>
                    </a:ext>
                  </a:extLst>
                </a:gridCol>
                <a:gridCol w="2774609">
                  <a:extLst>
                    <a:ext uri="{9D8B030D-6E8A-4147-A177-3AD203B41FA5}">
                      <a16:colId xmlns:a16="http://schemas.microsoft.com/office/drawing/2014/main" val="3322444129"/>
                    </a:ext>
                  </a:extLst>
                </a:gridCol>
              </a:tblGrid>
              <a:tr h="37260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Midazolam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10mg/2ml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advice from SPC team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1.25mg-2.5mg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minutes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50" b="0" i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 advice from SPC team</a:t>
                      </a: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DF6E3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80" marR="84180" marT="42089" marB="42089" anchor="ctr">
                    <a:solidFill>
                      <a:srgbClr val="FDF6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3732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FE3DB64F-3F32-699C-3BFB-458272A4B869}"/>
              </a:ext>
            </a:extLst>
          </p:cNvPr>
          <p:cNvSpPr txBox="1"/>
          <p:nvPr/>
        </p:nvSpPr>
        <p:spPr>
          <a:xfrm>
            <a:off x="0" y="7140397"/>
            <a:ext cx="10691813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                                                                                                                         Version 1                                                                                                            Page 4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935D191-EDCC-1C18-8323-D4B81250E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866" y="68224"/>
            <a:ext cx="1173057" cy="5347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D22D969-E3FF-3597-BD48-65CA8A57EF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02" y="186846"/>
            <a:ext cx="1462062" cy="44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276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919D9E3E4FA541AFB54FA82E1EE5A6" ma:contentTypeVersion="20" ma:contentTypeDescription="Create a new document." ma:contentTypeScope="" ma:versionID="aa32faddbbcdadadb268f37ddf1013ea">
  <xsd:schema xmlns:xsd="http://www.w3.org/2001/XMLSchema" xmlns:xs="http://www.w3.org/2001/XMLSchema" xmlns:p="http://schemas.microsoft.com/office/2006/metadata/properties" xmlns:ns2="004a2c93-ecef-48eb-8e51-7d760332d789" xmlns:ns3="18c53d99-6a07-4852-913e-6732ecfa4580" targetNamespace="http://schemas.microsoft.com/office/2006/metadata/properties" ma:root="true" ma:fieldsID="b7daddca5f642c520470e3685dde1a13" ns2:_="" ns3:_="">
    <xsd:import namespace="004a2c93-ecef-48eb-8e51-7d760332d789"/>
    <xsd:import namespace="18c53d99-6a07-4852-913e-6732ecfa458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EventHashCode" minOccurs="0"/>
                <xsd:element ref="ns3:MediaServiceGenerationTim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4a2c93-ecef-48eb-8e51-7d760332d78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789e047-389d-4314-ab0b-0702ac20ec11}" ma:internalName="TaxCatchAll" ma:showField="CatchAllData" ma:web="004a2c93-ecef-48eb-8e51-7d760332d7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53d99-6a07-4852-913e-6732ecfa45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e2a794df-04d0-4f42-ab98-dd968cb70f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8c53d99-6a07-4852-913e-6732ecfa4580">
      <Terms xmlns="http://schemas.microsoft.com/office/infopath/2007/PartnerControls"/>
    </lcf76f155ced4ddcb4097134ff3c332f>
    <TaxCatchAll xmlns="004a2c93-ecef-48eb-8e51-7d760332d789" xsi:nil="true"/>
  </documentManagement>
</p:properties>
</file>

<file path=customXml/itemProps1.xml><?xml version="1.0" encoding="utf-8"?>
<ds:datastoreItem xmlns:ds="http://schemas.openxmlformats.org/officeDocument/2006/customXml" ds:itemID="{750A8D00-58B6-4D7A-BDF6-6D240FEC3F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4a2c93-ecef-48eb-8e51-7d760332d789"/>
    <ds:schemaRef ds:uri="18c53d99-6a07-4852-913e-6732ecfa45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78EF05-1F18-4E2F-8A18-70CB0652F4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36A89A-9F2F-493B-9CFF-65A37ACB5B0A}">
  <ds:schemaRefs>
    <ds:schemaRef ds:uri="http://schemas.microsoft.com/office/2006/metadata/properties"/>
    <ds:schemaRef ds:uri="http://schemas.microsoft.com/office/infopath/2007/PartnerControls"/>
    <ds:schemaRef ds:uri="18c53d99-6a07-4852-913e-6732ecfa4580"/>
    <ds:schemaRef ds:uri="004a2c93-ecef-48eb-8e51-7d760332d78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954</Words>
  <Application>Microsoft Office PowerPoint</Application>
  <PresentationFormat>Custom</PresentationFormat>
  <Paragraphs>238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Charly Uwins</dc:creator>
  <cp:lastModifiedBy>Marie Carpenter</cp:lastModifiedBy>
  <cp:revision>4</cp:revision>
  <dcterms:created xsi:type="dcterms:W3CDTF">2025-05-22T11:00:39Z</dcterms:created>
  <dcterms:modified xsi:type="dcterms:W3CDTF">2025-09-15T09:45:06Z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0x010100AB919D9E3E4FA541AFB54FA82E1EE5A6</vt:lpwstr>
  </property>
  <property fmtid="{D5CDD505-2E9C-101B-9397-08002B2CF9AE}" pid="3" name="MediaServiceImageTags">
    <vt:lpwstr/>
  </property>
</Properties>
</file>